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media/image23.jpg" ContentType="image/png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50" r:id="rId1"/>
  </p:sldMasterIdLst>
  <p:notesMasterIdLst>
    <p:notesMasterId r:id="rId31"/>
  </p:notesMasterIdLst>
  <p:handoutMasterIdLst>
    <p:handoutMasterId r:id="rId32"/>
  </p:handoutMasterIdLst>
  <p:sldIdLst>
    <p:sldId id="263" r:id="rId2"/>
    <p:sldId id="264" r:id="rId3"/>
    <p:sldId id="290" r:id="rId4"/>
    <p:sldId id="277" r:id="rId5"/>
    <p:sldId id="257" r:id="rId6"/>
    <p:sldId id="291" r:id="rId7"/>
    <p:sldId id="295" r:id="rId8"/>
    <p:sldId id="258" r:id="rId9"/>
    <p:sldId id="273" r:id="rId10"/>
    <p:sldId id="266" r:id="rId11"/>
    <p:sldId id="281" r:id="rId12"/>
    <p:sldId id="276" r:id="rId13"/>
    <p:sldId id="292" r:id="rId14"/>
    <p:sldId id="296" r:id="rId15"/>
    <p:sldId id="297" r:id="rId16"/>
    <p:sldId id="269" r:id="rId17"/>
    <p:sldId id="293" r:id="rId18"/>
    <p:sldId id="275" r:id="rId19"/>
    <p:sldId id="259" r:id="rId20"/>
    <p:sldId id="282" r:id="rId21"/>
    <p:sldId id="268" r:id="rId22"/>
    <p:sldId id="280" r:id="rId23"/>
    <p:sldId id="279" r:id="rId24"/>
    <p:sldId id="287" r:id="rId25"/>
    <p:sldId id="294" r:id="rId26"/>
    <p:sldId id="271" r:id="rId27"/>
    <p:sldId id="284" r:id="rId28"/>
    <p:sldId id="288" r:id="rId29"/>
    <p:sldId id="289" r:id="rId30"/>
  </p:sldIdLst>
  <p:sldSz cx="9144000" cy="6858000" type="screen4x3"/>
  <p:notesSz cx="6858000" cy="9144000"/>
  <p:custDataLst>
    <p:tags r:id="rId33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umimoji="1"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umimoji="1"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umimoji="1"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umimoji="1"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0000"/>
    <a:srgbClr val="FFFFFF"/>
    <a:srgbClr val="FFCC00"/>
    <a:srgbClr val="CC6600"/>
    <a:srgbClr val="996633"/>
    <a:srgbClr val="993300"/>
    <a:srgbClr val="FFCC99"/>
    <a:srgbClr val="FF00FF"/>
    <a:srgbClr val="666699"/>
    <a:srgbClr val="FF7C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421" autoAdjust="0"/>
    <p:restoredTop sz="94647" autoAdjust="0"/>
  </p:normalViewPr>
  <p:slideViewPr>
    <p:cSldViewPr>
      <p:cViewPr varScale="1">
        <p:scale>
          <a:sx n="83" d="100"/>
          <a:sy n="83" d="100"/>
        </p:scale>
        <p:origin x="1186" y="6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33" d="100"/>
          <a:sy n="33" d="100"/>
        </p:scale>
        <p:origin x="-1162" y="-77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kumimoji="0" sz="12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r>
              <a:rPr lang="hu-HU" altLang="en-US"/>
              <a:t>Henez Árpád.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kumimoji="0" sz="12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133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kumimoji="0" sz="12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r>
              <a:rPr lang="hu-HU" altLang="en-US"/>
              <a:t>Cím helye</a:t>
            </a:r>
          </a:p>
        </p:txBody>
      </p:sp>
      <p:sp>
        <p:nvSpPr>
          <p:cNvPr id="133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9B6380FE-1EF9-4074-B641-0744D658BF24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32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altLang="en-US" noProof="0"/>
              <a:t>Mintaszöveg szerkesztése</a:t>
            </a:r>
          </a:p>
          <a:p>
            <a:pPr lvl="1"/>
            <a:r>
              <a:rPr lang="hu-HU" altLang="en-US" noProof="0"/>
              <a:t>Második szint</a:t>
            </a:r>
          </a:p>
          <a:p>
            <a:pPr lvl="2"/>
            <a:r>
              <a:rPr lang="hu-HU" altLang="en-US" noProof="0"/>
              <a:t>Harmadik szint</a:t>
            </a:r>
          </a:p>
          <a:p>
            <a:pPr lvl="3"/>
            <a:r>
              <a:rPr lang="hu-HU" altLang="en-US" noProof="0"/>
              <a:t>Negyedik szint</a:t>
            </a:r>
          </a:p>
          <a:p>
            <a:pPr lvl="4"/>
            <a:r>
              <a:rPr lang="hu-HU" altLang="en-US" noProof="0"/>
              <a:t>Ötödik szint</a:t>
            </a:r>
          </a:p>
        </p:txBody>
      </p:sp>
      <p:sp>
        <p:nvSpPr>
          <p:cNvPr id="532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532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AD7EFE94-E1F1-4353-87AE-AF84682DA6AF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A7A90BE-0422-4B24-89E2-C2337FA06E67}" type="slidenum">
              <a:rPr lang="hu-HU" altLang="en-US" sz="1200" smtClean="0"/>
              <a:pPr/>
              <a:t>1</a:t>
            </a:fld>
            <a:endParaRPr lang="hu-HU" altLang="en-US" sz="1200"/>
          </a:p>
        </p:txBody>
      </p:sp>
      <p:sp>
        <p:nvSpPr>
          <p:cNvPr id="6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hu-HU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485FCE3A-ACE4-4EBD-8A11-5DA62DB3C79E}" type="slidenum">
              <a:rPr lang="hu-HU" altLang="en-US" sz="1200" smtClean="0"/>
              <a:pPr/>
              <a:t>2</a:t>
            </a:fld>
            <a:endParaRPr lang="hu-HU" altLang="en-US" sz="1200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hu-HU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FF175BF-EE4D-4735-A81C-D03D821B1AFA}" type="slidenum">
              <a:rPr lang="hu-HU" altLang="en-US" sz="1200" smtClean="0"/>
              <a:pPr/>
              <a:t>4</a:t>
            </a:fld>
            <a:endParaRPr lang="hu-HU" altLang="en-US" sz="1200"/>
          </a:p>
        </p:txBody>
      </p:sp>
      <p:sp>
        <p:nvSpPr>
          <p:cNvPr id="10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hu-HU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509B2CB-0DBF-4541-824C-73D72F6FB979}" type="slidenum">
              <a:rPr lang="hu-HU" altLang="en-US" sz="1200" smtClean="0"/>
              <a:pPr/>
              <a:t>5</a:t>
            </a:fld>
            <a:endParaRPr lang="hu-HU" altLang="en-US" sz="1200"/>
          </a:p>
        </p:txBody>
      </p:sp>
      <p:sp>
        <p:nvSpPr>
          <p:cNvPr id="12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hu-HU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21D2984-4000-46EB-AD4F-3CCDBF07FFC3}" type="slidenum">
              <a:rPr lang="hu-HU" altLang="en-US" sz="1200" smtClean="0"/>
              <a:pPr/>
              <a:t>8</a:t>
            </a:fld>
            <a:endParaRPr lang="hu-HU" altLang="en-US" sz="1200"/>
          </a:p>
        </p:txBody>
      </p:sp>
      <p:sp>
        <p:nvSpPr>
          <p:cNvPr id="14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hu-HU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98E532D-6719-4B77-A93B-A9D804BDA51C}" type="slidenum">
              <a:rPr lang="hu-HU" altLang="en-US" sz="1200" smtClean="0"/>
              <a:pPr/>
              <a:t>9</a:t>
            </a:fld>
            <a:endParaRPr lang="hu-HU" altLang="en-US" sz="1200"/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hu-HU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0ECC7D2-6D66-4803-AF05-CC4991CD3D73}" type="slidenum">
              <a:rPr lang="hu-HU" altLang="en-US" sz="1200" smtClean="0"/>
              <a:pPr/>
              <a:t>10</a:t>
            </a:fld>
            <a:endParaRPr lang="hu-HU" altLang="en-US" sz="1200"/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hu-HU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0B3066E-0C54-4FB0-9A43-58EA00C2501E}" type="slidenum">
              <a:rPr lang="hu-HU" altLang="en-US" sz="1200" smtClean="0"/>
              <a:pPr/>
              <a:t>11</a:t>
            </a:fld>
            <a:endParaRPr lang="hu-HU" altLang="en-US" sz="1200"/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hu-HU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5430F53-7DD5-4F0B-80F1-0AD938C149C9}" type="slidenum">
              <a:rPr lang="hu-HU" altLang="en-US" sz="1200" smtClean="0"/>
              <a:pPr/>
              <a:t>12</a:t>
            </a:fld>
            <a:endParaRPr lang="hu-HU" altLang="en-US" sz="1200"/>
          </a:p>
        </p:txBody>
      </p:sp>
      <p:sp>
        <p:nvSpPr>
          <p:cNvPr id="22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hu-HU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8D85216-F5A2-42CE-9AFD-8EBF26BC6D53}" type="slidenum">
              <a:rPr lang="hu-HU" altLang="en-US" sz="1200" smtClean="0"/>
              <a:pPr/>
              <a:t>16</a:t>
            </a:fld>
            <a:endParaRPr lang="hu-HU" altLang="en-US" sz="1200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hu-HU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D1C52BA-99ED-4240-91AB-CC3699B8BC51}" type="slidenum">
              <a:rPr lang="hu-HU" altLang="en-US" sz="1200" smtClean="0"/>
              <a:pPr/>
              <a:t>18</a:t>
            </a:fld>
            <a:endParaRPr lang="hu-HU" altLang="en-US" sz="1200"/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hu-HU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43CF890-88D6-49D0-B2F4-4F460E55BC0B}" type="slidenum">
              <a:rPr lang="hu-HU" altLang="en-US" sz="1200" smtClean="0"/>
              <a:pPr/>
              <a:t>19</a:t>
            </a:fld>
            <a:endParaRPr lang="hu-HU" altLang="en-US" sz="1200"/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hu-HU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3FBCCAB-FA45-417E-AC92-82CE92AA2A62}" type="slidenum">
              <a:rPr lang="hu-HU" altLang="en-US" sz="1200" smtClean="0"/>
              <a:pPr/>
              <a:t>20</a:t>
            </a:fld>
            <a:endParaRPr lang="hu-HU" altLang="en-US" sz="1200"/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hu-HU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B46BF3F-2913-44ED-B37F-D7E73167FD9D}" type="slidenum">
              <a:rPr lang="hu-HU" altLang="en-US" sz="1200" smtClean="0"/>
              <a:pPr/>
              <a:t>21</a:t>
            </a:fld>
            <a:endParaRPr lang="hu-HU" altLang="en-US" sz="1200"/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hu-HU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ACA77E4-D4D7-456D-B9A3-A9865CAA0548}" type="slidenum">
              <a:rPr lang="hu-HU" altLang="en-US" sz="1200" smtClean="0"/>
              <a:pPr/>
              <a:t>22</a:t>
            </a:fld>
            <a:endParaRPr lang="hu-HU" altLang="en-US" sz="1200"/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hu-HU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A294E42-05FA-483F-BEA5-C99EA43F8E18}" type="slidenum">
              <a:rPr lang="hu-HU" altLang="en-US" sz="1200" smtClean="0"/>
              <a:pPr/>
              <a:t>23</a:t>
            </a:fld>
            <a:endParaRPr lang="hu-HU" altLang="en-US" sz="1200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hu-HU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6B1D941-1FF9-4ADE-8055-8CA2DCDA6AF4}" type="slidenum">
              <a:rPr lang="hu-HU" altLang="en-US" sz="1200" smtClean="0"/>
              <a:pPr/>
              <a:t>24</a:t>
            </a:fld>
            <a:endParaRPr lang="hu-HU" altLang="en-US" sz="1200"/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hu-HU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87088C3-0354-40F7-A1C4-369E422D015D}" type="slidenum">
              <a:rPr lang="hu-HU" altLang="en-US" sz="1200" smtClean="0"/>
              <a:pPr/>
              <a:t>26</a:t>
            </a:fld>
            <a:endParaRPr lang="hu-HU" altLang="en-US" sz="1200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hu-HU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85FEDE9-B89A-4432-8EA7-E21131CEE5BA}" type="slidenum">
              <a:rPr lang="hu-HU" altLang="en-US" sz="1200" smtClean="0"/>
              <a:pPr/>
              <a:t>27</a:t>
            </a:fld>
            <a:endParaRPr lang="hu-HU" altLang="en-US" sz="1200"/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hu-HU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2"/>
          <p:cNvSpPr>
            <a:spLocks/>
          </p:cNvSpPr>
          <p:nvPr/>
        </p:nvSpPr>
        <p:spPr bwMode="gray">
          <a:xfrm>
            <a:off x="690563" y="3340100"/>
            <a:ext cx="7653337" cy="485775"/>
          </a:xfrm>
          <a:custGeom>
            <a:avLst/>
            <a:gdLst>
              <a:gd name="T0" fmla="*/ 2147483646 w 4128"/>
              <a:gd name="T1" fmla="*/ 2147483646 h 479"/>
              <a:gd name="T2" fmla="*/ 2147483646 w 4128"/>
              <a:gd name="T3" fmla="*/ 2147483646 h 479"/>
              <a:gd name="T4" fmla="*/ 2147483646 w 4128"/>
              <a:gd name="T5" fmla="*/ 2147483646 h 479"/>
              <a:gd name="T6" fmla="*/ 0 w 4128"/>
              <a:gd name="T7" fmla="*/ 2147483646 h 479"/>
              <a:gd name="T8" fmla="*/ 2147483646 w 4128"/>
              <a:gd name="T9" fmla="*/ 2147483646 h 47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4128" h="479">
                <a:moveTo>
                  <a:pt x="163" y="200"/>
                </a:moveTo>
                <a:cubicBezTo>
                  <a:pt x="163" y="200"/>
                  <a:pt x="2054" y="0"/>
                  <a:pt x="4128" y="200"/>
                </a:cubicBezTo>
                <a:cubicBezTo>
                  <a:pt x="4128" y="200"/>
                  <a:pt x="4128" y="314"/>
                  <a:pt x="4128" y="429"/>
                </a:cubicBezTo>
                <a:cubicBezTo>
                  <a:pt x="2371" y="200"/>
                  <a:pt x="688" y="479"/>
                  <a:pt x="0" y="441"/>
                </a:cubicBezTo>
                <a:lnTo>
                  <a:pt x="163" y="200"/>
                </a:lnTo>
                <a:close/>
              </a:path>
            </a:pathLst>
          </a:custGeom>
          <a:solidFill>
            <a:schemeClr val="hlink">
              <a:alpha val="5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hu-HU" altLang="en-US" noProof="0"/>
              <a:t>Mintacím szerkesztése</a:t>
            </a:r>
          </a:p>
        </p:txBody>
      </p:sp>
      <p:sp>
        <p:nvSpPr>
          <p:cNvPr id="23556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Monotype Sorts" pitchFamily="2" charset="2"/>
              <a:buNone/>
              <a:defRPr/>
            </a:lvl1pPr>
          </a:lstStyle>
          <a:p>
            <a:pPr lvl="0"/>
            <a:r>
              <a:rPr lang="hu-HU" altLang="en-US" noProof="0"/>
              <a:t>Mintaalcím szerkesztése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578963"/>
                </a:solidFill>
              </a:defRPr>
            </a:lvl1pPr>
          </a:lstStyle>
          <a:p>
            <a:pPr>
              <a:defRPr/>
            </a:pPr>
            <a:fld id="{B96BCE67-0591-4F8A-8FC3-1C0DDB197754}" type="datetime1">
              <a:rPr lang="hu-HU" altLang="en-US"/>
              <a:pPr>
                <a:defRPr/>
              </a:pPr>
              <a:t>2024. 08. 28.</a:t>
            </a:fld>
            <a:endParaRPr lang="hu-HU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578963"/>
                </a:solidFill>
              </a:defRPr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578963"/>
                </a:solidFill>
              </a:defRPr>
            </a:lvl1pPr>
          </a:lstStyle>
          <a:p>
            <a:pPr>
              <a:defRPr/>
            </a:pPr>
            <a:fld id="{63C1D406-E175-402A-AE41-04DBF866D4AE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931262897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93ADB8-B4F3-4088-A8AE-8561A86D94B9}" type="datetime1">
              <a:rPr lang="hu-HU" altLang="en-US"/>
              <a:pPr>
                <a:defRPr/>
              </a:pPr>
              <a:t>2024. 08. 28.</a:t>
            </a:fld>
            <a:endParaRPr lang="hu-HU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52ACBF-F8F3-4C5A-9254-11B8C8F7286F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1465922366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88C9ED-E160-4791-B8C6-E24D009930FD}" type="datetime1">
              <a:rPr lang="hu-HU" altLang="en-US"/>
              <a:pPr>
                <a:defRPr/>
              </a:pPr>
              <a:t>2024. 08. 28.</a:t>
            </a:fld>
            <a:endParaRPr lang="hu-HU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2A3CD3-22A7-4B8A-BEAA-A21BEA88DB92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2334084918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737FA4-D6BC-472C-9BD2-BA7204C7397F}" type="datetime1">
              <a:rPr lang="hu-HU" altLang="en-US"/>
              <a:pPr>
                <a:defRPr/>
              </a:pPr>
              <a:t>2024. 08. 28.</a:t>
            </a:fld>
            <a:endParaRPr lang="hu-HU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616E4B-0F23-4EE1-B17B-97105F67E98B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1614776837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87E388-F50E-4E08-A27A-4C82F2AC4453}" type="datetime1">
              <a:rPr lang="hu-HU" altLang="en-US"/>
              <a:pPr>
                <a:defRPr/>
              </a:pPr>
              <a:t>2024. 08. 28.</a:t>
            </a:fld>
            <a:endParaRPr lang="hu-HU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E74CF2-4FDC-4D91-8CC5-1549E90AFD7D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2493191348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B5CA05-803B-41A8-A8BF-E3104D96E0EE}" type="datetime1">
              <a:rPr lang="hu-HU" altLang="en-US"/>
              <a:pPr>
                <a:defRPr/>
              </a:pPr>
              <a:t>2024. 08. 28.</a:t>
            </a:fld>
            <a:endParaRPr lang="hu-HU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7B73A-BC3F-4298-A72A-EDC7881BB25C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477981396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5835D0-CA56-4F36-88EE-8F60CCA0792D}" type="datetime1">
              <a:rPr lang="hu-HU" altLang="en-US"/>
              <a:pPr>
                <a:defRPr/>
              </a:pPr>
              <a:t>2024. 08. 28.</a:t>
            </a:fld>
            <a:endParaRPr lang="hu-HU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31E60E-E7AB-466F-B8A1-EDE96C3F7A11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1356778039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7383EF-E2B6-463F-98A8-3ABAEA12DC4B}" type="datetime1">
              <a:rPr lang="hu-HU" altLang="en-US"/>
              <a:pPr>
                <a:defRPr/>
              </a:pPr>
              <a:t>2024. 08. 28.</a:t>
            </a:fld>
            <a:endParaRPr lang="hu-HU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8065F1-7620-4CF6-B5F0-2505318EED50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393494589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A3FD9C-D86E-488A-AD25-A51681FCF5F8}" type="datetime1">
              <a:rPr lang="hu-HU" altLang="en-US"/>
              <a:pPr>
                <a:defRPr/>
              </a:pPr>
              <a:t>2024. 08. 28.</a:t>
            </a:fld>
            <a:endParaRPr lang="hu-HU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AF8F24-CB6C-4328-8D98-E806C8B88221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344051884"/>
      </p:ext>
    </p:extLst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356B63-9E38-44FD-A6B3-4D8AF5141F6A}" type="datetime1">
              <a:rPr lang="hu-HU" altLang="en-US"/>
              <a:pPr>
                <a:defRPr/>
              </a:pPr>
              <a:t>2024. 08. 28.</a:t>
            </a:fld>
            <a:endParaRPr lang="hu-HU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21D6FD-78C6-47F4-B8B9-D4756EED62EB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3468028266"/>
      </p:ext>
    </p:extLst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515100" y="457200"/>
            <a:ext cx="1943100" cy="5638800"/>
          </a:xfrm>
        </p:spPr>
        <p:txBody>
          <a:bodyPr vert="eaVert"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685800" y="457200"/>
            <a:ext cx="5676900" cy="5638800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B6F2E8-FE05-498F-9708-ABBAD95A2FC8}" type="datetime1">
              <a:rPr lang="hu-HU" altLang="en-US"/>
              <a:pPr>
                <a:defRPr/>
              </a:pPr>
              <a:t>2024. 08. 28.</a:t>
            </a:fld>
            <a:endParaRPr lang="hu-HU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5493B8-D696-4FA8-9A82-64F29427CDA6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3570443698"/>
      </p:ext>
    </p:extLst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Cím és tábláz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5800" y="457200"/>
            <a:ext cx="7772400" cy="1143000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Táblázat helye 2"/>
          <p:cNvSpPr>
            <a:spLocks noGrp="1"/>
          </p:cNvSpPr>
          <p:nvPr>
            <p:ph type="tbl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6144FE-0B02-4D93-A487-5B53DC180627}" type="datetime1">
              <a:rPr lang="hu-HU" altLang="en-US"/>
              <a:pPr>
                <a:defRPr/>
              </a:pPr>
              <a:t>2024. 08. 28.</a:t>
            </a:fld>
            <a:endParaRPr lang="hu-HU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0FCD91-F358-4423-9DF2-9FDCA1C4E8DC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1281178276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rtalom helye 1"/>
          <p:cNvSpPr>
            <a:spLocks noGrp="1"/>
          </p:cNvSpPr>
          <p:nvPr>
            <p:ph/>
          </p:nvPr>
        </p:nvSpPr>
        <p:spPr>
          <a:xfrm>
            <a:off x="685800" y="457200"/>
            <a:ext cx="7772400" cy="5638800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5C8E44-4D94-4653-9F47-96238BB2CEBD}" type="datetime1">
              <a:rPr lang="hu-HU" altLang="en-US"/>
              <a:pPr>
                <a:defRPr/>
              </a:pPr>
              <a:t>2024. 08. 28.</a:t>
            </a:fld>
            <a:endParaRPr lang="hu-HU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634051-D2E0-4451-98BA-B64D4D4CF5DA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930433997"/>
      </p:ext>
    </p:extLst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Cím és 4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 sz="quarter"/>
          </p:nvPr>
        </p:nvSpPr>
        <p:spPr>
          <a:xfrm>
            <a:off x="685800" y="457200"/>
            <a:ext cx="7772400" cy="1143000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sz="quarter" idx="1"/>
          </p:nvPr>
        </p:nvSpPr>
        <p:spPr>
          <a:xfrm>
            <a:off x="685800" y="1981200"/>
            <a:ext cx="3810000" cy="1981200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Tartalom helye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5" name="Tartalom helye 4"/>
          <p:cNvSpPr>
            <a:spLocks noGrp="1"/>
          </p:cNvSpPr>
          <p:nvPr>
            <p:ph sz="quarter" idx="3"/>
          </p:nvPr>
        </p:nvSpPr>
        <p:spPr>
          <a:xfrm>
            <a:off x="685800" y="4114800"/>
            <a:ext cx="3810000" cy="1981200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65C358-1AC4-46C3-90CC-20AD03302450}" type="datetime1">
              <a:rPr lang="hu-HU" altLang="en-US"/>
              <a:pPr>
                <a:defRPr/>
              </a:pPr>
              <a:t>2024. 08. 28.</a:t>
            </a:fld>
            <a:endParaRPr lang="hu-HU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C5C9EC-C8ED-4BB3-8A24-1640C07C88E4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2597085819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4572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hu-HU" altLang="en-US"/>
              <a:t>Mintacím szerkesztése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altLang="en-US"/>
              <a:t>Mintaszöveg szerkesztése</a:t>
            </a:r>
          </a:p>
          <a:p>
            <a:pPr lvl="1"/>
            <a:r>
              <a:rPr lang="hu-HU" altLang="en-US"/>
              <a:t>Második szint</a:t>
            </a:r>
          </a:p>
          <a:p>
            <a:pPr lvl="2"/>
            <a:r>
              <a:rPr lang="hu-HU" altLang="en-US"/>
              <a:t>Harmadik szint</a:t>
            </a:r>
          </a:p>
          <a:p>
            <a:pPr lvl="3"/>
            <a:r>
              <a:rPr lang="hu-HU" altLang="en-US"/>
              <a:t>Negyedik szint</a:t>
            </a:r>
          </a:p>
          <a:p>
            <a:pPr lvl="4"/>
            <a:r>
              <a:rPr lang="hu-HU" altLang="en-US"/>
              <a:t>Ötödik szint</a:t>
            </a:r>
          </a:p>
        </p:txBody>
      </p:sp>
      <p:sp>
        <p:nvSpPr>
          <p:cNvPr id="2253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50000"/>
              </a:spcBef>
              <a:defRPr sz="14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FF866BC4-B648-4293-8D50-BC7178D013BB}" type="datetime1">
              <a:rPr lang="hu-HU" altLang="en-US"/>
              <a:pPr>
                <a:defRPr/>
              </a:pPr>
              <a:t>2024. 08. 28.</a:t>
            </a:fld>
            <a:endParaRPr lang="hu-HU" altLang="en-US"/>
          </a:p>
        </p:txBody>
      </p:sp>
      <p:sp>
        <p:nvSpPr>
          <p:cNvPr id="2253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50000"/>
              </a:spcBef>
              <a:defRPr sz="14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2253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50000"/>
              </a:spcBef>
              <a:defRPr sz="14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3485DE2F-FD15-418C-9D64-CF03330B59E3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  <p:sldLayoutId id="2147483706" r:id="rId12"/>
    <p:sldLayoutId id="2147483707" r:id="rId13"/>
    <p:sldLayoutId id="2147483708" r:id="rId14"/>
  </p:sldLayoutIdLst>
  <p:transition spd="med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Monotype Sorts" pitchFamily="2" charset="2"/>
        <a:buChar char="§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50000"/>
        <a:buFont typeface="Monotype Sorts" pitchFamily="2" charset="2"/>
        <a:buChar char="l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gi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http://www.sulinet.hu/eletestudomany/archiv/1998/9806/eretnek/images/174-1.jpg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7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gif"/><Relationship Id="rId7" Type="http://schemas.openxmlformats.org/officeDocument/2006/relationships/image" Target="../media/image3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9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4763"/>
            <a:ext cx="9144000" cy="762000"/>
          </a:xfrm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pPr algn="ctr">
              <a:defRPr/>
            </a:pPr>
            <a:r>
              <a:rPr lang="hu-HU" altLang="en-US" sz="4000" i="1" dirty="0">
                <a:solidFill>
                  <a:schemeClr val="accent4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 nagy földrajzi felfedezések és hatásuk</a:t>
            </a:r>
            <a:r>
              <a:rPr lang="hu-HU" altLang="en-US" sz="4000" b="1" i="1" dirty="0">
                <a:solidFill>
                  <a:schemeClr val="accent4"/>
                </a:solidFill>
              </a:rPr>
              <a:t> </a:t>
            </a:r>
            <a:endParaRPr kumimoji="0" lang="hu-HU" altLang="en-US" sz="2400" dirty="0">
              <a:solidFill>
                <a:schemeClr val="accent4"/>
              </a:solidFill>
              <a:sym typeface="Wingdings" pitchFamily="2" charset="2"/>
            </a:endParaRPr>
          </a:p>
        </p:txBody>
      </p:sp>
      <p:pic>
        <p:nvPicPr>
          <p:cNvPr id="5123" name="Picture 12" descr="térké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99" y="766763"/>
            <a:ext cx="6311900" cy="4535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Kép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113" y="4260850"/>
            <a:ext cx="5937250" cy="2528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6" grpId="0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9"/>
          <p:cNvSpPr txBox="1">
            <a:spLocks noChangeArrowheads="1"/>
          </p:cNvSpPr>
          <p:nvPr/>
        </p:nvSpPr>
        <p:spPr bwMode="auto">
          <a:xfrm>
            <a:off x="36513" y="1268413"/>
            <a:ext cx="9144000" cy="5337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20000"/>
              </a:spcBef>
              <a:buFont typeface="Wingdings" pitchFamily="2" charset="2"/>
              <a:buChar char="Ø"/>
              <a:defRPr/>
            </a:pPr>
            <a:r>
              <a:rPr lang="hu-HU" alt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 Az </a:t>
            </a:r>
            <a:r>
              <a:rPr lang="hu-HU" altLang="en-US" b="1" i="1" dirty="0">
                <a:solidFill>
                  <a:srgbClr val="000000"/>
                </a:solidFill>
                <a:latin typeface="Times New Roman" panose="02020603050405020304" pitchFamily="18" charset="0"/>
              </a:rPr>
              <a:t>árutermelés és pénzgazdálkodás</a:t>
            </a:r>
            <a:r>
              <a:rPr lang="hu-HU" alt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 fellendülése</a:t>
            </a:r>
          </a:p>
          <a:p>
            <a:pPr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hu-HU" alt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			  </a:t>
            </a:r>
            <a:r>
              <a:rPr lang="hu-HU" altLang="en-US" dirty="0">
                <a:solidFill>
                  <a:srgbClr val="000000"/>
                </a:solidFill>
                <a:latin typeface="Times New Roman" panose="02020603050405020304" pitchFamily="18" charset="0"/>
                <a:sym typeface="Symbol" pitchFamily="18" charset="2"/>
              </a:rPr>
              <a:t></a:t>
            </a:r>
            <a:r>
              <a:rPr lang="hu-HU" alt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</a:p>
          <a:p>
            <a:pPr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hu-HU" alt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                   Igény a terjeszkedésre</a:t>
            </a:r>
          </a:p>
          <a:p>
            <a:pPr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hu-HU" altLang="en-US" dirty="0">
                <a:solidFill>
                  <a:srgbClr val="000000"/>
                </a:solidFill>
                <a:latin typeface="Times New Roman" panose="02020603050405020304" pitchFamily="18" charset="0"/>
                <a:sym typeface="Wingdings 2" panose="05020102010507070707" pitchFamily="18" charset="2"/>
              </a:rPr>
              <a:t>     </a:t>
            </a:r>
            <a:r>
              <a:rPr lang="hu-HU" alt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 A </a:t>
            </a:r>
            <a:r>
              <a:rPr lang="hu-HU" altLang="en-US" b="1" i="1" dirty="0">
                <a:solidFill>
                  <a:srgbClr val="000000"/>
                </a:solidFill>
                <a:latin typeface="Times New Roman" panose="02020603050405020304" pitchFamily="18" charset="0"/>
              </a:rPr>
              <a:t>kereslet nő</a:t>
            </a:r>
            <a:r>
              <a:rPr lang="hu-HU" alt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 gabonából, fűszerből, textíliából</a:t>
            </a:r>
          </a:p>
          <a:p>
            <a:pPr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hu-HU" altLang="en-US" dirty="0">
                <a:solidFill>
                  <a:srgbClr val="000000"/>
                </a:solidFill>
                <a:latin typeface="Times New Roman" panose="02020603050405020304" pitchFamily="18" charset="0"/>
                <a:sym typeface="Symbol" pitchFamily="18" charset="2"/>
              </a:rPr>
              <a:t>			</a:t>
            </a:r>
            <a:endParaRPr lang="hu-HU" altLang="en-US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hu-HU" alt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              Kialakul az „aranyéhség”</a:t>
            </a:r>
          </a:p>
          <a:p>
            <a:pPr lvl="1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hu-HU" altLang="en-US" dirty="0">
                <a:solidFill>
                  <a:srgbClr val="000000"/>
                </a:solidFill>
                <a:sym typeface="Wingdings 2" panose="05020102010507070707" pitchFamily="18" charset="2"/>
              </a:rPr>
              <a:t></a:t>
            </a:r>
            <a:r>
              <a:rPr lang="hu-HU" altLang="en-US" dirty="0">
                <a:solidFill>
                  <a:srgbClr val="000000"/>
                </a:solidFill>
              </a:rPr>
              <a:t> Európa aranytermelése csökken</a:t>
            </a:r>
          </a:p>
          <a:p>
            <a:pPr lvl="1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hu-HU" altLang="en-US" dirty="0">
                <a:solidFill>
                  <a:srgbClr val="000000"/>
                </a:solidFill>
                <a:sym typeface="Wingdings 2" panose="05020102010507070707" pitchFamily="18" charset="2"/>
              </a:rPr>
              <a:t></a:t>
            </a:r>
            <a:r>
              <a:rPr lang="hu-HU" altLang="en-US" dirty="0">
                <a:solidFill>
                  <a:srgbClr val="000000"/>
                </a:solidFill>
              </a:rPr>
              <a:t> Keleti (szárazföldi + levantei) kereskedelem veszteséges</a:t>
            </a:r>
          </a:p>
          <a:p>
            <a:pPr lvl="1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hu-HU" altLang="en-US" dirty="0">
                <a:solidFill>
                  <a:srgbClr val="000000"/>
                </a:solidFill>
                <a:sym typeface="Wingdings 2" panose="05020102010507070707" pitchFamily="18" charset="2"/>
              </a:rPr>
              <a:t></a:t>
            </a:r>
            <a:r>
              <a:rPr lang="hu-HU" altLang="en-US" dirty="0">
                <a:solidFill>
                  <a:srgbClr val="000000"/>
                </a:solidFill>
              </a:rPr>
              <a:t> Oszmán hódítás</a:t>
            </a:r>
          </a:p>
          <a:p>
            <a:pPr>
              <a:spcBef>
                <a:spcPct val="20000"/>
              </a:spcBef>
              <a:defRPr/>
            </a:pPr>
            <a:r>
              <a:rPr lang="hu-HU" alt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- Különböző társadalmi csoportok érdeke</a:t>
            </a:r>
          </a:p>
          <a:p>
            <a:pPr>
              <a:spcBef>
                <a:spcPct val="20000"/>
              </a:spcBef>
              <a:defRPr/>
            </a:pPr>
            <a:r>
              <a:rPr lang="hu-HU" alt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- Közvetlen kereskedelmi kapcsolat Kelet-Ázsiával</a:t>
            </a:r>
          </a:p>
          <a:p>
            <a:pPr>
              <a:spcBef>
                <a:spcPct val="20000"/>
              </a:spcBef>
              <a:defRPr/>
            </a:pPr>
            <a:r>
              <a:rPr lang="hu-HU" alt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- A </a:t>
            </a:r>
            <a:r>
              <a:rPr lang="hu-HU" altLang="en-US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reconquista</a:t>
            </a:r>
            <a:r>
              <a:rPr lang="hu-HU" alt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 folytatása és a kereszténység terjesztése (politika)</a:t>
            </a:r>
          </a:p>
        </p:txBody>
      </p:sp>
      <p:sp>
        <p:nvSpPr>
          <p:cNvPr id="33803" name="Text Box 11"/>
          <p:cNvSpPr txBox="1">
            <a:spLocks noChangeArrowheads="1"/>
          </p:cNvSpPr>
          <p:nvPr/>
        </p:nvSpPr>
        <p:spPr bwMode="auto">
          <a:xfrm>
            <a:off x="0" y="0"/>
            <a:ext cx="9144000" cy="1446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hu-HU" altLang="en-US" sz="4400" i="1" dirty="0">
                <a:solidFill>
                  <a:schemeClr val="accent4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Fellendülés - új utak keresése, 14. század második fele</a:t>
            </a: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584758"/>
            <a:ext cx="8064896" cy="6350045"/>
          </a:xfrm>
          <a:prstGeom prst="rect">
            <a:avLst/>
          </a:prstGeom>
        </p:spPr>
      </p:pic>
      <p:sp>
        <p:nvSpPr>
          <p:cNvPr id="5" name="Szövegdoboz 4"/>
          <p:cNvSpPr txBox="1"/>
          <p:nvPr/>
        </p:nvSpPr>
        <p:spPr>
          <a:xfrm>
            <a:off x="323528" y="46290"/>
            <a:ext cx="882047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3000" dirty="0"/>
              <a:t>A nagy földrajzi felfedezések megindulásának okai</a:t>
            </a: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1571008170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5" descr="1483pop"/>
          <p:cNvPicPr>
            <a:picLocks noGrp="1" noChangeAspect="1" noChangeArrowheads="1"/>
          </p:cNvPicPr>
          <p:nvPr>
            <p:ph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60363" y="0"/>
            <a:ext cx="8243887" cy="67881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10"/>
          <p:cNvSpPr>
            <a:spLocks noChangeArrowheads="1"/>
          </p:cNvSpPr>
          <p:nvPr/>
        </p:nvSpPr>
        <p:spPr bwMode="auto">
          <a:xfrm>
            <a:off x="3548063" y="27908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Font typeface="Monotype Sorts" pitchFamily="2" charset="2"/>
              <a:buChar char="§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50000"/>
              <a:buFont typeface="Monotype Sorts" pitchFamily="2" charset="2"/>
              <a:buChar char="l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2400">
              <a:latin typeface="Arial" panose="020B0604020202020204" pitchFamily="34" charset="0"/>
            </a:endParaRPr>
          </a:p>
        </p:txBody>
      </p:sp>
      <p:pic>
        <p:nvPicPr>
          <p:cNvPr id="11267" name="Picture 9" descr="http://www.sulinet.hu/eletestudomany/archiv/1998/9806/eretnek/images/174-1.jpg"/>
          <p:cNvPicPr>
            <a:picLocks noChangeAspect="1" noChangeArrowheads="1"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152400"/>
            <a:ext cx="2047875" cy="127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8" name="Text Box 11"/>
          <p:cNvSpPr txBox="1">
            <a:spLocks noChangeArrowheads="1"/>
          </p:cNvSpPr>
          <p:nvPr/>
        </p:nvSpPr>
        <p:spPr bwMode="auto">
          <a:xfrm>
            <a:off x="6769100" y="1341438"/>
            <a:ext cx="18415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Font typeface="Monotype Sorts" pitchFamily="2" charset="2"/>
              <a:buChar char="§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50000"/>
              <a:buFont typeface="Monotype Sorts" pitchFamily="2" charset="2"/>
              <a:buChar char="l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hu-HU" altLang="en-US" sz="2400">
                <a:solidFill>
                  <a:srgbClr val="FF3300"/>
                </a:solidFill>
              </a:rPr>
              <a:t>Asztrolábium</a:t>
            </a:r>
          </a:p>
        </p:txBody>
      </p:sp>
      <p:pic>
        <p:nvPicPr>
          <p:cNvPr id="11269" name="Picture 14" descr="KARAVELL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4"/>
          <a:stretch>
            <a:fillRect/>
          </a:stretch>
        </p:blipFill>
        <p:spPr bwMode="auto">
          <a:xfrm>
            <a:off x="5362575" y="1811338"/>
            <a:ext cx="3673475" cy="464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70" name="Rectangle 15"/>
          <p:cNvSpPr>
            <a:spLocks noChangeArrowheads="1"/>
          </p:cNvSpPr>
          <p:nvPr/>
        </p:nvSpPr>
        <p:spPr bwMode="auto">
          <a:xfrm>
            <a:off x="6557963" y="6427788"/>
            <a:ext cx="13668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Font typeface="Monotype Sorts" pitchFamily="2" charset="2"/>
              <a:buChar char="§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50000"/>
              <a:buFont typeface="Monotype Sorts" pitchFamily="2" charset="2"/>
              <a:buChar char="l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hu-HU" altLang="en-US" sz="2400">
                <a:solidFill>
                  <a:srgbClr val="FF3300"/>
                </a:solidFill>
              </a:rPr>
              <a:t>Karavella</a:t>
            </a:r>
          </a:p>
        </p:txBody>
      </p:sp>
      <p:sp>
        <p:nvSpPr>
          <p:cNvPr id="11271" name="Text Box 16"/>
          <p:cNvSpPr txBox="1">
            <a:spLocks noChangeArrowheads="1"/>
          </p:cNvSpPr>
          <p:nvPr/>
        </p:nvSpPr>
        <p:spPr bwMode="auto">
          <a:xfrm>
            <a:off x="0" y="625475"/>
            <a:ext cx="5580063" cy="5927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20000"/>
              </a:spcBef>
              <a:buFont typeface="Wingdings" pitchFamily="2" charset="2"/>
              <a:buChar char="Ø"/>
              <a:defRPr/>
            </a:pPr>
            <a:r>
              <a:rPr lang="hu-HU" alt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 Technikai fejlődés (hajózás, navigáció)</a:t>
            </a:r>
          </a:p>
          <a:p>
            <a:pPr>
              <a:spcBef>
                <a:spcPct val="20000"/>
              </a:spcBef>
              <a:buFont typeface="Wingdings" pitchFamily="2" charset="2"/>
              <a:buChar char="Ø"/>
              <a:defRPr/>
            </a:pPr>
            <a:r>
              <a:rPr lang="hu-HU" alt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 Földrajzi ismeretek bővülése</a:t>
            </a:r>
          </a:p>
          <a:p>
            <a:pPr>
              <a:lnSpc>
                <a:spcPct val="90000"/>
              </a:lnSpc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hu-HU" alt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   (Ptolemaiosz földgömb elmélete) </a:t>
            </a:r>
          </a:p>
          <a:p>
            <a:pPr>
              <a:lnSpc>
                <a:spcPct val="80000"/>
              </a:lnSpc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hu-HU" altLang="en-US" dirty="0">
                <a:solidFill>
                  <a:srgbClr val="000000"/>
                </a:solidFill>
                <a:latin typeface="Times New Roman" panose="02020603050405020304" pitchFamily="18" charset="0"/>
                <a:sym typeface="Symbol" pitchFamily="18" charset="2"/>
              </a:rPr>
              <a:t>		</a:t>
            </a:r>
          </a:p>
          <a:p>
            <a:pPr>
              <a:lnSpc>
                <a:spcPct val="90000"/>
              </a:lnSpc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hu-HU" alt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  Toscanelli 1474</a:t>
            </a:r>
          </a:p>
          <a:p>
            <a:pPr>
              <a:spcBef>
                <a:spcPct val="20000"/>
              </a:spcBef>
              <a:buFont typeface="Wingdings" pitchFamily="2" charset="2"/>
              <a:buChar char="Ø"/>
              <a:defRPr/>
            </a:pPr>
            <a:r>
              <a:rPr lang="hu-HU" altLang="en-US" dirty="0">
                <a:solidFill>
                  <a:srgbClr val="000000"/>
                </a:solidFill>
                <a:latin typeface="Times New Roman" panose="02020603050405020304" pitchFamily="18" charset="0"/>
                <a:sym typeface="Wingdings 2" panose="05020102010507070707" pitchFamily="18" charset="2"/>
              </a:rPr>
              <a:t> Kvadráns, szextáns</a:t>
            </a:r>
          </a:p>
          <a:p>
            <a:pPr>
              <a:spcBef>
                <a:spcPct val="20000"/>
              </a:spcBef>
              <a:buFont typeface="Wingdings" pitchFamily="2" charset="2"/>
              <a:buChar char="Ø"/>
              <a:defRPr/>
            </a:pPr>
            <a:endParaRPr lang="hu-HU" altLang="en-US" dirty="0">
              <a:solidFill>
                <a:srgbClr val="000000"/>
              </a:solidFill>
              <a:latin typeface="Times New Roman" panose="02020603050405020304" pitchFamily="18" charset="0"/>
              <a:sym typeface="Wingdings 2" panose="05020102010507070707" pitchFamily="18" charset="2"/>
            </a:endParaRPr>
          </a:p>
          <a:p>
            <a:pPr>
              <a:spcBef>
                <a:spcPct val="20000"/>
              </a:spcBef>
              <a:buFont typeface="Wingdings" pitchFamily="2" charset="2"/>
              <a:buChar char="Ø"/>
              <a:defRPr/>
            </a:pPr>
            <a:r>
              <a:rPr lang="hu-HU" altLang="en-US" dirty="0">
                <a:solidFill>
                  <a:srgbClr val="000000"/>
                </a:solidFill>
                <a:latin typeface="Times New Roman" panose="02020603050405020304" pitchFamily="18" charset="0"/>
                <a:sym typeface="Wingdings 2" panose="05020102010507070707" pitchFamily="18" charset="2"/>
              </a:rPr>
              <a:t></a:t>
            </a:r>
            <a:r>
              <a:rPr lang="hu-HU" alt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hu-HU" altLang="en-US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Sagres</a:t>
            </a:r>
            <a:r>
              <a:rPr lang="hu-HU" alt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 - Tengerészakadémia</a:t>
            </a:r>
          </a:p>
          <a:p>
            <a:pPr>
              <a:spcBef>
                <a:spcPct val="20000"/>
              </a:spcBef>
              <a:buFont typeface="Wingdings" pitchFamily="2" charset="2"/>
              <a:buChar char="Ø"/>
              <a:defRPr/>
            </a:pPr>
            <a:r>
              <a:rPr lang="hu-HU" altLang="en-US" b="1" i="1" dirty="0">
                <a:solidFill>
                  <a:srgbClr val="000000"/>
                </a:solidFill>
                <a:latin typeface="Times New Roman" panose="02020603050405020304" pitchFamily="18" charset="0"/>
              </a:rPr>
              <a:t> Portugália az élen (miért?)</a:t>
            </a:r>
          </a:p>
          <a:p>
            <a:pPr lvl="1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hu-HU" altLang="en-US" dirty="0">
                <a:solidFill>
                  <a:srgbClr val="000000"/>
                </a:solidFill>
                <a:sym typeface="Wingdings 2" panose="05020102010507070707" pitchFamily="18" charset="2"/>
              </a:rPr>
              <a:t></a:t>
            </a:r>
            <a:r>
              <a:rPr lang="hu-HU" altLang="en-US" dirty="0">
                <a:solidFill>
                  <a:srgbClr val="000000"/>
                </a:solidFill>
              </a:rPr>
              <a:t> Földrajzi elhelyezkedés</a:t>
            </a:r>
          </a:p>
          <a:p>
            <a:pPr lvl="1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hu-HU" altLang="en-US" dirty="0">
                <a:solidFill>
                  <a:srgbClr val="000000"/>
                </a:solidFill>
                <a:sym typeface="Wingdings 2" panose="05020102010507070707" pitchFamily="18" charset="2"/>
              </a:rPr>
              <a:t></a:t>
            </a:r>
            <a:r>
              <a:rPr lang="hu-HU" altLang="en-US" dirty="0">
                <a:solidFill>
                  <a:srgbClr val="000000"/>
                </a:solidFill>
              </a:rPr>
              <a:t> Állam szerepe (vállalkozó kedv)</a:t>
            </a:r>
          </a:p>
          <a:p>
            <a:pPr lvl="1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hu-HU" altLang="en-US" dirty="0">
                <a:solidFill>
                  <a:srgbClr val="000000"/>
                </a:solidFill>
                <a:sym typeface="Wingdings 2" panose="05020102010507070707" pitchFamily="18" charset="2"/>
              </a:rPr>
              <a:t></a:t>
            </a:r>
            <a:r>
              <a:rPr lang="hu-HU" altLang="en-US" dirty="0">
                <a:solidFill>
                  <a:srgbClr val="000000"/>
                </a:solidFill>
              </a:rPr>
              <a:t> Kereskedelmi tőke</a:t>
            </a:r>
          </a:p>
          <a:p>
            <a:pPr>
              <a:lnSpc>
                <a:spcPct val="80000"/>
              </a:lnSpc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hu-HU" altLang="en-US" dirty="0">
                <a:solidFill>
                  <a:srgbClr val="000000"/>
                </a:solidFill>
                <a:latin typeface="Times New Roman" panose="02020603050405020304" pitchFamily="18" charset="0"/>
                <a:sym typeface="Symbol" pitchFamily="18" charset="2"/>
              </a:rPr>
              <a:t>	               </a:t>
            </a:r>
            <a:endParaRPr lang="hu-HU" altLang="en-US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>
              <a:lnSpc>
                <a:spcPct val="80000"/>
              </a:lnSpc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hu-HU" alt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 Genova </a:t>
            </a:r>
            <a:r>
              <a:rPr lang="hu-HU" altLang="en-US" dirty="0">
                <a:solidFill>
                  <a:srgbClr val="000000"/>
                </a:solidFill>
                <a:latin typeface="Times New Roman" panose="02020603050405020304" pitchFamily="18" charset="0"/>
                <a:sym typeface="Symbol" pitchFamily="18" charset="2"/>
              </a:rPr>
              <a:t></a:t>
            </a:r>
            <a:r>
              <a:rPr lang="hu-HU" alt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 keresi az elzártságból a kiutat</a:t>
            </a:r>
          </a:p>
        </p:txBody>
      </p:sp>
      <p:sp>
        <p:nvSpPr>
          <p:cNvPr id="11272" name="Rectangle 17"/>
          <p:cNvSpPr>
            <a:spLocks noChangeArrowheads="1"/>
          </p:cNvSpPr>
          <p:nvPr/>
        </p:nvSpPr>
        <p:spPr bwMode="auto">
          <a:xfrm>
            <a:off x="0" y="6402388"/>
            <a:ext cx="65849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 typeface="Wingdings" pitchFamily="2" charset="2"/>
              <a:buNone/>
              <a:defRPr/>
            </a:pPr>
            <a:r>
              <a:rPr lang="hu-HU" altLang="en-US" dirty="0">
                <a:solidFill>
                  <a:schemeClr val="accent4"/>
                </a:solidFill>
                <a:latin typeface="Times New Roman" panose="02020603050405020304" pitchFamily="18" charset="0"/>
                <a:sym typeface="Wingdings 2" panose="05020102010507070707" pitchFamily="18" charset="2"/>
              </a:rPr>
              <a:t>      </a:t>
            </a:r>
            <a:r>
              <a:rPr lang="hu-HU" altLang="en-US" dirty="0">
                <a:solidFill>
                  <a:schemeClr val="accent4"/>
                </a:solidFill>
                <a:latin typeface="Times New Roman" panose="02020603050405020304" pitchFamily="18" charset="0"/>
              </a:rPr>
              <a:t> Az arab ismeretek felhasználása (</a:t>
            </a:r>
            <a:r>
              <a:rPr lang="hu-HU" altLang="en-US" dirty="0" err="1">
                <a:solidFill>
                  <a:schemeClr val="accent4"/>
                </a:solidFill>
                <a:latin typeface="Times New Roman" panose="02020603050405020304" pitchFamily="18" charset="0"/>
              </a:rPr>
              <a:t>reconquista</a:t>
            </a:r>
            <a:r>
              <a:rPr lang="hu-HU" altLang="en-US" dirty="0">
                <a:solidFill>
                  <a:schemeClr val="accent4"/>
                </a:solidFill>
                <a:latin typeface="Times New Roman" panose="02020603050405020304" pitchFamily="18" charset="0"/>
              </a:rPr>
              <a:t>)</a:t>
            </a:r>
          </a:p>
        </p:txBody>
      </p:sp>
      <p:sp>
        <p:nvSpPr>
          <p:cNvPr id="5139" name="Text Box 19"/>
          <p:cNvSpPr txBox="1">
            <a:spLocks noChangeArrowheads="1"/>
          </p:cNvSpPr>
          <p:nvPr/>
        </p:nvSpPr>
        <p:spPr bwMode="auto">
          <a:xfrm>
            <a:off x="34925" y="-7938"/>
            <a:ext cx="6481763" cy="6286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spcBef>
                <a:spcPct val="20000"/>
              </a:spcBef>
              <a:defRPr/>
            </a:pPr>
            <a:r>
              <a:rPr lang="hu-HU" altLang="en-US" sz="4400" i="1" dirty="0">
                <a:solidFill>
                  <a:schemeClr val="accent4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A felfedezések feltételei</a:t>
            </a:r>
          </a:p>
        </p:txBody>
      </p:sp>
      <p:pic>
        <p:nvPicPr>
          <p:cNvPr id="11274" name="Kép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54213"/>
            <a:ext cx="2233612" cy="167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428"/>
            <a:ext cx="9144000" cy="6749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1203218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>
            <a:extLst>
              <a:ext uri="{FF2B5EF4-FFF2-40B4-BE49-F238E27FC236}">
                <a16:creationId xmlns:a16="http://schemas.microsoft.com/office/drawing/2014/main" id="{84E6B483-B4A3-4C7D-BE4C-25A6AD4BAF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8003" y="0"/>
            <a:ext cx="680799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1908185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11"/>
          <p:cNvSpPr>
            <a:spLocks noChangeArrowheads="1"/>
          </p:cNvSpPr>
          <p:nvPr/>
        </p:nvSpPr>
        <p:spPr bwMode="auto">
          <a:xfrm>
            <a:off x="3143250" y="21574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Font typeface="Monotype Sorts" pitchFamily="2" charset="2"/>
              <a:buChar char="§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50000"/>
              <a:buFont typeface="Monotype Sorts" pitchFamily="2" charset="2"/>
              <a:buChar char="l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2400">
              <a:latin typeface="Arial" panose="020B0604020202020204" pitchFamily="34" charset="0"/>
            </a:endParaRPr>
          </a:p>
        </p:txBody>
      </p:sp>
      <p:pic>
        <p:nvPicPr>
          <p:cNvPr id="13315" name="Picture 14" descr="vasco de gam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8113" y="687388"/>
            <a:ext cx="2655887" cy="312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6" name="Picture 15" descr="karavell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063" y="3919538"/>
            <a:ext cx="3441700" cy="284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61" name="Text Box 17"/>
          <p:cNvSpPr txBox="1">
            <a:spLocks noChangeArrowheads="1"/>
          </p:cNvSpPr>
          <p:nvPr/>
        </p:nvSpPr>
        <p:spPr bwMode="auto">
          <a:xfrm>
            <a:off x="0" y="17463"/>
            <a:ext cx="91440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spcBef>
                <a:spcPct val="20000"/>
              </a:spcBef>
              <a:defRPr/>
            </a:pPr>
            <a:r>
              <a:rPr lang="hu-HU" altLang="en-US" sz="4200" i="1" dirty="0">
                <a:solidFill>
                  <a:schemeClr val="accent4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A felfedezések megindulása - Portugália</a:t>
            </a:r>
          </a:p>
        </p:txBody>
      </p:sp>
      <p:sp>
        <p:nvSpPr>
          <p:cNvPr id="13318" name="Text Box 18"/>
          <p:cNvSpPr txBox="1">
            <a:spLocks noChangeArrowheads="1"/>
          </p:cNvSpPr>
          <p:nvPr/>
        </p:nvSpPr>
        <p:spPr bwMode="auto">
          <a:xfrm>
            <a:off x="-28575" y="677863"/>
            <a:ext cx="7092950" cy="6000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20000"/>
              </a:spcBef>
              <a:defRPr/>
            </a:pPr>
            <a:r>
              <a:rPr lang="hu-HU" altLang="en-US" b="1" i="1" dirty="0">
                <a:solidFill>
                  <a:srgbClr val="000000"/>
                </a:solidFill>
                <a:latin typeface="Times New Roman" panose="02020603050405020304" pitchFamily="18" charset="0"/>
              </a:rPr>
              <a:t>- </a:t>
            </a:r>
            <a:r>
              <a:rPr lang="hu-HU" altLang="en-US" b="1" dirty="0">
                <a:solidFill>
                  <a:srgbClr val="000000"/>
                </a:solidFill>
                <a:latin typeface="Times New Roman" panose="02020603050405020304" pitchFamily="18" charset="0"/>
              </a:rPr>
              <a:t>A portugálok Afrika megkerülésével próbálkoznak </a:t>
            </a:r>
          </a:p>
          <a:p>
            <a:pPr lvl="1">
              <a:spcBef>
                <a:spcPct val="20000"/>
              </a:spcBef>
              <a:defRPr/>
            </a:pPr>
            <a:r>
              <a:rPr lang="hu-HU" altLang="en-US" dirty="0">
                <a:solidFill>
                  <a:srgbClr val="000000"/>
                </a:solidFill>
                <a:sym typeface="Wingdings 2" panose="05020102010507070707" pitchFamily="18" charset="2"/>
              </a:rPr>
              <a:t></a:t>
            </a:r>
            <a:r>
              <a:rPr lang="hu-HU" altLang="en-US" dirty="0">
                <a:solidFill>
                  <a:srgbClr val="000000"/>
                </a:solidFill>
              </a:rPr>
              <a:t> 1471 - elérik az Egyenlítőt (</a:t>
            </a:r>
            <a:r>
              <a:rPr lang="hu-HU" altLang="en-US" dirty="0" err="1">
                <a:solidFill>
                  <a:srgbClr val="000000"/>
                </a:solidFill>
              </a:rPr>
              <a:t>Goncalves</a:t>
            </a:r>
            <a:r>
              <a:rPr lang="hu-HU" altLang="en-US" dirty="0">
                <a:solidFill>
                  <a:srgbClr val="000000"/>
                </a:solidFill>
              </a:rPr>
              <a:t>)</a:t>
            </a:r>
          </a:p>
          <a:p>
            <a:pPr lvl="1">
              <a:spcBef>
                <a:spcPct val="20000"/>
              </a:spcBef>
              <a:defRPr/>
            </a:pPr>
            <a:r>
              <a:rPr lang="hu-HU" altLang="en-US" dirty="0">
                <a:solidFill>
                  <a:srgbClr val="000000"/>
                </a:solidFill>
                <a:sym typeface="Wingdings 2" panose="05020102010507070707" pitchFamily="18" charset="2"/>
              </a:rPr>
              <a:t></a:t>
            </a:r>
            <a:r>
              <a:rPr lang="hu-HU" altLang="en-US" dirty="0">
                <a:solidFill>
                  <a:srgbClr val="000000"/>
                </a:solidFill>
              </a:rPr>
              <a:t> 1487 - </a:t>
            </a:r>
            <a:r>
              <a:rPr lang="hu-HU" altLang="en-US" dirty="0" err="1">
                <a:solidFill>
                  <a:srgbClr val="000000"/>
                </a:solidFill>
              </a:rPr>
              <a:t>Diaz</a:t>
            </a:r>
            <a:r>
              <a:rPr lang="hu-HU" altLang="en-US" dirty="0">
                <a:solidFill>
                  <a:srgbClr val="000000"/>
                </a:solidFill>
              </a:rPr>
              <a:t> megkerüli Afrikát  </a:t>
            </a:r>
          </a:p>
          <a:p>
            <a:pPr lvl="1">
              <a:spcBef>
                <a:spcPct val="20000"/>
              </a:spcBef>
              <a:defRPr/>
            </a:pPr>
            <a:r>
              <a:rPr lang="hu-HU" altLang="en-US" dirty="0">
                <a:solidFill>
                  <a:srgbClr val="000000"/>
                </a:solidFill>
              </a:rPr>
              <a:t>     Jóreménység fok</a:t>
            </a:r>
          </a:p>
          <a:p>
            <a:pPr lvl="1">
              <a:spcBef>
                <a:spcPct val="20000"/>
              </a:spcBef>
              <a:defRPr/>
            </a:pPr>
            <a:r>
              <a:rPr lang="hu-HU" altLang="en-US" dirty="0">
                <a:solidFill>
                  <a:srgbClr val="000000"/>
                </a:solidFill>
                <a:sym typeface="Wingdings 2" panose="05020102010507070707" pitchFamily="18" charset="2"/>
              </a:rPr>
              <a:t></a:t>
            </a:r>
            <a:r>
              <a:rPr lang="hu-HU" altLang="en-US" dirty="0">
                <a:solidFill>
                  <a:srgbClr val="000000"/>
                </a:solidFill>
              </a:rPr>
              <a:t> 1498 - Vasco de Gama </a:t>
            </a:r>
          </a:p>
          <a:p>
            <a:pPr lvl="1">
              <a:spcBef>
                <a:spcPct val="20000"/>
              </a:spcBef>
              <a:defRPr/>
            </a:pPr>
            <a:r>
              <a:rPr lang="hu-HU" altLang="en-US" dirty="0">
                <a:solidFill>
                  <a:srgbClr val="000000"/>
                </a:solidFill>
              </a:rPr>
              <a:t>     Nyugat - India (</a:t>
            </a:r>
            <a:r>
              <a:rPr lang="hu-HU" altLang="en-US" dirty="0" err="1">
                <a:solidFill>
                  <a:srgbClr val="000000"/>
                </a:solidFill>
              </a:rPr>
              <a:t>Kalikut</a:t>
            </a:r>
            <a:r>
              <a:rPr lang="hu-HU" altLang="en-US" dirty="0">
                <a:solidFill>
                  <a:srgbClr val="000000"/>
                </a:solidFill>
              </a:rPr>
              <a:t>)</a:t>
            </a:r>
          </a:p>
          <a:p>
            <a:pPr lvl="1">
              <a:spcBef>
                <a:spcPct val="20000"/>
              </a:spcBef>
              <a:defRPr/>
            </a:pPr>
            <a:r>
              <a:rPr lang="hu-HU" altLang="en-US" dirty="0">
                <a:solidFill>
                  <a:srgbClr val="000000"/>
                </a:solidFill>
                <a:sym typeface="Wingdings 2" panose="05020102010507070707" pitchFamily="18" charset="2"/>
              </a:rPr>
              <a:t></a:t>
            </a:r>
            <a:r>
              <a:rPr lang="hu-HU" altLang="en-US" dirty="0">
                <a:solidFill>
                  <a:srgbClr val="000000"/>
                </a:solidFill>
              </a:rPr>
              <a:t> 1542 - Eljutnak Japánba</a:t>
            </a:r>
          </a:p>
          <a:p>
            <a:pPr>
              <a:spcBef>
                <a:spcPct val="20000"/>
              </a:spcBef>
              <a:defRPr/>
            </a:pPr>
            <a:r>
              <a:rPr lang="hu-HU" altLang="en-US" dirty="0">
                <a:solidFill>
                  <a:srgbClr val="000000"/>
                </a:solidFill>
                <a:latin typeface="Times New Roman" panose="02020603050405020304" pitchFamily="18" charset="0"/>
                <a:sym typeface="Wingdings 2" panose="05020102010507070707" pitchFamily="18" charset="2"/>
              </a:rPr>
              <a:t>   </a:t>
            </a:r>
            <a:r>
              <a:rPr lang="hu-HU" alt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hu-HU" altLang="en-US" b="1" i="1" dirty="0">
                <a:solidFill>
                  <a:srgbClr val="000000"/>
                </a:solidFill>
                <a:latin typeface="Times New Roman" panose="02020603050405020304" pitchFamily="18" charset="0"/>
              </a:rPr>
              <a:t>A portugál felfedezések sajátosságai</a:t>
            </a:r>
          </a:p>
          <a:p>
            <a:pPr lvl="1">
              <a:spcBef>
                <a:spcPct val="20000"/>
              </a:spcBef>
              <a:defRPr/>
            </a:pPr>
            <a:r>
              <a:rPr lang="hu-HU" altLang="en-US" dirty="0">
                <a:solidFill>
                  <a:srgbClr val="000000"/>
                </a:solidFill>
                <a:sym typeface="Wingdings 2" panose="05020102010507070707" pitchFamily="18" charset="2"/>
              </a:rPr>
              <a:t></a:t>
            </a:r>
            <a:r>
              <a:rPr lang="hu-HU" altLang="en-US" dirty="0">
                <a:solidFill>
                  <a:srgbClr val="000000"/>
                </a:solidFill>
              </a:rPr>
              <a:t> Part-menti hajózás</a:t>
            </a:r>
          </a:p>
          <a:p>
            <a:pPr lvl="1">
              <a:lnSpc>
                <a:spcPct val="80000"/>
              </a:lnSpc>
              <a:spcBef>
                <a:spcPct val="20000"/>
              </a:spcBef>
              <a:defRPr/>
            </a:pPr>
            <a:r>
              <a:rPr lang="hu-HU" altLang="en-US" dirty="0">
                <a:solidFill>
                  <a:srgbClr val="000000"/>
                </a:solidFill>
                <a:sym typeface="Wingdings 2" panose="05020102010507070707" pitchFamily="18" charset="2"/>
              </a:rPr>
              <a:t></a:t>
            </a:r>
            <a:r>
              <a:rPr lang="hu-HU" altLang="en-US" dirty="0">
                <a:solidFill>
                  <a:srgbClr val="000000"/>
                </a:solidFill>
              </a:rPr>
              <a:t> Támaszpontok, lerakatok</a:t>
            </a:r>
          </a:p>
          <a:p>
            <a:pPr lvl="1">
              <a:lnSpc>
                <a:spcPct val="80000"/>
              </a:lnSpc>
              <a:spcBef>
                <a:spcPct val="20000"/>
              </a:spcBef>
              <a:defRPr/>
            </a:pPr>
            <a:r>
              <a:rPr lang="hu-HU" altLang="en-US" dirty="0">
                <a:solidFill>
                  <a:srgbClr val="000000"/>
                </a:solidFill>
              </a:rPr>
              <a:t>		      </a:t>
            </a:r>
            <a:r>
              <a:rPr lang="hu-HU" altLang="en-US" dirty="0">
                <a:solidFill>
                  <a:srgbClr val="000000"/>
                </a:solidFill>
                <a:sym typeface="Symbol" pitchFamily="18" charset="2"/>
              </a:rPr>
              <a:t></a:t>
            </a:r>
            <a:r>
              <a:rPr lang="hu-HU" altLang="en-US" dirty="0">
                <a:solidFill>
                  <a:srgbClr val="000000"/>
                </a:solidFill>
              </a:rPr>
              <a:t> </a:t>
            </a:r>
          </a:p>
          <a:p>
            <a:pPr lvl="1">
              <a:lnSpc>
                <a:spcPct val="80000"/>
              </a:lnSpc>
              <a:spcBef>
                <a:spcPct val="20000"/>
              </a:spcBef>
              <a:defRPr/>
            </a:pPr>
            <a:r>
              <a:rPr lang="hu-HU" altLang="en-US" dirty="0">
                <a:solidFill>
                  <a:srgbClr val="000000"/>
                </a:solidFill>
              </a:rPr>
              <a:t>  Nincs nagy gyarmatosítás </a:t>
            </a:r>
          </a:p>
          <a:p>
            <a:pPr lvl="1">
              <a:spcBef>
                <a:spcPct val="20000"/>
              </a:spcBef>
              <a:defRPr/>
            </a:pPr>
            <a:r>
              <a:rPr lang="hu-HU" altLang="en-US" dirty="0">
                <a:solidFill>
                  <a:srgbClr val="000000"/>
                </a:solidFill>
              </a:rPr>
              <a:t>  (kivétel Brazília)</a:t>
            </a:r>
          </a:p>
          <a:p>
            <a:pPr lvl="1">
              <a:spcBef>
                <a:spcPct val="20000"/>
              </a:spcBef>
              <a:defRPr/>
            </a:pPr>
            <a:r>
              <a:rPr lang="hu-HU" altLang="en-US" dirty="0">
                <a:solidFill>
                  <a:srgbClr val="000000"/>
                </a:solidFill>
                <a:sym typeface="Wingdings 2" panose="05020102010507070707" pitchFamily="18" charset="2"/>
              </a:rPr>
              <a:t></a:t>
            </a:r>
            <a:r>
              <a:rPr lang="hu-HU" altLang="en-US" dirty="0">
                <a:solidFill>
                  <a:srgbClr val="000000"/>
                </a:solidFill>
              </a:rPr>
              <a:t> Lakosság kicsi</a:t>
            </a:r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403" name="Text Box 11"/>
          <p:cNvSpPr txBox="1">
            <a:spLocks noChangeArrowheads="1"/>
          </p:cNvSpPr>
          <p:nvPr/>
        </p:nvSpPr>
        <p:spPr bwMode="auto">
          <a:xfrm>
            <a:off x="0" y="44450"/>
            <a:ext cx="91440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hu-HU" altLang="en-US" sz="4400" i="1" dirty="0" err="1">
                <a:solidFill>
                  <a:schemeClr val="accent4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Bartalomeo</a:t>
            </a:r>
            <a:r>
              <a:rPr lang="hu-HU" altLang="en-US" sz="4400" i="1" dirty="0">
                <a:solidFill>
                  <a:schemeClr val="accent4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 </a:t>
            </a:r>
            <a:r>
              <a:rPr lang="hu-HU" altLang="en-US" sz="4400" i="1" dirty="0" err="1">
                <a:solidFill>
                  <a:schemeClr val="accent4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Diaz</a:t>
            </a:r>
            <a:r>
              <a:rPr lang="hu-HU" altLang="en-US" sz="4400" i="1" dirty="0">
                <a:solidFill>
                  <a:schemeClr val="accent4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 és Vasco de Gama</a:t>
            </a:r>
          </a:p>
        </p:txBody>
      </p:sp>
      <p:pic>
        <p:nvPicPr>
          <p:cNvPr id="15363" name="Kép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775" y="774700"/>
            <a:ext cx="8172450" cy="6053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8" descr="vespucc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9100" y="793750"/>
            <a:ext cx="2001838" cy="266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2" name="Text Box 12"/>
          <p:cNvSpPr txBox="1">
            <a:spLocks noChangeArrowheads="1"/>
          </p:cNvSpPr>
          <p:nvPr/>
        </p:nvSpPr>
        <p:spPr bwMode="auto">
          <a:xfrm>
            <a:off x="120650" y="801688"/>
            <a:ext cx="7380288" cy="452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20000"/>
              </a:spcBef>
              <a:buFont typeface="Wingdings" pitchFamily="2" charset="2"/>
              <a:buChar char="Ø"/>
              <a:defRPr/>
            </a:pPr>
            <a:r>
              <a:rPr lang="hu-HU" alt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 Kolumbusz tervei </a:t>
            </a:r>
            <a:r>
              <a:rPr lang="hu-HU" altLang="en-US" dirty="0">
                <a:solidFill>
                  <a:srgbClr val="000000"/>
                </a:solidFill>
                <a:latin typeface="Times New Roman" panose="02020603050405020304" pitchFamily="18" charset="0"/>
                <a:sym typeface="Symbol" pitchFamily="18" charset="2"/>
              </a:rPr>
              <a:t></a:t>
            </a:r>
            <a:r>
              <a:rPr lang="hu-HU" alt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 portugál udvar </a:t>
            </a:r>
            <a:r>
              <a:rPr lang="hu-HU" altLang="en-US" dirty="0">
                <a:solidFill>
                  <a:srgbClr val="000000"/>
                </a:solidFill>
                <a:latin typeface="Times New Roman" panose="02020603050405020304" pitchFamily="18" charset="0"/>
                <a:sym typeface="Symbol" pitchFamily="18" charset="2"/>
              </a:rPr>
              <a:t></a:t>
            </a:r>
            <a:r>
              <a:rPr lang="hu-HU" alt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</a:p>
          <a:p>
            <a:pPr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hu-HU" altLang="en-US" dirty="0">
                <a:solidFill>
                  <a:srgbClr val="000000"/>
                </a:solidFill>
                <a:latin typeface="Times New Roman" panose="02020603050405020304" pitchFamily="18" charset="0"/>
                <a:sym typeface="Wingdings 2" panose="05020102010507070707" pitchFamily="18" charset="2"/>
              </a:rPr>
              <a:t>    </a:t>
            </a:r>
            <a:r>
              <a:rPr lang="hu-HU" alt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 Kasztíliai Izabella segítsége</a:t>
            </a:r>
          </a:p>
          <a:p>
            <a:pPr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hu-HU" altLang="en-US" dirty="0">
                <a:solidFill>
                  <a:srgbClr val="000000"/>
                </a:solidFill>
                <a:latin typeface="Times New Roman" panose="02020603050405020304" pitchFamily="18" charset="0"/>
                <a:sym typeface="Symbol" pitchFamily="18" charset="2"/>
              </a:rPr>
              <a:t>		  </a:t>
            </a:r>
            <a:endParaRPr lang="hu-HU" altLang="en-US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hu-HU" alt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    1492.08.03.-10.12. </a:t>
            </a:r>
            <a:r>
              <a:rPr lang="hu-HU" altLang="en-US" dirty="0">
                <a:solidFill>
                  <a:srgbClr val="000000"/>
                </a:solidFill>
                <a:latin typeface="Times New Roman" panose="02020603050405020304" pitchFamily="18" charset="0"/>
                <a:sym typeface="Symbol" pitchFamily="18" charset="2"/>
              </a:rPr>
              <a:t></a:t>
            </a:r>
            <a:r>
              <a:rPr lang="hu-HU" alt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 „Új világ”</a:t>
            </a:r>
          </a:p>
          <a:p>
            <a:pPr>
              <a:lnSpc>
                <a:spcPct val="110000"/>
              </a:lnSpc>
              <a:spcBef>
                <a:spcPct val="20000"/>
              </a:spcBef>
              <a:buFont typeface="Wingdings" pitchFamily="2" charset="2"/>
              <a:buChar char="Ø"/>
              <a:defRPr/>
            </a:pPr>
            <a:r>
              <a:rPr lang="hu-HU" alt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 További útjai: 1493-4; 1498; 1502-04</a:t>
            </a:r>
          </a:p>
          <a:p>
            <a:pPr>
              <a:spcBef>
                <a:spcPct val="20000"/>
              </a:spcBef>
              <a:buFont typeface="Wingdings" pitchFamily="2" charset="2"/>
              <a:buChar char="Ø"/>
              <a:defRPr/>
            </a:pPr>
            <a:r>
              <a:rPr lang="hu-HU" alt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hu-HU" altLang="en-US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Amerigo</a:t>
            </a:r>
            <a:r>
              <a:rPr lang="hu-HU" alt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 Vespucci - 1499-1502 </a:t>
            </a:r>
          </a:p>
          <a:p>
            <a:pPr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hu-HU" altLang="en-US" dirty="0">
                <a:solidFill>
                  <a:srgbClr val="000000"/>
                </a:solidFill>
                <a:latin typeface="Times New Roman" panose="02020603050405020304" pitchFamily="18" charset="0"/>
                <a:sym typeface="Symbol" pitchFamily="18" charset="2"/>
              </a:rPr>
              <a:t>		</a:t>
            </a:r>
            <a:endParaRPr lang="hu-HU" altLang="en-US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hu-HU" alt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- Vasco </a:t>
            </a:r>
            <a:r>
              <a:rPr lang="hu-HU" altLang="en-US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Nunez</a:t>
            </a:r>
            <a:r>
              <a:rPr lang="hu-HU" alt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 de Balboa - 1513. Csendes-óceán</a:t>
            </a:r>
          </a:p>
          <a:p>
            <a:pPr>
              <a:spcBef>
                <a:spcPct val="20000"/>
              </a:spcBef>
              <a:defRPr/>
            </a:pPr>
            <a:r>
              <a:rPr lang="hu-HU" alt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		 </a:t>
            </a:r>
            <a:r>
              <a:rPr lang="hu-HU" altLang="en-US" dirty="0">
                <a:solidFill>
                  <a:srgbClr val="000000"/>
                </a:solidFill>
                <a:latin typeface="Times New Roman" panose="02020603050405020304" pitchFamily="18" charset="0"/>
                <a:sym typeface="Symbol" pitchFamily="18" charset="2"/>
              </a:rPr>
              <a:t></a:t>
            </a:r>
            <a:r>
              <a:rPr lang="hu-HU" alt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</a:p>
          <a:p>
            <a:pPr>
              <a:spcBef>
                <a:spcPct val="20000"/>
              </a:spcBef>
              <a:defRPr/>
            </a:pPr>
            <a:r>
              <a:rPr lang="hu-HU" alt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Erősödik a feltételezés </a:t>
            </a:r>
            <a:r>
              <a:rPr lang="hu-HU" altLang="en-US" dirty="0">
                <a:solidFill>
                  <a:srgbClr val="000000"/>
                </a:solidFill>
                <a:latin typeface="Times New Roman" panose="02020603050405020304" pitchFamily="18" charset="0"/>
                <a:sym typeface="Symbol" pitchFamily="18" charset="2"/>
              </a:rPr>
              <a:t></a:t>
            </a:r>
          </a:p>
        </p:txBody>
      </p:sp>
      <p:sp>
        <p:nvSpPr>
          <p:cNvPr id="37901" name="Text Box 13"/>
          <p:cNvSpPr txBox="1">
            <a:spLocks noChangeArrowheads="1"/>
          </p:cNvSpPr>
          <p:nvPr/>
        </p:nvSpPr>
        <p:spPr bwMode="auto">
          <a:xfrm>
            <a:off x="0" y="63500"/>
            <a:ext cx="9144000" cy="628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spcBef>
                <a:spcPct val="20000"/>
              </a:spcBef>
              <a:defRPr/>
            </a:pPr>
            <a:r>
              <a:rPr lang="hu-HU" altLang="en-US" sz="4400" i="1" dirty="0">
                <a:solidFill>
                  <a:schemeClr val="accent4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A spanyol felfedezések megindulása</a:t>
            </a:r>
          </a:p>
        </p:txBody>
      </p:sp>
      <p:sp>
        <p:nvSpPr>
          <p:cNvPr id="17413" name="Text Box 14"/>
          <p:cNvSpPr txBox="1">
            <a:spLocks noChangeArrowheads="1"/>
          </p:cNvSpPr>
          <p:nvPr/>
        </p:nvSpPr>
        <p:spPr bwMode="auto">
          <a:xfrm>
            <a:off x="5148263" y="3398838"/>
            <a:ext cx="280828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Font typeface="Monotype Sorts" pitchFamily="2" charset="2"/>
              <a:buChar char="§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50000"/>
              <a:buFont typeface="Monotype Sorts" pitchFamily="2" charset="2"/>
              <a:buChar char="l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ClrTx/>
              <a:buFontTx/>
              <a:buNone/>
            </a:pPr>
            <a:r>
              <a:rPr lang="hu-HU" altLang="en-US" sz="2400">
                <a:solidFill>
                  <a:srgbClr val="FF3300"/>
                </a:solidFill>
              </a:rPr>
              <a:t>Amerigo Vespucci</a:t>
            </a:r>
          </a:p>
        </p:txBody>
      </p:sp>
      <p:pic>
        <p:nvPicPr>
          <p:cNvPr id="17414" name="Kép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8038" y="4538663"/>
            <a:ext cx="2447925" cy="2332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5" name="Kép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0213" y="3863975"/>
            <a:ext cx="1968500" cy="2636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6" name="Text Box 14"/>
          <p:cNvSpPr txBox="1">
            <a:spLocks noChangeArrowheads="1"/>
          </p:cNvSpPr>
          <p:nvPr/>
        </p:nvSpPr>
        <p:spPr bwMode="auto">
          <a:xfrm>
            <a:off x="5940425" y="6453188"/>
            <a:ext cx="3405188" cy="461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Font typeface="Monotype Sorts" pitchFamily="2" charset="2"/>
              <a:buChar char="§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50000"/>
              <a:buFont typeface="Monotype Sorts" pitchFamily="2" charset="2"/>
              <a:buChar char="l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ClrTx/>
              <a:buFontTx/>
              <a:buNone/>
            </a:pPr>
            <a:r>
              <a:rPr lang="hu-HU" altLang="en-US" sz="2400">
                <a:solidFill>
                  <a:srgbClr val="FF3300"/>
                </a:solidFill>
              </a:rPr>
              <a:t>Balboa - conquistador</a:t>
            </a:r>
          </a:p>
        </p:txBody>
      </p: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4" descr="újvilágtérké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" y="0"/>
            <a:ext cx="9072563" cy="3967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59" name="Picture 6" descr="columbuszhajói"/>
          <p:cNvPicPr>
            <a:picLocks noGrp="1" noChangeAspect="1" noChangeArrowheads="1"/>
          </p:cNvPicPr>
          <p:nvPr>
            <p:ph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95288" y="3716338"/>
            <a:ext cx="4103687" cy="30781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0" name="Text Box 8"/>
          <p:cNvSpPr txBox="1">
            <a:spLocks noChangeArrowheads="1"/>
          </p:cNvSpPr>
          <p:nvPr/>
        </p:nvSpPr>
        <p:spPr bwMode="auto">
          <a:xfrm>
            <a:off x="4787900" y="6211888"/>
            <a:ext cx="40322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  <a:defRPr/>
            </a:pPr>
            <a:r>
              <a:rPr lang="hu-HU" altLang="en-US" dirty="0">
                <a:solidFill>
                  <a:schemeClr val="accent4"/>
                </a:solidFill>
                <a:latin typeface="Times New Roman" panose="02020603050405020304" pitchFamily="18" charset="0"/>
              </a:rPr>
              <a:t>Kolumbusz saját rajzai hajóiról</a:t>
            </a:r>
          </a:p>
        </p:txBody>
      </p:sp>
      <p:sp>
        <p:nvSpPr>
          <p:cNvPr id="19461" name="Text Box 10"/>
          <p:cNvSpPr txBox="1">
            <a:spLocks noChangeArrowheads="1"/>
          </p:cNvSpPr>
          <p:nvPr/>
        </p:nvSpPr>
        <p:spPr bwMode="auto">
          <a:xfrm>
            <a:off x="4643438" y="4149725"/>
            <a:ext cx="43211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  <a:defRPr/>
            </a:pPr>
            <a:r>
              <a:rPr lang="hu-HU" altLang="en-US">
                <a:solidFill>
                  <a:schemeClr val="accent4"/>
                </a:solidFill>
                <a:latin typeface="Times New Roman" panose="02020603050405020304" pitchFamily="18" charset="0"/>
              </a:rPr>
              <a:t>Térkép Kolumbusz utazásai után</a:t>
            </a:r>
          </a:p>
        </p:txBody>
      </p:sp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5" descr="0321santamaria"/>
          <p:cNvPicPr>
            <a:picLocks noGrp="1" noChangeAspect="1" noChangeArrowheads="1"/>
          </p:cNvPicPr>
          <p:nvPr>
            <p:ph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27700" y="1412875"/>
            <a:ext cx="3416300" cy="4368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7" name="Picture 7" descr="kolumbuszútvonal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580063" cy="427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8" name="Text Box 9"/>
          <p:cNvSpPr txBox="1">
            <a:spLocks noChangeArrowheads="1"/>
          </p:cNvSpPr>
          <p:nvPr/>
        </p:nvSpPr>
        <p:spPr bwMode="auto">
          <a:xfrm>
            <a:off x="5364163" y="5949950"/>
            <a:ext cx="3779837" cy="830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  <a:defRPr/>
            </a:pPr>
            <a:r>
              <a:rPr lang="hu-HU" altLang="en-US" dirty="0">
                <a:solidFill>
                  <a:schemeClr val="accent4"/>
                </a:solidFill>
                <a:latin typeface="Times New Roman" panose="02020603050405020304" pitchFamily="18" charset="0"/>
              </a:rPr>
              <a:t>Kolumbusz a kor hajóival vágott neki az ismeretlennek</a:t>
            </a:r>
          </a:p>
        </p:txBody>
      </p:sp>
      <p:sp>
        <p:nvSpPr>
          <p:cNvPr id="21509" name="Text Box 10"/>
          <p:cNvSpPr txBox="1">
            <a:spLocks noChangeArrowheads="1"/>
          </p:cNvSpPr>
          <p:nvPr/>
        </p:nvSpPr>
        <p:spPr bwMode="auto">
          <a:xfrm>
            <a:off x="0" y="4508500"/>
            <a:ext cx="53641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  <a:defRPr/>
            </a:pPr>
            <a:r>
              <a:rPr lang="hu-HU" altLang="en-US" dirty="0">
                <a:solidFill>
                  <a:schemeClr val="accent4"/>
                </a:solidFill>
                <a:latin typeface="Times New Roman" panose="02020603050405020304" pitchFamily="18" charset="0"/>
              </a:rPr>
              <a:t>Kolumbusz négy „</a:t>
            </a:r>
            <a:r>
              <a:rPr lang="hu-HU" altLang="en-US" dirty="0" err="1">
                <a:solidFill>
                  <a:schemeClr val="accent4"/>
                </a:solidFill>
                <a:latin typeface="Times New Roman" panose="02020603050405020304" pitchFamily="18" charset="0"/>
              </a:rPr>
              <a:t>Újvilágbeli</a:t>
            </a:r>
            <a:r>
              <a:rPr lang="hu-HU" altLang="en-US" dirty="0">
                <a:solidFill>
                  <a:schemeClr val="accent4"/>
                </a:solidFill>
                <a:latin typeface="Times New Roman" panose="02020603050405020304" pitchFamily="18" charset="0"/>
              </a:rPr>
              <a:t> utazása”</a:t>
            </a:r>
          </a:p>
        </p:txBody>
      </p:sp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>
            <a:extLst>
              <a:ext uri="{FF2B5EF4-FFF2-40B4-BE49-F238E27FC236}">
                <a16:creationId xmlns:a16="http://schemas.microsoft.com/office/drawing/2014/main" id="{9D8389E5-0F3F-46C6-902F-185442D0F2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6865" y="0"/>
            <a:ext cx="455027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0873154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>
            <a:extLst>
              <a:ext uri="{FF2B5EF4-FFF2-40B4-BE49-F238E27FC236}">
                <a16:creationId xmlns:a16="http://schemas.microsoft.com/office/drawing/2014/main" id="{F999626D-3141-4FFE-9E96-E5CA5B05D7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6121" y="0"/>
            <a:ext cx="549175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7682901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60367"/>
            <a:ext cx="9144000" cy="5137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5154331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 Box 5"/>
          <p:cNvSpPr txBox="1">
            <a:spLocks noChangeArrowheads="1"/>
          </p:cNvSpPr>
          <p:nvPr/>
        </p:nvSpPr>
        <p:spPr bwMode="auto">
          <a:xfrm>
            <a:off x="0" y="404664"/>
            <a:ext cx="9144000" cy="6223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20000"/>
              </a:spcBef>
              <a:buFont typeface="Wingdings" pitchFamily="2" charset="2"/>
              <a:buChar char="Ø"/>
              <a:defRPr/>
            </a:pPr>
            <a:r>
              <a:rPr lang="hu-HU" alt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 Az új területeket fel kell osztani</a:t>
            </a:r>
          </a:p>
          <a:p>
            <a:pPr>
              <a:spcBef>
                <a:spcPct val="20000"/>
              </a:spcBef>
              <a:defRPr/>
            </a:pPr>
            <a:r>
              <a:rPr lang="hu-HU" altLang="en-US" dirty="0">
                <a:solidFill>
                  <a:srgbClr val="000000"/>
                </a:solidFill>
                <a:latin typeface="Times New Roman" panose="02020603050405020304" pitchFamily="18" charset="0"/>
                <a:sym typeface="Wingdings 2" panose="05020102010507070707" pitchFamily="18" charset="2"/>
              </a:rPr>
              <a:t>    </a:t>
            </a:r>
            <a:r>
              <a:rPr lang="hu-HU" alt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 Kísérlet a spanyol - portugál hegemónia létrehozására</a:t>
            </a:r>
          </a:p>
          <a:p>
            <a:pPr>
              <a:spcBef>
                <a:spcPct val="20000"/>
              </a:spcBef>
              <a:defRPr/>
            </a:pPr>
            <a:r>
              <a:rPr lang="hu-HU" altLang="en-US" dirty="0">
                <a:solidFill>
                  <a:srgbClr val="000000"/>
                </a:solidFill>
                <a:latin typeface="Times New Roman" panose="02020603050405020304" pitchFamily="18" charset="0"/>
                <a:sym typeface="Wingdings 2" panose="05020102010507070707" pitchFamily="18" charset="2"/>
              </a:rPr>
              <a:t>        </a:t>
            </a:r>
            <a:r>
              <a:rPr lang="hu-HU" alt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hu-HU" altLang="en-US" b="1" dirty="0">
                <a:solidFill>
                  <a:srgbClr val="C00000"/>
                </a:solidFill>
                <a:latin typeface="Times New Roman" panose="02020603050405020304" pitchFamily="18" charset="0"/>
              </a:rPr>
              <a:t>1494 </a:t>
            </a:r>
            <a:r>
              <a:rPr lang="hu-HU" altLang="en-US" b="1" dirty="0" err="1">
                <a:solidFill>
                  <a:srgbClr val="C00000"/>
                </a:solidFill>
                <a:latin typeface="Times New Roman" panose="02020603050405020304" pitchFamily="18" charset="0"/>
              </a:rPr>
              <a:t>Tordesillas</a:t>
            </a:r>
            <a:r>
              <a:rPr lang="hu-HU" altLang="en-US" b="1" dirty="0">
                <a:solidFill>
                  <a:srgbClr val="C00000"/>
                </a:solidFill>
                <a:latin typeface="Times New Roman" panose="02020603050405020304" pitchFamily="18" charset="0"/>
              </a:rPr>
              <a:t> (</a:t>
            </a:r>
            <a:r>
              <a:rPr lang="hu-HU" altLang="en-US" b="1" dirty="0" err="1">
                <a:solidFill>
                  <a:srgbClr val="C00000"/>
                </a:solidFill>
                <a:latin typeface="Times New Roman" panose="02020603050405020304" pitchFamily="18" charset="0"/>
              </a:rPr>
              <a:t>tordesillasi</a:t>
            </a:r>
            <a:r>
              <a:rPr lang="hu-HU" altLang="en-US" b="1" dirty="0">
                <a:solidFill>
                  <a:srgbClr val="C00000"/>
                </a:solidFill>
                <a:latin typeface="Times New Roman" panose="02020603050405020304" pitchFamily="18" charset="0"/>
              </a:rPr>
              <a:t> egyezmény)</a:t>
            </a:r>
          </a:p>
          <a:p>
            <a:pPr lvl="1">
              <a:spcBef>
                <a:spcPct val="20000"/>
              </a:spcBef>
              <a:defRPr/>
            </a:pPr>
            <a:r>
              <a:rPr lang="hu-HU" altLang="en-US" dirty="0">
                <a:solidFill>
                  <a:srgbClr val="000000"/>
                </a:solidFill>
              </a:rPr>
              <a:t>              lényegében ez volt a világ első felosztása</a:t>
            </a:r>
          </a:p>
          <a:p>
            <a:pPr>
              <a:spcBef>
                <a:spcPct val="20000"/>
              </a:spcBef>
              <a:defRPr/>
            </a:pPr>
            <a:r>
              <a:rPr lang="hu-HU" altLang="en-US" dirty="0">
                <a:solidFill>
                  <a:srgbClr val="000000"/>
                </a:solidFill>
                <a:latin typeface="Times New Roman" panose="02020603050405020304" pitchFamily="18" charset="0"/>
                <a:sym typeface="Wingdings 2" panose="05020102010507070707" pitchFamily="18" charset="2"/>
              </a:rPr>
              <a:t>         </a:t>
            </a:r>
            <a:r>
              <a:rPr lang="hu-HU" alt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hu-HU" altLang="en-US" b="1" dirty="0">
                <a:solidFill>
                  <a:srgbClr val="C00000"/>
                </a:solidFill>
                <a:latin typeface="Times New Roman" panose="02020603050405020304" pitchFamily="18" charset="0"/>
              </a:rPr>
              <a:t>1529 Zaragoza (zaragozai egyezmény)</a:t>
            </a:r>
          </a:p>
          <a:p>
            <a:pPr>
              <a:spcBef>
                <a:spcPct val="20000"/>
              </a:spcBef>
              <a:defRPr/>
            </a:pPr>
            <a:r>
              <a:rPr lang="hu-HU" alt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                  Következmény </a:t>
            </a:r>
          </a:p>
          <a:p>
            <a:pPr>
              <a:spcBef>
                <a:spcPct val="20000"/>
              </a:spcBef>
              <a:defRPr/>
            </a:pPr>
            <a:r>
              <a:rPr lang="hu-HU" altLang="en-US" dirty="0">
                <a:solidFill>
                  <a:srgbClr val="000000"/>
                </a:solidFill>
                <a:latin typeface="Times New Roman" panose="02020603050405020304" pitchFamily="18" charset="0"/>
                <a:sym typeface="Symbol" pitchFamily="18" charset="2"/>
              </a:rPr>
              <a:t>		    </a:t>
            </a:r>
            <a:endParaRPr lang="hu-HU" altLang="en-US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lvl="1">
              <a:spcBef>
                <a:spcPct val="20000"/>
              </a:spcBef>
              <a:defRPr/>
            </a:pPr>
            <a:r>
              <a:rPr lang="hu-HU" altLang="en-US" dirty="0">
                <a:solidFill>
                  <a:srgbClr val="000000"/>
                </a:solidFill>
              </a:rPr>
              <a:t>    Brazília portugál Dél- és Közép Amerika spanyol lesz </a:t>
            </a:r>
          </a:p>
          <a:p>
            <a:pPr>
              <a:spcBef>
                <a:spcPct val="20000"/>
              </a:spcBef>
              <a:buFont typeface="Wingdings" pitchFamily="2" charset="2"/>
              <a:buChar char="Ø"/>
              <a:defRPr/>
            </a:pPr>
            <a:r>
              <a:rPr lang="hu-HU" altLang="en-US" b="1" i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hu-HU" altLang="en-US" b="1" i="1" u="sng" dirty="0">
                <a:solidFill>
                  <a:srgbClr val="FF0000"/>
                </a:solidFill>
                <a:latin typeface="Times New Roman" panose="02020603050405020304" pitchFamily="18" charset="0"/>
              </a:rPr>
              <a:t>De más is szót kér!</a:t>
            </a:r>
          </a:p>
          <a:p>
            <a:pPr marL="457200" indent="-365125">
              <a:spcBef>
                <a:spcPct val="20000"/>
              </a:spcBef>
              <a:defRPr/>
            </a:pPr>
            <a:r>
              <a:rPr lang="hu-HU" altLang="en-US" dirty="0">
                <a:solidFill>
                  <a:srgbClr val="000000"/>
                </a:solidFill>
                <a:latin typeface="Times New Roman" panose="02020603050405020304" pitchFamily="18" charset="0"/>
                <a:sym typeface="Wingdings 2" panose="05020102010507070707" pitchFamily="18" charset="2"/>
              </a:rPr>
              <a:t>    </a:t>
            </a:r>
            <a:r>
              <a:rPr lang="hu-HU" alt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 Angol szolgálatban </a:t>
            </a:r>
          </a:p>
          <a:p>
            <a:pPr>
              <a:spcBef>
                <a:spcPct val="20000"/>
              </a:spcBef>
              <a:defRPr/>
            </a:pPr>
            <a:r>
              <a:rPr lang="hu-HU" altLang="en-US" dirty="0">
                <a:solidFill>
                  <a:srgbClr val="000000"/>
                </a:solidFill>
                <a:latin typeface="Times New Roman" panose="02020603050405020304" pitchFamily="18" charset="0"/>
                <a:sym typeface="Wingdings 2" panose="05020102010507070707" pitchFamily="18" charset="2"/>
              </a:rPr>
              <a:t>     </a:t>
            </a:r>
            <a:r>
              <a:rPr lang="hu-HU" alt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hu-HU" altLang="en-US" b="1" dirty="0">
                <a:solidFill>
                  <a:srgbClr val="000000"/>
                </a:solidFill>
                <a:latin typeface="Times New Roman" panose="02020603050405020304" pitchFamily="18" charset="0"/>
              </a:rPr>
              <a:t>John </a:t>
            </a:r>
            <a:r>
              <a:rPr lang="hu-HU" altLang="en-US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Cabot</a:t>
            </a:r>
            <a:r>
              <a:rPr lang="hu-HU" altLang="en-US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hu-HU" alt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felfedezi 1497-ben É-Amerikát</a:t>
            </a:r>
          </a:p>
          <a:p>
            <a:pPr marL="457200" indent="-365125">
              <a:spcBef>
                <a:spcPct val="20000"/>
              </a:spcBef>
              <a:defRPr/>
            </a:pPr>
            <a:r>
              <a:rPr lang="hu-HU" altLang="en-US" dirty="0">
                <a:solidFill>
                  <a:srgbClr val="000000"/>
                </a:solidFill>
                <a:latin typeface="Times New Roman" panose="02020603050405020304" pitchFamily="18" charset="0"/>
                <a:sym typeface="Wingdings 2" panose="05020102010507070707" pitchFamily="18" charset="2"/>
              </a:rPr>
              <a:t>    </a:t>
            </a:r>
            <a:r>
              <a:rPr lang="hu-HU" alt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 Néhány évtized múlva a franciák követték </a:t>
            </a:r>
          </a:p>
          <a:p>
            <a:pPr lvl="1" indent="-365125">
              <a:spcBef>
                <a:spcPct val="20000"/>
              </a:spcBef>
              <a:defRPr/>
            </a:pPr>
            <a:r>
              <a:rPr lang="hu-HU" altLang="en-US" dirty="0">
                <a:solidFill>
                  <a:srgbClr val="000000"/>
                </a:solidFill>
                <a:sym typeface="Wingdings 2" panose="05020102010507070707" pitchFamily="18" charset="2"/>
              </a:rPr>
              <a:t>   </a:t>
            </a:r>
            <a:r>
              <a:rPr lang="hu-HU" altLang="en-US" dirty="0">
                <a:solidFill>
                  <a:srgbClr val="000000"/>
                </a:solidFill>
              </a:rPr>
              <a:t> </a:t>
            </a:r>
            <a:r>
              <a:rPr lang="hu-HU" altLang="en-US" dirty="0">
                <a:solidFill>
                  <a:srgbClr val="000000"/>
                </a:solidFill>
                <a:latin typeface="+mn-lt"/>
              </a:rPr>
              <a:t>A firenzei </a:t>
            </a:r>
            <a:r>
              <a:rPr lang="hu-HU" altLang="en-US" b="1" dirty="0" err="1">
                <a:solidFill>
                  <a:srgbClr val="000000"/>
                </a:solidFill>
                <a:latin typeface="+mn-lt"/>
              </a:rPr>
              <a:t>Verrazano</a:t>
            </a:r>
            <a:r>
              <a:rPr lang="hu-HU" altLang="en-US" b="1" dirty="0">
                <a:solidFill>
                  <a:srgbClr val="000000"/>
                </a:solidFill>
                <a:latin typeface="+mn-lt"/>
              </a:rPr>
              <a:t> </a:t>
            </a:r>
            <a:r>
              <a:rPr lang="hu-HU" altLang="en-US" dirty="0">
                <a:solidFill>
                  <a:srgbClr val="000000"/>
                </a:solidFill>
                <a:latin typeface="+mn-lt"/>
              </a:rPr>
              <a:t>1524</a:t>
            </a:r>
          </a:p>
          <a:p>
            <a:pPr lvl="1" indent="-365125">
              <a:spcBef>
                <a:spcPct val="20000"/>
              </a:spcBef>
              <a:defRPr/>
            </a:pPr>
            <a:r>
              <a:rPr lang="hu-HU" altLang="en-US" dirty="0">
                <a:solidFill>
                  <a:srgbClr val="000000"/>
                </a:solidFill>
                <a:latin typeface="+mn-lt"/>
                <a:sym typeface="Wingdings 2" panose="05020102010507070707" pitchFamily="18" charset="2"/>
              </a:rPr>
              <a:t>   </a:t>
            </a:r>
            <a:r>
              <a:rPr lang="hu-HU" altLang="en-US" dirty="0">
                <a:solidFill>
                  <a:srgbClr val="000000"/>
                </a:solidFill>
                <a:latin typeface="+mn-lt"/>
              </a:rPr>
              <a:t> </a:t>
            </a:r>
            <a:r>
              <a:rPr lang="hu-HU" altLang="en-US" b="1" dirty="0" err="1">
                <a:solidFill>
                  <a:srgbClr val="000000"/>
                </a:solidFill>
                <a:latin typeface="+mn-lt"/>
              </a:rPr>
              <a:t>Cartier</a:t>
            </a:r>
            <a:r>
              <a:rPr lang="hu-HU" altLang="en-US" dirty="0">
                <a:solidFill>
                  <a:srgbClr val="000000"/>
                </a:solidFill>
                <a:latin typeface="+mn-lt"/>
              </a:rPr>
              <a:t> 1534 </a:t>
            </a:r>
          </a:p>
        </p:txBody>
      </p:sp>
      <p:sp>
        <p:nvSpPr>
          <p:cNvPr id="41992" name="Text Box 8"/>
          <p:cNvSpPr txBox="1">
            <a:spLocks noChangeArrowheads="1"/>
          </p:cNvSpPr>
          <p:nvPr/>
        </p:nvSpPr>
        <p:spPr bwMode="auto">
          <a:xfrm>
            <a:off x="0" y="0"/>
            <a:ext cx="9144000" cy="628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spcBef>
                <a:spcPct val="20000"/>
              </a:spcBef>
              <a:defRPr/>
            </a:pPr>
            <a:r>
              <a:rPr lang="hu-HU" altLang="en-US" sz="4400" i="1" dirty="0">
                <a:solidFill>
                  <a:schemeClr val="accent4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A hogyan tovább?</a:t>
            </a:r>
          </a:p>
        </p:txBody>
      </p:sp>
      <p:pic>
        <p:nvPicPr>
          <p:cNvPr id="2" name="Kép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84" y="3907880"/>
            <a:ext cx="2915816" cy="2915816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>
            <a:extLst>
              <a:ext uri="{FF2B5EF4-FFF2-40B4-BE49-F238E27FC236}">
                <a16:creationId xmlns:a16="http://schemas.microsoft.com/office/drawing/2014/main" id="{2A937C94-231E-4DA2-9D01-563C1E59FD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1020" y="0"/>
            <a:ext cx="672196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7082359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9" descr="EuropeanExploration51"/>
          <p:cNvPicPr>
            <a:picLocks noGrp="1" noChangeAspect="1" noChangeArrowheads="1"/>
          </p:cNvPicPr>
          <p:nvPr>
            <p:ph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72"/>
          <a:stretch>
            <a:fillRect/>
          </a:stretch>
        </p:blipFill>
        <p:spPr>
          <a:xfrm>
            <a:off x="-36513" y="-26988"/>
            <a:ext cx="9180513" cy="6946901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7" descr="drak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5725" y="3671888"/>
            <a:ext cx="2306638" cy="307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1" name="Picture 8" descr="magellá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2638" y="1125538"/>
            <a:ext cx="2649882" cy="35275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9" name="Text Box 11"/>
          <p:cNvSpPr txBox="1">
            <a:spLocks noChangeArrowheads="1"/>
          </p:cNvSpPr>
          <p:nvPr/>
        </p:nvSpPr>
        <p:spPr bwMode="auto">
          <a:xfrm>
            <a:off x="0" y="115888"/>
            <a:ext cx="9144000" cy="628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spcBef>
                <a:spcPct val="20000"/>
              </a:spcBef>
              <a:defRPr/>
            </a:pPr>
            <a:r>
              <a:rPr lang="hu-HU" altLang="en-US" sz="4400" i="1" dirty="0">
                <a:solidFill>
                  <a:srgbClr val="0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A  Föld gömb alakú</a:t>
            </a:r>
          </a:p>
        </p:txBody>
      </p:sp>
      <p:sp>
        <p:nvSpPr>
          <p:cNvPr id="27653" name="Text Box 12"/>
          <p:cNvSpPr txBox="1">
            <a:spLocks noChangeArrowheads="1"/>
          </p:cNvSpPr>
          <p:nvPr/>
        </p:nvSpPr>
        <p:spPr bwMode="auto">
          <a:xfrm>
            <a:off x="0" y="692150"/>
            <a:ext cx="9144000" cy="2898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20000"/>
              </a:spcBef>
              <a:buFont typeface="Wingdings" pitchFamily="2" charset="2"/>
              <a:buChar char="Ø"/>
              <a:defRPr/>
            </a:pPr>
            <a:r>
              <a:rPr lang="hu-HU" alt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 A portugál </a:t>
            </a:r>
            <a:r>
              <a:rPr lang="hu-HU" altLang="en-US" b="1" dirty="0">
                <a:solidFill>
                  <a:srgbClr val="000000"/>
                </a:solidFill>
                <a:latin typeface="Times New Roman" panose="02020603050405020304" pitchFamily="18" charset="0"/>
              </a:rPr>
              <a:t>Magellán</a:t>
            </a:r>
            <a:r>
              <a:rPr lang="hu-HU" alt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 spanyol szolgálatban 1519-1522 </a:t>
            </a:r>
          </a:p>
          <a:p>
            <a:pPr>
              <a:lnSpc>
                <a:spcPct val="110000"/>
              </a:lnSpc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hu-HU" alt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     (Fülöp-sz. Magellán halála 1521)</a:t>
            </a:r>
          </a:p>
          <a:p>
            <a:pPr>
              <a:lnSpc>
                <a:spcPct val="110000"/>
              </a:lnSpc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hu-HU" altLang="en-US" dirty="0">
                <a:solidFill>
                  <a:srgbClr val="000000"/>
                </a:solidFill>
                <a:sym typeface="Wingdings 2" panose="05020102010507070707" pitchFamily="18" charset="2"/>
              </a:rPr>
              <a:t>     </a:t>
            </a:r>
            <a:r>
              <a:rPr lang="hu-HU" alt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hu-HU" altLang="en-US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Elcano</a:t>
            </a:r>
            <a:r>
              <a:rPr lang="hu-HU" alt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 a Victoriával hazaér </a:t>
            </a:r>
            <a:r>
              <a:rPr lang="hu-HU" altLang="en-US" sz="1800" dirty="0">
                <a:solidFill>
                  <a:srgbClr val="000000"/>
                </a:solidFill>
                <a:latin typeface="Times New Roman" panose="02020603050405020304" pitchFamily="18" charset="0"/>
              </a:rPr>
              <a:t>(körül hajózva a Földet)</a:t>
            </a:r>
          </a:p>
          <a:p>
            <a:pPr>
              <a:lnSpc>
                <a:spcPct val="110000"/>
              </a:lnSpc>
              <a:spcBef>
                <a:spcPct val="20000"/>
              </a:spcBef>
              <a:buFont typeface="Wingdings" pitchFamily="2" charset="2"/>
              <a:buChar char="Ø"/>
              <a:defRPr/>
            </a:pPr>
            <a:r>
              <a:rPr lang="hu-HU" alt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 Az angol </a:t>
            </a:r>
            <a:r>
              <a:rPr lang="hu-HU" altLang="en-US" b="1" dirty="0">
                <a:solidFill>
                  <a:srgbClr val="000000"/>
                </a:solidFill>
                <a:latin typeface="Times New Roman" panose="02020603050405020304" pitchFamily="18" charset="0"/>
              </a:rPr>
              <a:t>Drake</a:t>
            </a:r>
            <a:r>
              <a:rPr lang="hu-HU" alt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 1577-1580 másodikként </a:t>
            </a:r>
            <a:r>
              <a:rPr lang="hu-HU" altLang="en-US" sz="1800" dirty="0">
                <a:solidFill>
                  <a:srgbClr val="000000"/>
                </a:solidFill>
                <a:latin typeface="Times New Roman" panose="02020603050405020304" pitchFamily="18" charset="0"/>
              </a:rPr>
              <a:t>(visszatér) </a:t>
            </a:r>
          </a:p>
          <a:p>
            <a:pPr>
              <a:lnSpc>
                <a:spcPct val="110000"/>
              </a:lnSpc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hu-HU" altLang="en-US" dirty="0">
                <a:solidFill>
                  <a:srgbClr val="000000"/>
                </a:solidFill>
                <a:sym typeface="Wingdings 2" panose="05020102010507070707" pitchFamily="18" charset="2"/>
              </a:rPr>
              <a:t>    </a:t>
            </a:r>
            <a:r>
              <a:rPr lang="hu-HU" altLang="en-US" dirty="0">
                <a:solidFill>
                  <a:srgbClr val="000000"/>
                </a:solidFill>
              </a:rPr>
              <a:t> </a:t>
            </a:r>
            <a:r>
              <a:rPr lang="hu-HU" alt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Közben 1579 kifosztja Panamát </a:t>
            </a:r>
          </a:p>
          <a:p>
            <a:pPr>
              <a:lnSpc>
                <a:spcPct val="110000"/>
              </a:lnSpc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hu-HU" alt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(</a:t>
            </a:r>
            <a:r>
              <a:rPr lang="hu-HU" altLang="en-US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privateer</a:t>
            </a:r>
            <a:r>
              <a:rPr lang="hu-HU" alt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 – a spanyolok szemében kalóz)</a:t>
            </a:r>
          </a:p>
        </p:txBody>
      </p:sp>
      <p:sp>
        <p:nvSpPr>
          <p:cNvPr id="27654" name="Text Box 14"/>
          <p:cNvSpPr txBox="1">
            <a:spLocks noChangeArrowheads="1"/>
          </p:cNvSpPr>
          <p:nvPr/>
        </p:nvSpPr>
        <p:spPr bwMode="auto">
          <a:xfrm>
            <a:off x="5435600" y="4868863"/>
            <a:ext cx="3816350" cy="1200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  <a:defRPr/>
            </a:pPr>
            <a:r>
              <a:rPr lang="hu-HU" alt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Magellán célja a közvetlen út megteremtése a fűszertermő szigetek és Európa között</a:t>
            </a:r>
          </a:p>
        </p:txBody>
      </p:sp>
      <p:sp>
        <p:nvSpPr>
          <p:cNvPr id="27655" name="Text Box 15"/>
          <p:cNvSpPr txBox="1">
            <a:spLocks noChangeArrowheads="1"/>
          </p:cNvSpPr>
          <p:nvPr/>
        </p:nvSpPr>
        <p:spPr bwMode="auto">
          <a:xfrm>
            <a:off x="103188" y="4052888"/>
            <a:ext cx="2447925" cy="2308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  <a:defRPr/>
            </a:pPr>
            <a:r>
              <a:rPr lang="hu-HU" alt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Sir Francis Drake, a spanyolok úgy féltek tőle, mint az ördögtől – a spanyol „armada” visszaverése 1588</a:t>
            </a:r>
          </a:p>
        </p:txBody>
      </p:sp>
    </p:spTree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 Box 7"/>
          <p:cNvSpPr txBox="1">
            <a:spLocks noChangeArrowheads="1"/>
          </p:cNvSpPr>
          <p:nvPr/>
        </p:nvSpPr>
        <p:spPr bwMode="auto">
          <a:xfrm>
            <a:off x="0" y="622300"/>
            <a:ext cx="9144000" cy="6334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buFont typeface="Wingdings" pitchFamily="2" charset="2"/>
              <a:buChar char="Ø"/>
              <a:defRPr/>
            </a:pPr>
            <a:r>
              <a:rPr lang="hu-HU" altLang="en-US" dirty="0">
                <a:solidFill>
                  <a:srgbClr val="000000"/>
                </a:solidFill>
              </a:rPr>
              <a:t> </a:t>
            </a:r>
            <a:r>
              <a:rPr lang="hu-HU" alt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A portugálok az arabok kiszorítása után</a:t>
            </a:r>
          </a:p>
          <a:p>
            <a:pPr>
              <a:lnSpc>
                <a:spcPct val="90000"/>
              </a:lnSpc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hu-HU" altLang="en-US" dirty="0">
                <a:solidFill>
                  <a:srgbClr val="000000"/>
                </a:solidFill>
                <a:latin typeface="Times New Roman" panose="02020603050405020304" pitchFamily="18" charset="0"/>
                <a:sym typeface="Symbol" pitchFamily="18" charset="2"/>
              </a:rPr>
              <a:t>			</a:t>
            </a:r>
            <a:endParaRPr lang="hu-HU" altLang="en-US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>
              <a:lnSpc>
                <a:spcPct val="90000"/>
              </a:lnSpc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hu-HU" alt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   kereskedelmi telepek, támaszpontok létrehozása az</a:t>
            </a:r>
          </a:p>
          <a:p>
            <a:pPr lvl="1">
              <a:lnSpc>
                <a:spcPct val="90000"/>
              </a:lnSpc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hu-HU" altLang="en-US" dirty="0">
                <a:solidFill>
                  <a:srgbClr val="000000"/>
                </a:solidFill>
                <a:sym typeface="Wingdings 2" panose="05020102010507070707" pitchFamily="18" charset="2"/>
              </a:rPr>
              <a:t>    </a:t>
            </a:r>
            <a:r>
              <a:rPr lang="hu-HU" altLang="en-US" dirty="0">
                <a:solidFill>
                  <a:srgbClr val="000000"/>
                </a:solidFill>
              </a:rPr>
              <a:t> Terület megszállása és gyarmatosítás nem lehetséges </a:t>
            </a:r>
          </a:p>
          <a:p>
            <a:pPr lvl="1">
              <a:lnSpc>
                <a:spcPct val="90000"/>
              </a:lnSpc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hu-HU" altLang="en-US" dirty="0">
                <a:solidFill>
                  <a:srgbClr val="000000"/>
                </a:solidFill>
                <a:sym typeface="Symbol" pitchFamily="18" charset="2"/>
              </a:rPr>
              <a:t>			 </a:t>
            </a:r>
            <a:endParaRPr lang="hu-HU" altLang="en-US" dirty="0">
              <a:solidFill>
                <a:srgbClr val="000000"/>
              </a:solidFill>
            </a:endParaRPr>
          </a:p>
          <a:p>
            <a:pPr lvl="1">
              <a:lnSpc>
                <a:spcPct val="90000"/>
              </a:lnSpc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hu-HU" altLang="en-US" dirty="0">
                <a:solidFill>
                  <a:srgbClr val="000000"/>
                </a:solidFill>
              </a:rPr>
              <a:t>     a népes és fejlett ázsiai országok miatt (India, Kína)</a:t>
            </a:r>
          </a:p>
          <a:p>
            <a:pPr>
              <a:spcBef>
                <a:spcPct val="20000"/>
              </a:spcBef>
              <a:buFont typeface="Wingdings" pitchFamily="2" charset="2"/>
              <a:buChar char="Ø"/>
              <a:defRPr/>
            </a:pPr>
            <a:r>
              <a:rPr lang="hu-HU" alt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hu-HU" altLang="en-US" b="1" u="sng" dirty="0">
                <a:solidFill>
                  <a:srgbClr val="C00000"/>
                </a:solidFill>
                <a:latin typeface="Times New Roman" panose="02020603050405020304" pitchFamily="18" charset="0"/>
              </a:rPr>
              <a:t>Portugál kereskedelmi támaszpontok</a:t>
            </a:r>
          </a:p>
          <a:p>
            <a:pPr lvl="1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hu-HU" altLang="en-US" dirty="0">
                <a:solidFill>
                  <a:srgbClr val="000000"/>
                </a:solidFill>
                <a:sym typeface="Wingdings 2" panose="05020102010507070707" pitchFamily="18" charset="2"/>
              </a:rPr>
              <a:t></a:t>
            </a:r>
            <a:r>
              <a:rPr lang="hu-HU" altLang="en-US" dirty="0">
                <a:solidFill>
                  <a:srgbClr val="000000"/>
                </a:solidFill>
              </a:rPr>
              <a:t> 1498 </a:t>
            </a:r>
            <a:r>
              <a:rPr lang="hu-HU" altLang="en-US" dirty="0" err="1">
                <a:solidFill>
                  <a:srgbClr val="000000"/>
                </a:solidFill>
              </a:rPr>
              <a:t>Kalikut</a:t>
            </a:r>
            <a:r>
              <a:rPr lang="hu-HU" altLang="en-US" dirty="0">
                <a:solidFill>
                  <a:srgbClr val="000000"/>
                </a:solidFill>
              </a:rPr>
              <a:t>, </a:t>
            </a:r>
          </a:p>
          <a:p>
            <a:pPr lvl="1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hu-HU" altLang="en-US" dirty="0">
                <a:solidFill>
                  <a:srgbClr val="000000"/>
                </a:solidFill>
                <a:sym typeface="Wingdings 2" panose="05020102010507070707" pitchFamily="18" charset="2"/>
              </a:rPr>
              <a:t></a:t>
            </a:r>
            <a:r>
              <a:rPr lang="hu-HU" altLang="en-US" dirty="0">
                <a:solidFill>
                  <a:srgbClr val="000000"/>
                </a:solidFill>
              </a:rPr>
              <a:t> 1510 </a:t>
            </a:r>
            <a:r>
              <a:rPr lang="hu-HU" altLang="en-US" dirty="0" err="1">
                <a:solidFill>
                  <a:srgbClr val="000000"/>
                </a:solidFill>
              </a:rPr>
              <a:t>Goa</a:t>
            </a:r>
            <a:r>
              <a:rPr lang="hu-HU" altLang="en-US" dirty="0">
                <a:solidFill>
                  <a:srgbClr val="000000"/>
                </a:solidFill>
              </a:rPr>
              <a:t>, Indonézia, </a:t>
            </a:r>
          </a:p>
          <a:p>
            <a:pPr lvl="1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hu-HU" altLang="en-US" dirty="0">
                <a:solidFill>
                  <a:srgbClr val="000000"/>
                </a:solidFill>
                <a:sym typeface="Wingdings 2" panose="05020102010507070707" pitchFamily="18" charset="2"/>
              </a:rPr>
              <a:t></a:t>
            </a:r>
            <a:r>
              <a:rPr lang="hu-HU" altLang="en-US" dirty="0">
                <a:solidFill>
                  <a:srgbClr val="000000"/>
                </a:solidFill>
              </a:rPr>
              <a:t> 1516 Kanton, </a:t>
            </a:r>
          </a:p>
          <a:p>
            <a:pPr lvl="1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hu-HU" altLang="en-US" dirty="0">
                <a:solidFill>
                  <a:srgbClr val="000000"/>
                </a:solidFill>
                <a:sym typeface="Wingdings 2" panose="05020102010507070707" pitchFamily="18" charset="2"/>
              </a:rPr>
              <a:t></a:t>
            </a:r>
            <a:r>
              <a:rPr lang="hu-HU" altLang="en-US" dirty="0">
                <a:solidFill>
                  <a:srgbClr val="000000"/>
                </a:solidFill>
              </a:rPr>
              <a:t> 1517 </a:t>
            </a:r>
            <a:r>
              <a:rPr lang="hu-HU" altLang="en-US" dirty="0" err="1">
                <a:solidFill>
                  <a:srgbClr val="000000"/>
                </a:solidFill>
              </a:rPr>
              <a:t>Macao</a:t>
            </a:r>
            <a:r>
              <a:rPr lang="hu-HU" altLang="en-US" dirty="0">
                <a:solidFill>
                  <a:srgbClr val="000000"/>
                </a:solidFill>
              </a:rPr>
              <a:t>, </a:t>
            </a:r>
          </a:p>
          <a:p>
            <a:pPr lvl="1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hu-HU" altLang="en-US" dirty="0">
                <a:solidFill>
                  <a:srgbClr val="000000"/>
                </a:solidFill>
                <a:sym typeface="Wingdings 2" panose="05020102010507070707" pitchFamily="18" charset="2"/>
              </a:rPr>
              <a:t></a:t>
            </a:r>
            <a:r>
              <a:rPr lang="hu-HU" altLang="en-US" dirty="0">
                <a:solidFill>
                  <a:srgbClr val="000000"/>
                </a:solidFill>
              </a:rPr>
              <a:t> 1530 </a:t>
            </a:r>
            <a:r>
              <a:rPr lang="hu-HU" altLang="en-US" dirty="0" err="1">
                <a:solidFill>
                  <a:srgbClr val="000000"/>
                </a:solidFill>
              </a:rPr>
              <a:t>Diu</a:t>
            </a:r>
            <a:r>
              <a:rPr lang="hu-HU" altLang="en-US" dirty="0">
                <a:solidFill>
                  <a:srgbClr val="000000"/>
                </a:solidFill>
              </a:rPr>
              <a:t>,</a:t>
            </a:r>
          </a:p>
          <a:p>
            <a:pPr lvl="1">
              <a:lnSpc>
                <a:spcPct val="90000"/>
              </a:lnSpc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hu-HU" altLang="en-US" dirty="0">
                <a:solidFill>
                  <a:srgbClr val="000000"/>
                </a:solidFill>
                <a:sym typeface="Wingdings 2" panose="05020102010507070707" pitchFamily="18" charset="2"/>
              </a:rPr>
              <a:t> 1534 Japán.</a:t>
            </a:r>
          </a:p>
          <a:p>
            <a:pPr lvl="1">
              <a:lnSpc>
                <a:spcPct val="90000"/>
              </a:lnSpc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hu-HU" altLang="en-US" dirty="0">
                <a:solidFill>
                  <a:srgbClr val="000000"/>
                </a:solidFill>
                <a:sym typeface="Symbol" pitchFamily="18" charset="2"/>
              </a:rPr>
              <a:t>            </a:t>
            </a:r>
            <a:endParaRPr lang="hu-HU" altLang="en-US" dirty="0">
              <a:solidFill>
                <a:srgbClr val="000000"/>
              </a:solidFill>
            </a:endParaRPr>
          </a:p>
          <a:p>
            <a:pPr>
              <a:lnSpc>
                <a:spcPct val="90000"/>
              </a:lnSpc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hu-HU" alt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            A keleti fűszerkereskedelem 100 évre portugál kézbe kerül</a:t>
            </a:r>
          </a:p>
        </p:txBody>
      </p:sp>
      <p:sp>
        <p:nvSpPr>
          <p:cNvPr id="29699" name="Rectangle 8"/>
          <p:cNvSpPr>
            <a:spLocks noChangeArrowheads="1"/>
          </p:cNvSpPr>
          <p:nvPr/>
        </p:nvSpPr>
        <p:spPr bwMode="auto">
          <a:xfrm>
            <a:off x="3419872" y="2924944"/>
            <a:ext cx="1403350" cy="3140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Font typeface="Monotype Sorts" pitchFamily="2" charset="2"/>
              <a:buChar char="§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50000"/>
              <a:buFont typeface="Monotype Sorts" pitchFamily="2" charset="2"/>
              <a:buChar char="l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kumimoji="0" lang="en-US" altLang="en-US" sz="20000" dirty="0">
                <a:solidFill>
                  <a:srgbClr val="FF3300"/>
                </a:solidFill>
              </a:rPr>
              <a:t>}</a:t>
            </a:r>
            <a:endParaRPr kumimoji="0" lang="hu-HU" altLang="en-US" sz="20000" dirty="0">
              <a:solidFill>
                <a:srgbClr val="FF3300"/>
              </a:solidFill>
            </a:endParaRPr>
          </a:p>
        </p:txBody>
      </p:sp>
      <p:sp>
        <p:nvSpPr>
          <p:cNvPr id="29700" name="Text Box 9"/>
          <p:cNvSpPr txBox="1">
            <a:spLocks noChangeArrowheads="1"/>
          </p:cNvSpPr>
          <p:nvPr/>
        </p:nvSpPr>
        <p:spPr bwMode="auto">
          <a:xfrm>
            <a:off x="4427538" y="4365625"/>
            <a:ext cx="424815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Font typeface="Monotype Sorts" pitchFamily="2" charset="2"/>
              <a:buChar char="§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50000"/>
              <a:buFont typeface="Monotype Sorts" pitchFamily="2" charset="2"/>
              <a:buChar char="l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kumimoji="0" lang="hu-HU" altLang="en-US" sz="2400">
                <a:solidFill>
                  <a:srgbClr val="FF3300"/>
                </a:solidFill>
              </a:rPr>
              <a:t>Lisszabon a távol-keleti áruk elosztóhelyévé válik</a:t>
            </a:r>
            <a:endParaRPr kumimoji="0" lang="hu-HU" altLang="en-US" sz="2400"/>
          </a:p>
        </p:txBody>
      </p:sp>
      <p:sp>
        <p:nvSpPr>
          <p:cNvPr id="99339" name="Text Box 11"/>
          <p:cNvSpPr txBox="1">
            <a:spLocks noChangeArrowheads="1"/>
          </p:cNvSpPr>
          <p:nvPr/>
        </p:nvSpPr>
        <p:spPr bwMode="auto">
          <a:xfrm>
            <a:off x="0" y="44450"/>
            <a:ext cx="9144000" cy="628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spcBef>
                <a:spcPct val="20000"/>
              </a:spcBef>
              <a:defRPr/>
            </a:pPr>
            <a:r>
              <a:rPr lang="hu-HU" altLang="en-US" sz="4400" i="1" dirty="0">
                <a:solidFill>
                  <a:schemeClr val="accent4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Gyarmatosítás megindulása</a:t>
            </a:r>
          </a:p>
        </p:txBody>
      </p:sp>
    </p:spTree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533400"/>
          </a:xfrm>
        </p:spPr>
        <p:txBody>
          <a:bodyPr/>
          <a:lstStyle/>
          <a:p>
            <a:pPr algn="ctr">
              <a:defRPr/>
            </a:pPr>
            <a:r>
              <a:rPr lang="hu-HU" altLang="en-US" i="1" dirty="0">
                <a:solidFill>
                  <a:schemeClr val="accent4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Gyarmatosítás megindulása</a:t>
            </a:r>
          </a:p>
        </p:txBody>
      </p:sp>
      <p:sp>
        <p:nvSpPr>
          <p:cNvPr id="31747" name="Text Box 8"/>
          <p:cNvSpPr txBox="1">
            <a:spLocks noChangeArrowheads="1"/>
          </p:cNvSpPr>
          <p:nvPr/>
        </p:nvSpPr>
        <p:spPr bwMode="auto">
          <a:xfrm>
            <a:off x="0" y="765175"/>
            <a:ext cx="8964613" cy="5337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20000"/>
              </a:spcBef>
              <a:buFont typeface="Wingdings" pitchFamily="2" charset="2"/>
              <a:buChar char="Ø"/>
              <a:defRPr/>
            </a:pPr>
            <a:r>
              <a:rPr lang="hu-HU" alt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 Spanyol – </a:t>
            </a:r>
            <a:r>
              <a:rPr lang="hu-HU" altLang="en-US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Conquistadorok</a:t>
            </a:r>
            <a:r>
              <a:rPr lang="hu-HU" alt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 (hódítók)</a:t>
            </a:r>
          </a:p>
          <a:p>
            <a:pPr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hu-HU" altLang="en-US" dirty="0">
                <a:solidFill>
                  <a:srgbClr val="000000"/>
                </a:solidFill>
                <a:latin typeface="Times New Roman" panose="02020603050405020304" pitchFamily="18" charset="0"/>
                <a:sym typeface="Wingdings 2" panose="05020102010507070707" pitchFamily="18" charset="2"/>
              </a:rPr>
              <a:t>   </a:t>
            </a:r>
            <a:r>
              <a:rPr lang="hu-HU" alt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 1519-21 </a:t>
            </a:r>
            <a:r>
              <a:rPr lang="hu-HU" altLang="en-US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Hernán</a:t>
            </a:r>
            <a:r>
              <a:rPr lang="hu-HU" altLang="en-US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Cortés </a:t>
            </a:r>
          </a:p>
          <a:p>
            <a:pPr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hu-HU" altLang="en-US" dirty="0">
                <a:solidFill>
                  <a:srgbClr val="000000"/>
                </a:solidFill>
                <a:latin typeface="Times New Roman" panose="02020603050405020304" pitchFamily="18" charset="0"/>
                <a:sym typeface="Wingdings 2" panose="05020102010507070707" pitchFamily="18" charset="2"/>
              </a:rPr>
              <a:t>     </a:t>
            </a:r>
            <a:r>
              <a:rPr lang="hu-HU" alt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 Azték birodalom</a:t>
            </a:r>
          </a:p>
          <a:p>
            <a:pPr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hu-HU" altLang="en-US" dirty="0">
                <a:solidFill>
                  <a:srgbClr val="000000"/>
                </a:solidFill>
                <a:latin typeface="Times New Roman" panose="02020603050405020304" pitchFamily="18" charset="0"/>
                <a:sym typeface="Wingdings 2" panose="05020102010507070707" pitchFamily="18" charset="2"/>
              </a:rPr>
              <a:t>   </a:t>
            </a:r>
            <a:r>
              <a:rPr lang="hu-HU" alt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 1531-1534 </a:t>
            </a:r>
            <a:r>
              <a:rPr lang="hu-HU" altLang="en-US" b="1" dirty="0">
                <a:solidFill>
                  <a:srgbClr val="000000"/>
                </a:solidFill>
                <a:latin typeface="Times New Roman" panose="02020603050405020304" pitchFamily="18" charset="0"/>
              </a:rPr>
              <a:t>Francisco Pizarro </a:t>
            </a:r>
          </a:p>
          <a:p>
            <a:pPr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hu-HU" altLang="en-US" dirty="0">
                <a:solidFill>
                  <a:srgbClr val="000000"/>
                </a:solidFill>
                <a:latin typeface="Times New Roman" panose="02020603050405020304" pitchFamily="18" charset="0"/>
                <a:sym typeface="Wingdings 2" panose="05020102010507070707" pitchFamily="18" charset="2"/>
              </a:rPr>
              <a:t>     </a:t>
            </a:r>
            <a:r>
              <a:rPr lang="hu-HU" alt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 Inka Birodalom</a:t>
            </a:r>
          </a:p>
          <a:p>
            <a:pPr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hu-HU" altLang="en-US" dirty="0">
                <a:solidFill>
                  <a:srgbClr val="000000"/>
                </a:solidFill>
                <a:latin typeface="Times New Roman" panose="02020603050405020304" pitchFamily="18" charset="0"/>
                <a:sym typeface="Wingdings 2" panose="05020102010507070707" pitchFamily="18" charset="2"/>
              </a:rPr>
              <a:t>   </a:t>
            </a:r>
            <a:r>
              <a:rPr lang="hu-HU" alt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 1534 </a:t>
            </a:r>
            <a:r>
              <a:rPr lang="hu-HU" altLang="en-US" b="1" dirty="0">
                <a:solidFill>
                  <a:srgbClr val="000000"/>
                </a:solidFill>
                <a:latin typeface="Times New Roman" panose="02020603050405020304" pitchFamily="18" charset="0"/>
              </a:rPr>
              <a:t>Pedro de </a:t>
            </a:r>
            <a:r>
              <a:rPr lang="hu-HU" altLang="en-US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Alvarado</a:t>
            </a:r>
            <a:endParaRPr lang="hu-HU" altLang="en-US" b="1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hu-HU" altLang="en-US" dirty="0">
                <a:solidFill>
                  <a:srgbClr val="000000"/>
                </a:solidFill>
                <a:latin typeface="Times New Roman" panose="02020603050405020304" pitchFamily="18" charset="0"/>
                <a:sym typeface="Wingdings 2" panose="05020102010507070707" pitchFamily="18" charset="2"/>
              </a:rPr>
              <a:t>     </a:t>
            </a:r>
            <a:r>
              <a:rPr lang="hu-HU" alt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 Maya Birodalom megdöntése</a:t>
            </a:r>
          </a:p>
          <a:p>
            <a:pPr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hu-HU" altLang="en-US" dirty="0">
                <a:solidFill>
                  <a:srgbClr val="000000"/>
                </a:solidFill>
                <a:latin typeface="Times New Roman" panose="02020603050405020304" pitchFamily="18" charset="0"/>
                <a:sym typeface="Symbol" pitchFamily="18" charset="2"/>
              </a:rPr>
              <a:t>                 </a:t>
            </a:r>
            <a:endParaRPr lang="hu-HU" altLang="en-US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20000"/>
              </a:spcBef>
              <a:buFont typeface="Wingdings" pitchFamily="2" charset="2"/>
              <a:buChar char="Ø"/>
              <a:defRPr/>
            </a:pPr>
            <a:r>
              <a:rPr lang="hu-HU" alt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A gyarmatbirodalom létrehozása - alkirályságok</a:t>
            </a:r>
          </a:p>
          <a:p>
            <a:pPr lvl="1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hu-HU" altLang="en-US" dirty="0">
                <a:solidFill>
                  <a:srgbClr val="000000"/>
                </a:solidFill>
                <a:sym typeface="Wingdings 2" panose="05020102010507070707" pitchFamily="18" charset="2"/>
              </a:rPr>
              <a:t>    </a:t>
            </a:r>
            <a:r>
              <a:rPr lang="hu-HU" altLang="en-US" dirty="0">
                <a:solidFill>
                  <a:srgbClr val="000000"/>
                </a:solidFill>
              </a:rPr>
              <a:t> Ültetvények </a:t>
            </a:r>
          </a:p>
          <a:p>
            <a:pPr lvl="1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hu-HU" altLang="en-US" dirty="0">
                <a:solidFill>
                  <a:srgbClr val="000000"/>
                </a:solidFill>
                <a:sym typeface="Wingdings 2" panose="05020102010507070707" pitchFamily="18" charset="2"/>
              </a:rPr>
              <a:t>        </a:t>
            </a:r>
            <a:r>
              <a:rPr lang="hu-HU" altLang="en-US" dirty="0">
                <a:solidFill>
                  <a:srgbClr val="000000"/>
                </a:solidFill>
              </a:rPr>
              <a:t> rabszolgák </a:t>
            </a:r>
          </a:p>
          <a:p>
            <a:pPr lvl="1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hu-HU" altLang="en-US" dirty="0">
                <a:solidFill>
                  <a:srgbClr val="000000"/>
                </a:solidFill>
              </a:rPr>
              <a:t>(bennszülöttek, </a:t>
            </a:r>
            <a:r>
              <a:rPr kumimoji="0" lang="hu-HU" altLang="en-US" dirty="0">
                <a:solidFill>
                  <a:srgbClr val="000000"/>
                </a:solidFill>
                <a:sym typeface="Symbol" pitchFamily="18" charset="2"/>
              </a:rPr>
              <a:t> </a:t>
            </a:r>
            <a:r>
              <a:rPr lang="hu-HU" altLang="en-US" dirty="0">
                <a:solidFill>
                  <a:srgbClr val="000000"/>
                </a:solidFill>
              </a:rPr>
              <a:t>feketék)</a:t>
            </a:r>
          </a:p>
        </p:txBody>
      </p:sp>
      <p:pic>
        <p:nvPicPr>
          <p:cNvPr id="31748" name="Kép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4756150"/>
            <a:ext cx="3529013" cy="210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49" name="Kép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268413"/>
            <a:ext cx="4560888" cy="288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Kép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120" y="836712"/>
            <a:ext cx="2918080" cy="3436521"/>
          </a:xfrm>
          <a:prstGeom prst="rect">
            <a:avLst/>
          </a:prstGeom>
        </p:spPr>
      </p:pic>
      <p:pic>
        <p:nvPicPr>
          <p:cNvPr id="4" name="Kép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2784" y="775654"/>
            <a:ext cx="2332752" cy="3558636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0105" y="768464"/>
            <a:ext cx="2561302" cy="3573016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5" descr="Aztec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5435600" cy="36687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5" name="Picture 8" descr="cortez)aztékbir)mayabir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766"/>
          <a:stretch>
            <a:fillRect/>
          </a:stretch>
        </p:blipFill>
        <p:spPr>
          <a:xfrm>
            <a:off x="3779838" y="2835275"/>
            <a:ext cx="5364162" cy="40227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6" name="Picture 11" descr="cortez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9750" y="2997200"/>
            <a:ext cx="2867025" cy="38163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7" name="Text Box 7"/>
          <p:cNvSpPr txBox="1">
            <a:spLocks noChangeArrowheads="1"/>
          </p:cNvSpPr>
          <p:nvPr/>
        </p:nvSpPr>
        <p:spPr bwMode="auto">
          <a:xfrm>
            <a:off x="-36513" y="3068638"/>
            <a:ext cx="17637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Font typeface="Monotype Sorts" pitchFamily="2" charset="2"/>
              <a:buChar char="§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50000"/>
              <a:buFont typeface="Monotype Sorts" pitchFamily="2" charset="2"/>
              <a:buChar char="l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ClrTx/>
              <a:buFontTx/>
              <a:buNone/>
            </a:pPr>
            <a:r>
              <a:rPr lang="hu-HU" altLang="en-US" sz="2400" b="1" dirty="0">
                <a:solidFill>
                  <a:srgbClr val="FF3300"/>
                </a:solidFill>
              </a:rPr>
              <a:t>Cortés útja</a:t>
            </a:r>
          </a:p>
        </p:txBody>
      </p:sp>
      <p:pic>
        <p:nvPicPr>
          <p:cNvPr id="33798" name="Picture 14" descr="tenochtitlan)azték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030913" y="142875"/>
            <a:ext cx="2522537" cy="33575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5" descr="African%20slave%20trade"/>
          <p:cNvPicPr>
            <a:picLocks noGrp="1" noChangeAspect="1" noChangeArrowheads="1"/>
          </p:cNvPicPr>
          <p:nvPr>
            <p:ph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314"/>
          <a:stretch>
            <a:fillRect/>
          </a:stretch>
        </p:blipFill>
        <p:spPr>
          <a:xfrm>
            <a:off x="0" y="6350"/>
            <a:ext cx="9180513" cy="68437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artalom helye 1"/>
          <p:cNvSpPr>
            <a:spLocks noGrp="1"/>
          </p:cNvSpPr>
          <p:nvPr>
            <p:ph/>
          </p:nvPr>
        </p:nvSpPr>
        <p:spPr>
          <a:xfrm>
            <a:off x="290513" y="836613"/>
            <a:ext cx="7772400" cy="4538662"/>
          </a:xfrm>
        </p:spPr>
        <p:txBody>
          <a:bodyPr/>
          <a:lstStyle/>
          <a:p>
            <a:r>
              <a:rPr lang="sk-SK" altLang="en-US" dirty="0">
                <a:solidFill>
                  <a:srgbClr val="000000"/>
                </a:solidFill>
              </a:rPr>
              <a:t>James Cook (1728-1779 Hawaii)</a:t>
            </a:r>
          </a:p>
          <a:p>
            <a:pPr>
              <a:buFontTx/>
              <a:buChar char="-"/>
            </a:pPr>
            <a:r>
              <a:rPr lang="sk-SK" altLang="en-US" sz="2200" dirty="0">
                <a:solidFill>
                  <a:srgbClr val="000000"/>
                </a:solidFill>
              </a:rPr>
              <a:t>A déli sarkkör átlépése 1773</a:t>
            </a:r>
          </a:p>
          <a:p>
            <a:pPr>
              <a:buFontTx/>
              <a:buChar char="-"/>
            </a:pPr>
            <a:r>
              <a:rPr lang="sk-SK" altLang="en-US" sz="2200" dirty="0">
                <a:solidFill>
                  <a:srgbClr val="000000"/>
                </a:solidFill>
              </a:rPr>
              <a:t>Északnyugati átjáró</a:t>
            </a:r>
          </a:p>
          <a:p>
            <a:pPr>
              <a:buFontTx/>
              <a:buChar char="-"/>
            </a:pPr>
            <a:r>
              <a:rPr lang="sk-SK" altLang="en-US" sz="2200" dirty="0">
                <a:solidFill>
                  <a:srgbClr val="000000"/>
                </a:solidFill>
              </a:rPr>
              <a:t>Hajói: </a:t>
            </a:r>
            <a:r>
              <a:rPr lang="sk-SK" altLang="en-US" sz="2200" b="1" dirty="0">
                <a:solidFill>
                  <a:srgbClr val="000000"/>
                </a:solidFill>
              </a:rPr>
              <a:t>Endeavour</a:t>
            </a:r>
            <a:r>
              <a:rPr lang="sk-SK" altLang="en-US" sz="2200" dirty="0">
                <a:solidFill>
                  <a:srgbClr val="000000"/>
                </a:solidFill>
              </a:rPr>
              <a:t> (törekvés), </a:t>
            </a:r>
            <a:r>
              <a:rPr lang="sk-SK" altLang="en-US" sz="2200" b="1" dirty="0">
                <a:solidFill>
                  <a:srgbClr val="000000"/>
                </a:solidFill>
              </a:rPr>
              <a:t>Resolution</a:t>
            </a:r>
            <a:r>
              <a:rPr lang="sk-SK" altLang="en-US" sz="2200" dirty="0">
                <a:solidFill>
                  <a:srgbClr val="000000"/>
                </a:solidFill>
              </a:rPr>
              <a:t> (elhatározás), </a:t>
            </a:r>
            <a:r>
              <a:rPr lang="sk-SK" altLang="en-US" sz="2200" b="1" dirty="0">
                <a:solidFill>
                  <a:srgbClr val="000000"/>
                </a:solidFill>
              </a:rPr>
              <a:t>Discovery</a:t>
            </a:r>
            <a:r>
              <a:rPr lang="sk-SK" altLang="en-US" sz="2200" dirty="0">
                <a:solidFill>
                  <a:srgbClr val="000000"/>
                </a:solidFill>
              </a:rPr>
              <a:t> (felfedezés)</a:t>
            </a:r>
          </a:p>
          <a:p>
            <a:pPr>
              <a:buFontTx/>
              <a:buChar char="-"/>
            </a:pPr>
            <a:r>
              <a:rPr lang="sk-SK" altLang="en-US" sz="2200" dirty="0">
                <a:solidFill>
                  <a:srgbClr val="000000"/>
                </a:solidFill>
              </a:rPr>
              <a:t>Körülhajózta az Antarktiszt, feltérképezte Új Zéland és Ausztrália partvidékét</a:t>
            </a:r>
            <a:endParaRPr lang="en-US" altLang="en-US" sz="2200" dirty="0">
              <a:solidFill>
                <a:srgbClr val="000000"/>
              </a:solidFill>
            </a:endParaRPr>
          </a:p>
        </p:txBody>
      </p:sp>
      <p:sp>
        <p:nvSpPr>
          <p:cNvPr id="37891" name="Szövegdoboz 2"/>
          <p:cNvSpPr txBox="1">
            <a:spLocks noChangeArrowheads="1"/>
          </p:cNvSpPr>
          <p:nvPr/>
        </p:nvSpPr>
        <p:spPr bwMode="auto">
          <a:xfrm>
            <a:off x="1763713" y="52388"/>
            <a:ext cx="5545137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sk-SK" altLang="en-US" sz="4500"/>
              <a:t>Későbbi felfedezők</a:t>
            </a:r>
            <a:endParaRPr lang="en-US" altLang="en-US" sz="4500"/>
          </a:p>
        </p:txBody>
      </p:sp>
      <p:pic>
        <p:nvPicPr>
          <p:cNvPr id="37892" name="Kép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716338"/>
            <a:ext cx="4603750" cy="2592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3" name="Kép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4243388"/>
            <a:ext cx="4967288" cy="2493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artalom helye 3">
            <a:extLst>
              <a:ext uri="{FF2B5EF4-FFF2-40B4-BE49-F238E27FC236}">
                <a16:creationId xmlns:a16="http://schemas.microsoft.com/office/drawing/2014/main" id="{4A0E03C3-3173-4FFC-BB0F-E86185920F91}"/>
              </a:ext>
            </a:extLst>
          </p:cNvPr>
          <p:cNvPicPr>
            <a:picLocks noGrp="1" noChangeAspect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523" y="1"/>
            <a:ext cx="8184954" cy="6857999"/>
          </a:xfrm>
        </p:spPr>
      </p:pic>
    </p:spTree>
    <p:extLst>
      <p:ext uri="{BB962C8B-B14F-4D97-AF65-F5344CB8AC3E}">
        <p14:creationId xmlns:p14="http://schemas.microsoft.com/office/powerpoint/2010/main" val="1359734310"/>
      </p:ext>
    </p:extLst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8" name="Text Box 4"/>
          <p:cNvSpPr txBox="1">
            <a:spLocks noChangeArrowheads="1"/>
          </p:cNvSpPr>
          <p:nvPr/>
        </p:nvSpPr>
        <p:spPr bwMode="auto">
          <a:xfrm>
            <a:off x="0" y="44450"/>
            <a:ext cx="9144000" cy="661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85000"/>
              </a:lnSpc>
              <a:spcBef>
                <a:spcPct val="20000"/>
              </a:spcBef>
              <a:defRPr/>
            </a:pPr>
            <a:r>
              <a:rPr lang="hu-HU" altLang="en-US" sz="4400" i="1" dirty="0">
                <a:solidFill>
                  <a:schemeClr val="accent4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A felfedezések, gyarmatosítás hatása</a:t>
            </a:r>
          </a:p>
        </p:txBody>
      </p:sp>
      <p:sp>
        <p:nvSpPr>
          <p:cNvPr id="46083" name="Text Box 7"/>
          <p:cNvSpPr txBox="1">
            <a:spLocks noChangeArrowheads="1"/>
          </p:cNvSpPr>
          <p:nvPr/>
        </p:nvSpPr>
        <p:spPr bwMode="auto">
          <a:xfrm>
            <a:off x="0" y="548680"/>
            <a:ext cx="9144000" cy="64602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20000"/>
              </a:spcBef>
              <a:buFont typeface="Wingdings" pitchFamily="2" charset="2"/>
              <a:buChar char="Ø"/>
              <a:defRPr/>
            </a:pPr>
            <a:r>
              <a:rPr lang="hu-HU" altLang="en-US" b="1" i="1" dirty="0">
                <a:solidFill>
                  <a:srgbClr val="000000"/>
                </a:solidFill>
              </a:rPr>
              <a:t> </a:t>
            </a:r>
            <a:r>
              <a:rPr lang="hu-HU" altLang="en-US" b="1" i="1" dirty="0">
                <a:solidFill>
                  <a:srgbClr val="000000"/>
                </a:solidFill>
                <a:latin typeface="Times New Roman" panose="02020603050405020304" pitchFamily="18" charset="0"/>
              </a:rPr>
              <a:t>Gazdasági:</a:t>
            </a:r>
          </a:p>
          <a:p>
            <a:pPr marL="800100" lvl="1" indent="-342900">
              <a:lnSpc>
                <a:spcPct val="110000"/>
              </a:lnSpc>
              <a:spcBef>
                <a:spcPct val="20000"/>
              </a:spcBef>
              <a:buFont typeface="Wingdings 2" panose="05020102010507070707" pitchFamily="18" charset="2"/>
              <a:buChar char="d"/>
              <a:defRPr/>
            </a:pPr>
            <a:r>
              <a:rPr lang="hu-HU" altLang="en-US" sz="2200" dirty="0">
                <a:solidFill>
                  <a:srgbClr val="000000"/>
                </a:solidFill>
              </a:rPr>
              <a:t>Új kultúrnövények (paprika, paradicsom,</a:t>
            </a:r>
          </a:p>
          <a:p>
            <a:pPr lvl="1">
              <a:lnSpc>
                <a:spcPct val="110000"/>
              </a:lnSpc>
              <a:spcBef>
                <a:spcPct val="20000"/>
              </a:spcBef>
              <a:defRPr/>
            </a:pPr>
            <a:r>
              <a:rPr lang="hu-HU" altLang="en-US" sz="2200" dirty="0">
                <a:solidFill>
                  <a:srgbClr val="000000"/>
                </a:solidFill>
              </a:rPr>
              <a:t> burgonya, kukorica)</a:t>
            </a:r>
          </a:p>
          <a:p>
            <a:pPr marL="800100" lvl="1" indent="-342900">
              <a:lnSpc>
                <a:spcPct val="110000"/>
              </a:lnSpc>
              <a:spcBef>
                <a:spcPct val="20000"/>
              </a:spcBef>
              <a:buFont typeface="Wingdings 2" panose="05020102010507070707" pitchFamily="18" charset="2"/>
              <a:buChar char="d"/>
              <a:defRPr/>
            </a:pPr>
            <a:r>
              <a:rPr lang="hu-HU" altLang="en-US" sz="2200" dirty="0">
                <a:solidFill>
                  <a:srgbClr val="000000"/>
                </a:solidFill>
              </a:rPr>
              <a:t>„</a:t>
            </a:r>
            <a:r>
              <a:rPr lang="hu-HU" altLang="en-US" sz="2200" dirty="0" err="1">
                <a:solidFill>
                  <a:srgbClr val="000000"/>
                </a:solidFill>
              </a:rPr>
              <a:t>árforradalom</a:t>
            </a:r>
            <a:r>
              <a:rPr lang="hu-HU" altLang="en-US" sz="2200" dirty="0">
                <a:solidFill>
                  <a:srgbClr val="000000"/>
                </a:solidFill>
              </a:rPr>
              <a:t>” (sok a nemesfém, kevés</a:t>
            </a:r>
          </a:p>
          <a:p>
            <a:pPr lvl="1">
              <a:lnSpc>
                <a:spcPct val="110000"/>
              </a:lnSpc>
              <a:spcBef>
                <a:spcPct val="20000"/>
              </a:spcBef>
              <a:defRPr/>
            </a:pPr>
            <a:r>
              <a:rPr lang="hu-HU" altLang="en-US" sz="2200" dirty="0">
                <a:solidFill>
                  <a:srgbClr val="000000"/>
                </a:solidFill>
              </a:rPr>
              <a:t> az áru, növekszik a populáció)</a:t>
            </a:r>
          </a:p>
          <a:p>
            <a:pPr lvl="1">
              <a:lnSpc>
                <a:spcPct val="110000"/>
              </a:lnSpc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hu-HU" altLang="en-US" sz="2200" dirty="0">
                <a:solidFill>
                  <a:srgbClr val="000000"/>
                </a:solidFill>
                <a:sym typeface="Wingdings 2" panose="05020102010507070707" pitchFamily="18" charset="2"/>
              </a:rPr>
              <a:t></a:t>
            </a:r>
            <a:r>
              <a:rPr lang="hu-HU" altLang="en-US" sz="2200" dirty="0">
                <a:solidFill>
                  <a:srgbClr val="000000"/>
                </a:solidFill>
              </a:rPr>
              <a:t> Bekerítések megindulása</a:t>
            </a:r>
          </a:p>
          <a:p>
            <a:pPr lvl="1">
              <a:lnSpc>
                <a:spcPct val="110000"/>
              </a:lnSpc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hu-HU" altLang="en-US" sz="2200" dirty="0">
                <a:solidFill>
                  <a:srgbClr val="000000"/>
                </a:solidFill>
                <a:sym typeface="Wingdings 2" panose="05020102010507070707" pitchFamily="18" charset="2"/>
              </a:rPr>
              <a:t></a:t>
            </a:r>
            <a:r>
              <a:rPr lang="hu-HU" altLang="en-US" sz="2200" dirty="0">
                <a:solidFill>
                  <a:srgbClr val="000000"/>
                </a:solidFill>
              </a:rPr>
              <a:t> Manufaktúrák számának növekedése</a:t>
            </a:r>
          </a:p>
          <a:p>
            <a:pPr lvl="1">
              <a:lnSpc>
                <a:spcPct val="110000"/>
              </a:lnSpc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hu-HU" altLang="en-US" sz="2200" dirty="0">
                <a:solidFill>
                  <a:srgbClr val="000000"/>
                </a:solidFill>
                <a:sym typeface="Wingdings 2" panose="05020102010507070707" pitchFamily="18" charset="2"/>
              </a:rPr>
              <a:t></a:t>
            </a:r>
            <a:r>
              <a:rPr lang="hu-HU" altLang="en-US" sz="2200" dirty="0">
                <a:solidFill>
                  <a:srgbClr val="000000"/>
                </a:solidFill>
              </a:rPr>
              <a:t> Kereskedelmi útvonalak átrendeződése</a:t>
            </a:r>
            <a:endParaRPr lang="hu-HU" altLang="en-US" sz="2200" b="1" i="1" dirty="0">
              <a:solidFill>
                <a:srgbClr val="000000"/>
              </a:solidFill>
            </a:endParaRPr>
          </a:p>
          <a:p>
            <a:pPr>
              <a:lnSpc>
                <a:spcPct val="110000"/>
              </a:lnSpc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hu-HU" altLang="en-US" dirty="0">
                <a:solidFill>
                  <a:srgbClr val="000000"/>
                </a:solidFill>
                <a:latin typeface="Times New Roman" panose="02020603050405020304" pitchFamily="18" charset="0"/>
                <a:sym typeface="Symbol" pitchFamily="18" charset="2"/>
              </a:rPr>
              <a:t>		</a:t>
            </a:r>
            <a:r>
              <a:rPr lang="hu-HU" alt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    </a:t>
            </a:r>
            <a:r>
              <a:rPr lang="hu-HU" altLang="en-US" b="1" u="sng" dirty="0">
                <a:solidFill>
                  <a:srgbClr val="000000"/>
                </a:solidFill>
                <a:latin typeface="Times New Roman" panose="02020603050405020304" pitchFamily="18" charset="0"/>
              </a:rPr>
              <a:t>Világkereskedelem kialakulása</a:t>
            </a:r>
            <a:endParaRPr lang="hu-HU" altLang="en-US" b="1" i="1" u="sng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>
              <a:lnSpc>
                <a:spcPct val="110000"/>
              </a:lnSpc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hu-HU" altLang="en-US" dirty="0">
                <a:solidFill>
                  <a:srgbClr val="000000"/>
                </a:solidFill>
                <a:latin typeface="Times New Roman" panose="02020603050405020304" pitchFamily="18" charset="0"/>
                <a:sym typeface="Wingdings 2" panose="05020102010507070707" pitchFamily="18" charset="2"/>
              </a:rPr>
              <a:t>      </a:t>
            </a:r>
            <a:r>
              <a:rPr lang="hu-HU" alt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 A kereskedelem központja </a:t>
            </a:r>
            <a:r>
              <a:rPr lang="hu-HU" altLang="en-US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áthelyeződik</a:t>
            </a:r>
            <a:r>
              <a:rPr lang="hu-HU" alt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 az Atlanti-partvidékre</a:t>
            </a:r>
            <a:endParaRPr lang="hu-HU" altLang="en-US" b="1" i="1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>
              <a:lnSpc>
                <a:spcPct val="110000"/>
              </a:lnSpc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hu-HU" alt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           (Levante visszafejlődik)</a:t>
            </a:r>
            <a:endParaRPr lang="hu-HU" altLang="en-US" b="1" i="1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>
              <a:lnSpc>
                <a:spcPct val="110000"/>
              </a:lnSpc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hu-HU" altLang="en-US" dirty="0">
                <a:solidFill>
                  <a:srgbClr val="000000"/>
                </a:solidFill>
                <a:latin typeface="Times New Roman" panose="02020603050405020304" pitchFamily="18" charset="0"/>
                <a:sym typeface="Wingdings 2" panose="05020102010507070707" pitchFamily="18" charset="2"/>
              </a:rPr>
              <a:t>      </a:t>
            </a:r>
            <a:r>
              <a:rPr lang="hu-HU" alt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 Munkamegosztás Nyugat- és Kelet-Közép-Európa között</a:t>
            </a:r>
            <a:endParaRPr lang="hu-HU" altLang="en-US" b="1" i="1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>
              <a:lnSpc>
                <a:spcPct val="110000"/>
              </a:lnSpc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hu-HU" alt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           (centrum - periféria)</a:t>
            </a:r>
          </a:p>
          <a:p>
            <a:pPr>
              <a:lnSpc>
                <a:spcPct val="110000"/>
              </a:lnSpc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hu-HU" altLang="en-US" dirty="0">
                <a:solidFill>
                  <a:srgbClr val="000000"/>
                </a:solidFill>
                <a:latin typeface="Times New Roman" panose="02020603050405020304" pitchFamily="18" charset="0"/>
                <a:sym typeface="Wingdings 2" panose="05020102010507070707" pitchFamily="18" charset="2"/>
              </a:rPr>
              <a:t>      </a:t>
            </a:r>
            <a:r>
              <a:rPr lang="hu-HU" alt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 Rabszolga - kereskedelem kiterjedése</a:t>
            </a:r>
            <a:endParaRPr lang="hu-HU" altLang="en-US" dirty="0">
              <a:solidFill>
                <a:srgbClr val="000000"/>
              </a:solidFill>
              <a:latin typeface="Times New Roman" panose="02020603050405020304" pitchFamily="18" charset="0"/>
              <a:sym typeface="Wingdings 2" panose="05020102010507070707" pitchFamily="18" charset="2"/>
            </a:endParaRPr>
          </a:p>
        </p:txBody>
      </p:sp>
      <p:pic>
        <p:nvPicPr>
          <p:cNvPr id="39940" name="Kép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3663" y="706438"/>
            <a:ext cx="2466975" cy="3714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ext Box 5"/>
          <p:cNvSpPr txBox="1">
            <a:spLocks noChangeArrowheads="1"/>
          </p:cNvSpPr>
          <p:nvPr/>
        </p:nvSpPr>
        <p:spPr bwMode="auto">
          <a:xfrm>
            <a:off x="0" y="836613"/>
            <a:ext cx="9144000" cy="6186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20000"/>
              </a:spcBef>
              <a:buFont typeface="Wingdings" pitchFamily="2" charset="2"/>
              <a:buChar char="Ø"/>
              <a:defRPr/>
            </a:pPr>
            <a:r>
              <a:rPr lang="hu-HU" alt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 Társadalom:</a:t>
            </a:r>
          </a:p>
          <a:p>
            <a:pPr>
              <a:lnSpc>
                <a:spcPct val="110000"/>
              </a:lnSpc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hu-HU" alt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    </a:t>
            </a:r>
            <a:r>
              <a:rPr lang="hu-HU" altLang="en-US" dirty="0">
                <a:solidFill>
                  <a:srgbClr val="000000"/>
                </a:solidFill>
                <a:latin typeface="Times New Roman" panose="02020603050405020304" pitchFamily="18" charset="0"/>
                <a:sym typeface="Wingdings 2" panose="05020102010507070707" pitchFamily="18" charset="2"/>
              </a:rPr>
              <a:t></a:t>
            </a:r>
            <a:r>
              <a:rPr lang="hu-HU" alt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 Vállalkozói és bérmunkás rétegek kiszélesedése</a:t>
            </a:r>
          </a:p>
          <a:p>
            <a:pPr>
              <a:lnSpc>
                <a:spcPct val="110000"/>
              </a:lnSpc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hu-HU" alt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    </a:t>
            </a:r>
            <a:r>
              <a:rPr lang="hu-HU" altLang="en-US" dirty="0">
                <a:solidFill>
                  <a:srgbClr val="000000"/>
                </a:solidFill>
                <a:latin typeface="Times New Roman" panose="02020603050405020304" pitchFamily="18" charset="0"/>
                <a:sym typeface="Wingdings 2" panose="05020102010507070707" pitchFamily="18" charset="2"/>
              </a:rPr>
              <a:t></a:t>
            </a:r>
            <a:r>
              <a:rPr lang="hu-HU" alt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 Nemesség:</a:t>
            </a:r>
          </a:p>
          <a:p>
            <a:pPr lvl="1">
              <a:lnSpc>
                <a:spcPct val="110000"/>
              </a:lnSpc>
              <a:spcBef>
                <a:spcPct val="20000"/>
              </a:spcBef>
              <a:defRPr/>
            </a:pPr>
            <a:r>
              <a:rPr lang="hu-HU" altLang="en-US" dirty="0">
                <a:solidFill>
                  <a:srgbClr val="000000"/>
                </a:solidFill>
                <a:sym typeface="Wingdings 2" panose="05020102010507070707" pitchFamily="18" charset="2"/>
              </a:rPr>
              <a:t>	</a:t>
            </a:r>
            <a:r>
              <a:rPr lang="hu-HU" altLang="en-US" dirty="0">
                <a:solidFill>
                  <a:srgbClr val="000000"/>
                </a:solidFill>
              </a:rPr>
              <a:t> Változó reagálás (a „</a:t>
            </a:r>
            <a:r>
              <a:rPr lang="hu-HU" altLang="en-US" dirty="0" err="1">
                <a:solidFill>
                  <a:srgbClr val="000000"/>
                </a:solidFill>
              </a:rPr>
              <a:t>noblesse</a:t>
            </a:r>
            <a:r>
              <a:rPr lang="hu-HU" altLang="en-US" dirty="0">
                <a:solidFill>
                  <a:srgbClr val="000000"/>
                </a:solidFill>
              </a:rPr>
              <a:t> </a:t>
            </a:r>
            <a:r>
              <a:rPr lang="hu-HU" altLang="en-US" dirty="0" err="1">
                <a:solidFill>
                  <a:srgbClr val="000000"/>
                </a:solidFill>
              </a:rPr>
              <a:t>oblige</a:t>
            </a:r>
            <a:r>
              <a:rPr lang="hu-HU" altLang="en-US" dirty="0">
                <a:solidFill>
                  <a:srgbClr val="000000"/>
                </a:solidFill>
              </a:rPr>
              <a:t>”-</a:t>
            </a:r>
            <a:r>
              <a:rPr lang="hu-HU" altLang="en-US" dirty="0" err="1">
                <a:solidFill>
                  <a:srgbClr val="000000"/>
                </a:solidFill>
              </a:rPr>
              <a:t>tól</a:t>
            </a:r>
            <a:r>
              <a:rPr lang="hu-HU" altLang="en-US" dirty="0">
                <a:solidFill>
                  <a:srgbClr val="000000"/>
                </a:solidFill>
              </a:rPr>
              <a:t>, ami nemes viselkedésformát jelentett a </a:t>
            </a:r>
            <a:r>
              <a:rPr lang="hu-HU" altLang="en-US" dirty="0" err="1">
                <a:solidFill>
                  <a:srgbClr val="000000"/>
                </a:solidFill>
              </a:rPr>
              <a:t>gentry-ig</a:t>
            </a:r>
            <a:r>
              <a:rPr lang="hu-HU" altLang="en-US" dirty="0">
                <a:solidFill>
                  <a:srgbClr val="000000"/>
                </a:solidFill>
              </a:rPr>
              <a:t>)</a:t>
            </a:r>
          </a:p>
          <a:p>
            <a:pPr>
              <a:lnSpc>
                <a:spcPct val="110000"/>
              </a:lnSpc>
              <a:spcBef>
                <a:spcPct val="20000"/>
              </a:spcBef>
              <a:buFont typeface="Wingdings" pitchFamily="2" charset="2"/>
              <a:buChar char="Ø"/>
              <a:defRPr/>
            </a:pPr>
            <a:r>
              <a:rPr lang="hu-HU" alt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 Politikum:</a:t>
            </a:r>
          </a:p>
          <a:p>
            <a:pPr lvl="1">
              <a:lnSpc>
                <a:spcPct val="110000"/>
              </a:lnSpc>
              <a:spcBef>
                <a:spcPct val="20000"/>
              </a:spcBef>
              <a:defRPr/>
            </a:pPr>
            <a:r>
              <a:rPr lang="hu-HU" altLang="en-US" dirty="0">
                <a:solidFill>
                  <a:srgbClr val="000000"/>
                </a:solidFill>
                <a:sym typeface="Wingdings 2" panose="05020102010507070707" pitchFamily="18" charset="2"/>
              </a:rPr>
              <a:t>	</a:t>
            </a:r>
            <a:r>
              <a:rPr lang="hu-HU" altLang="en-US" dirty="0">
                <a:solidFill>
                  <a:srgbClr val="000000"/>
                </a:solidFill>
              </a:rPr>
              <a:t> Az államhatalom megerősödése</a:t>
            </a:r>
          </a:p>
          <a:p>
            <a:pPr lvl="1">
              <a:lnSpc>
                <a:spcPct val="110000"/>
              </a:lnSpc>
              <a:spcBef>
                <a:spcPct val="20000"/>
              </a:spcBef>
              <a:defRPr/>
            </a:pPr>
            <a:r>
              <a:rPr lang="hu-HU" altLang="en-US" dirty="0">
                <a:solidFill>
                  <a:srgbClr val="000000"/>
                </a:solidFill>
                <a:sym typeface="Wingdings 2" panose="05020102010507070707" pitchFamily="18" charset="2"/>
              </a:rPr>
              <a:t>	</a:t>
            </a:r>
            <a:r>
              <a:rPr lang="hu-HU" altLang="en-US" dirty="0">
                <a:solidFill>
                  <a:srgbClr val="000000"/>
                </a:solidFill>
              </a:rPr>
              <a:t> Spanyol - portugál hegemónia </a:t>
            </a:r>
          </a:p>
          <a:p>
            <a:pPr lvl="1">
              <a:lnSpc>
                <a:spcPct val="110000"/>
              </a:lnSpc>
              <a:spcBef>
                <a:spcPct val="20000"/>
              </a:spcBef>
              <a:defRPr/>
            </a:pPr>
            <a:r>
              <a:rPr lang="hu-HU" altLang="en-US" dirty="0">
                <a:solidFill>
                  <a:srgbClr val="000000"/>
                </a:solidFill>
                <a:sym typeface="Symbol" pitchFamily="18" charset="2"/>
              </a:rPr>
              <a:t>		            </a:t>
            </a:r>
            <a:endParaRPr lang="hu-HU" altLang="en-US" dirty="0">
              <a:solidFill>
                <a:srgbClr val="000000"/>
              </a:solidFill>
            </a:endParaRPr>
          </a:p>
          <a:p>
            <a:pPr lvl="1">
              <a:lnSpc>
                <a:spcPct val="110000"/>
              </a:lnSpc>
              <a:spcBef>
                <a:spcPct val="20000"/>
              </a:spcBef>
              <a:defRPr/>
            </a:pPr>
            <a:r>
              <a:rPr lang="hu-HU" altLang="en-US" dirty="0">
                <a:solidFill>
                  <a:srgbClr val="000000"/>
                </a:solidFill>
              </a:rPr>
              <a:t>      kísérlet az ismert és ismeretlen világ felosztására </a:t>
            </a:r>
          </a:p>
          <a:p>
            <a:pPr lvl="1">
              <a:lnSpc>
                <a:spcPct val="110000"/>
              </a:lnSpc>
              <a:spcBef>
                <a:spcPct val="20000"/>
              </a:spcBef>
              <a:defRPr/>
            </a:pPr>
            <a:r>
              <a:rPr lang="hu-HU" altLang="en-US" dirty="0">
                <a:solidFill>
                  <a:srgbClr val="000000"/>
                </a:solidFill>
              </a:rPr>
              <a:t>      (</a:t>
            </a:r>
            <a:r>
              <a:rPr lang="hu-HU" altLang="en-US" dirty="0" err="1">
                <a:solidFill>
                  <a:srgbClr val="000000"/>
                </a:solidFill>
              </a:rPr>
              <a:t>tordesillas</a:t>
            </a:r>
            <a:r>
              <a:rPr lang="hu-HU" altLang="en-US" dirty="0">
                <a:solidFill>
                  <a:srgbClr val="000000"/>
                </a:solidFill>
              </a:rPr>
              <a:t>-i szerződés, 1494)</a:t>
            </a:r>
          </a:p>
          <a:p>
            <a:pPr lvl="1">
              <a:lnSpc>
                <a:spcPct val="110000"/>
              </a:lnSpc>
              <a:spcBef>
                <a:spcPct val="20000"/>
              </a:spcBef>
              <a:defRPr/>
            </a:pPr>
            <a:r>
              <a:rPr lang="hu-HU" altLang="en-US" dirty="0">
                <a:solidFill>
                  <a:srgbClr val="000000"/>
                </a:solidFill>
                <a:sym typeface="Wingdings 2" panose="05020102010507070707" pitchFamily="18" charset="2"/>
              </a:rPr>
              <a:t>	</a:t>
            </a:r>
            <a:r>
              <a:rPr lang="hu-HU" altLang="en-US" dirty="0">
                <a:solidFill>
                  <a:srgbClr val="000000"/>
                </a:solidFill>
              </a:rPr>
              <a:t> A „világ kitágulása” </a:t>
            </a:r>
            <a:r>
              <a:rPr lang="hu-HU" altLang="en-US" dirty="0">
                <a:solidFill>
                  <a:srgbClr val="000000"/>
                </a:solidFill>
                <a:sym typeface="Symbol" pitchFamily="18" charset="2"/>
              </a:rPr>
              <a:t></a:t>
            </a:r>
            <a:r>
              <a:rPr lang="hu-HU" altLang="en-US" dirty="0">
                <a:solidFill>
                  <a:srgbClr val="000000"/>
                </a:solidFill>
              </a:rPr>
              <a:t> szellemi kihívások</a:t>
            </a:r>
          </a:p>
          <a:p>
            <a:pPr lvl="1">
              <a:lnSpc>
                <a:spcPct val="110000"/>
              </a:lnSpc>
              <a:spcBef>
                <a:spcPct val="20000"/>
              </a:spcBef>
              <a:defRPr/>
            </a:pPr>
            <a:r>
              <a:rPr lang="hu-HU" altLang="en-US" dirty="0">
                <a:solidFill>
                  <a:srgbClr val="000000"/>
                </a:solidFill>
                <a:sym typeface="Wingdings 2" panose="05020102010507070707" pitchFamily="18" charset="2"/>
              </a:rPr>
              <a:t>	</a:t>
            </a:r>
            <a:r>
              <a:rPr lang="hu-HU" altLang="en-US" dirty="0">
                <a:solidFill>
                  <a:srgbClr val="000000"/>
                </a:solidFill>
              </a:rPr>
              <a:t> Találkozás más civilizációkkal </a:t>
            </a:r>
          </a:p>
        </p:txBody>
      </p:sp>
      <p:sp>
        <p:nvSpPr>
          <p:cNvPr id="105478" name="Text Box 6"/>
          <p:cNvSpPr txBox="1">
            <a:spLocks noChangeArrowheads="1"/>
          </p:cNvSpPr>
          <p:nvPr/>
        </p:nvSpPr>
        <p:spPr bwMode="auto">
          <a:xfrm>
            <a:off x="0" y="63500"/>
            <a:ext cx="9144000" cy="628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spcBef>
                <a:spcPct val="20000"/>
              </a:spcBef>
              <a:defRPr/>
            </a:pPr>
            <a:r>
              <a:rPr lang="hu-HU" altLang="en-US" sz="4400" i="1">
                <a:solidFill>
                  <a:schemeClr val="accent4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További következmények</a:t>
            </a:r>
            <a:endParaRPr lang="hu-HU" altLang="en-US" sz="4400">
              <a:solidFill>
                <a:schemeClr val="accent4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75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artalom helye 2"/>
          <p:cNvSpPr>
            <a:spLocks noGrp="1"/>
          </p:cNvSpPr>
          <p:nvPr>
            <p:ph idx="1"/>
          </p:nvPr>
        </p:nvSpPr>
        <p:spPr>
          <a:xfrm>
            <a:off x="900113" y="2492375"/>
            <a:ext cx="7772400" cy="1223963"/>
          </a:xfrm>
        </p:spPr>
        <p:txBody>
          <a:bodyPr/>
          <a:lstStyle/>
          <a:p>
            <a:pPr marL="0" indent="0">
              <a:buFont typeface="Monotype Sorts" pitchFamily="2" charset="2"/>
              <a:buNone/>
            </a:pPr>
            <a:r>
              <a:rPr lang="sk-SK" altLang="en-US" sz="6000" dirty="0">
                <a:solidFill>
                  <a:srgbClr val="000000"/>
                </a:solidFill>
              </a:rPr>
              <a:t>Köszönöm a figyelmet! </a:t>
            </a:r>
            <a:endParaRPr lang="en-US" altLang="en-US" sz="6000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med"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RANCHTO" val="262"/>
  <p:tag name="HOTSPOTTYPE" val="DefinedInNavigator"/>
  <p:tag name="DEFINEDINNAVIGATOR" val="True"/>
</p:tagLst>
</file>

<file path=ppt/theme/theme1.xml><?xml version="1.0" encoding="utf-8"?>
<a:theme xmlns:a="http://schemas.openxmlformats.org/drawingml/2006/main" name="Krepp">
  <a:themeElements>
    <a:clrScheme name="">
      <a:dk1>
        <a:srgbClr val="333333"/>
      </a:dk1>
      <a:lt1>
        <a:srgbClr val="A9BDA9"/>
      </a:lt1>
      <a:dk2>
        <a:srgbClr val="004C2B"/>
      </a:dk2>
      <a:lt2>
        <a:srgbClr val="578963"/>
      </a:lt2>
      <a:accent1>
        <a:srgbClr val="FFCCCC"/>
      </a:accent1>
      <a:accent2>
        <a:srgbClr val="B3E1B3"/>
      </a:accent2>
      <a:accent3>
        <a:srgbClr val="D1DBD1"/>
      </a:accent3>
      <a:accent4>
        <a:srgbClr val="2A2A2A"/>
      </a:accent4>
      <a:accent5>
        <a:srgbClr val="FFE2E2"/>
      </a:accent5>
      <a:accent6>
        <a:srgbClr val="A2CCA2"/>
      </a:accent6>
      <a:hlink>
        <a:srgbClr val="BDD7E5"/>
      </a:hlink>
      <a:folHlink>
        <a:srgbClr val="D2AAD2"/>
      </a:folHlink>
    </a:clrScheme>
    <a:fontScheme name="Krepp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Krepp 1">
        <a:dk1>
          <a:srgbClr val="333333"/>
        </a:dk1>
        <a:lt1>
          <a:srgbClr val="A9BDA9"/>
        </a:lt1>
        <a:dk2>
          <a:srgbClr val="004C2B"/>
        </a:dk2>
        <a:lt2>
          <a:srgbClr val="578963"/>
        </a:lt2>
        <a:accent1>
          <a:srgbClr val="E1B7B7"/>
        </a:accent1>
        <a:accent2>
          <a:srgbClr val="B3E1B3"/>
        </a:accent2>
        <a:accent3>
          <a:srgbClr val="D1DBD1"/>
        </a:accent3>
        <a:accent4>
          <a:srgbClr val="2A2A2A"/>
        </a:accent4>
        <a:accent5>
          <a:srgbClr val="EED8D8"/>
        </a:accent5>
        <a:accent6>
          <a:srgbClr val="A2CCA2"/>
        </a:accent6>
        <a:hlink>
          <a:srgbClr val="BDD7E5"/>
        </a:hlink>
        <a:folHlink>
          <a:srgbClr val="D2AAD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repp 2">
        <a:dk1>
          <a:srgbClr val="333333"/>
        </a:dk1>
        <a:lt1>
          <a:srgbClr val="FFFFFF"/>
        </a:lt1>
        <a:dk2>
          <a:srgbClr val="004C2B"/>
        </a:dk2>
        <a:lt2>
          <a:srgbClr val="578963"/>
        </a:lt2>
        <a:accent1>
          <a:srgbClr val="E1B7B7"/>
        </a:accent1>
        <a:accent2>
          <a:srgbClr val="B3E1B3"/>
        </a:accent2>
        <a:accent3>
          <a:srgbClr val="FFFFFF"/>
        </a:accent3>
        <a:accent4>
          <a:srgbClr val="2A2A2A"/>
        </a:accent4>
        <a:accent5>
          <a:srgbClr val="EED8D8"/>
        </a:accent5>
        <a:accent6>
          <a:srgbClr val="A2CCA2"/>
        </a:accent6>
        <a:hlink>
          <a:srgbClr val="BDD7E5"/>
        </a:hlink>
        <a:folHlink>
          <a:srgbClr val="D2AAD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repp 3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37373"/>
        </a:accent6>
        <a:hlink>
          <a:srgbClr val="B2B2B2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é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é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Office\Sablonok\Bemutatótervek\KREPP.POT</Template>
  <TotalTime>1</TotalTime>
  <Words>504</Words>
  <Application>Microsoft Office PowerPoint</Application>
  <PresentationFormat>Diavetítés a képernyőre (4:3 oldalarány)</PresentationFormat>
  <Paragraphs>176</Paragraphs>
  <Slides>29</Slides>
  <Notes>19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6</vt:i4>
      </vt:variant>
      <vt:variant>
        <vt:lpstr>Téma</vt:lpstr>
      </vt:variant>
      <vt:variant>
        <vt:i4>1</vt:i4>
      </vt:variant>
      <vt:variant>
        <vt:lpstr>Diacímek</vt:lpstr>
      </vt:variant>
      <vt:variant>
        <vt:i4>29</vt:i4>
      </vt:variant>
    </vt:vector>
  </HeadingPairs>
  <TitlesOfParts>
    <vt:vector size="36" baseType="lpstr">
      <vt:lpstr>Arial</vt:lpstr>
      <vt:lpstr>Monotype Sorts</vt:lpstr>
      <vt:lpstr>Symbol</vt:lpstr>
      <vt:lpstr>Times New Roman</vt:lpstr>
      <vt:lpstr>Wingdings</vt:lpstr>
      <vt:lpstr>Wingdings 2</vt:lpstr>
      <vt:lpstr>Krepp</vt:lpstr>
      <vt:lpstr>A nagy földrajzi felfedezések és hatásuk 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Gyarmatosítás megindulása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</vt:vector>
  </TitlesOfParts>
  <Company>HÁ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felfedezések okai és hatásai Európára</dc:title>
  <dc:subject/>
  <dc:creator>Henez Árpád.</dc:creator>
  <cp:lastModifiedBy>Sándor Oláh</cp:lastModifiedBy>
  <cp:revision>148</cp:revision>
  <dcterms:created xsi:type="dcterms:W3CDTF">2003-06-09T11:24:30Z</dcterms:created>
  <dcterms:modified xsi:type="dcterms:W3CDTF">2024-08-28T10:01:14Z</dcterms:modified>
</cp:coreProperties>
</file>