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5" r:id="rId4"/>
    <p:sldId id="257" r:id="rId5"/>
    <p:sldId id="259" r:id="rId6"/>
    <p:sldId id="270" r:id="rId7"/>
    <p:sldId id="260" r:id="rId8"/>
    <p:sldId id="272" r:id="rId9"/>
    <p:sldId id="261" r:id="rId10"/>
    <p:sldId id="262" r:id="rId11"/>
    <p:sldId id="263" r:id="rId12"/>
    <p:sldId id="273" r:id="rId13"/>
    <p:sldId id="274" r:id="rId14"/>
    <p:sldId id="266" r:id="rId15"/>
    <p:sldId id="267" r:id="rId16"/>
    <p:sldId id="268" r:id="rId17"/>
    <p:sldId id="271" r:id="rId18"/>
    <p:sldId id="269" r:id="rId19"/>
  </p:sldIdLst>
  <p:sldSz cx="9906000" cy="6858000" type="A4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188" y="10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2024. 08. 02.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60186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2024. 08. 02.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92820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2024. 08. 02.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0062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2024. 08. 02.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29238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2024. 08. 02.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8479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2024. 08. 02.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49970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2024. 08. 02.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7475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2024. 08. 02.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4496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2024. 08. 02.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33065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2024. 08. 02.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16463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2024. 08. 02.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4820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28F27-B19D-4B14-B76D-790A05605C65}" type="datetimeFigureOut">
              <a:rPr lang="hu-HU" smtClean="0"/>
              <a:t>2024. 08. 02.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9085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38249" y="0"/>
            <a:ext cx="7429500" cy="993171"/>
          </a:xfrm>
        </p:spPr>
        <p:txBody>
          <a:bodyPr/>
          <a:lstStyle/>
          <a:p>
            <a:r>
              <a:rPr lang="hu-HU" b="1" dirty="0"/>
              <a:t>Az ókori Róma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38249" y="993171"/>
            <a:ext cx="7429500" cy="1655762"/>
          </a:xfrm>
        </p:spPr>
        <p:txBody>
          <a:bodyPr>
            <a:normAutofit/>
          </a:bodyPr>
          <a:lstStyle/>
          <a:p>
            <a:r>
              <a:rPr lang="hu-HU" sz="5400" dirty="0"/>
              <a:t>A város alapítása és a  királyság kora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9049"/>
            <a:ext cx="9912692" cy="420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36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1038" y="193002"/>
            <a:ext cx="8543925" cy="904277"/>
          </a:xfrm>
        </p:spPr>
        <p:txBody>
          <a:bodyPr/>
          <a:lstStyle/>
          <a:p>
            <a:pPr algn="ctr"/>
            <a:r>
              <a:rPr lang="hu-HU" dirty="0"/>
              <a:t>Az ókori Róma korszakolása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6255" y="3695810"/>
            <a:ext cx="8543925" cy="2455609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hu-HU" sz="3200" b="1" dirty="0"/>
              <a:t>A CSÁSZÁRSÁG KORÁNAK KÉT KORSZAKA:</a:t>
            </a:r>
          </a:p>
          <a:p>
            <a:pPr lvl="0"/>
            <a:r>
              <a:rPr lang="hu-HU" sz="3200" dirty="0" err="1"/>
              <a:t>Principátus</a:t>
            </a:r>
            <a:r>
              <a:rPr lang="hu-HU" sz="3200" dirty="0"/>
              <a:t>:</a:t>
            </a:r>
            <a:r>
              <a:rPr lang="hu-HU" sz="3200" b="1" dirty="0"/>
              <a:t>  	Kr. e. 27 – Kr. u. 282</a:t>
            </a:r>
          </a:p>
          <a:p>
            <a:pPr lvl="0"/>
            <a:r>
              <a:rPr lang="hu-HU" sz="3200" dirty="0" err="1"/>
              <a:t>Dominátus</a:t>
            </a:r>
            <a:r>
              <a:rPr lang="hu-HU" sz="3200" dirty="0"/>
              <a:t>:</a:t>
            </a:r>
            <a:r>
              <a:rPr lang="hu-HU" sz="3200" b="1" dirty="0"/>
              <a:t>   	Kr. u. 282 – Kr. u. 476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400" y="3418608"/>
            <a:ext cx="2179782" cy="3269673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342901" y="955964"/>
            <a:ext cx="54656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/>
              <a:t>Róma alapítása: 	  </a:t>
            </a:r>
            <a:r>
              <a:rPr lang="hu-HU" sz="3200" b="1" dirty="0"/>
              <a:t>Kr. e. 753</a:t>
            </a:r>
          </a:p>
          <a:p>
            <a:endParaRPr lang="hu-HU" sz="32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342901" y="1482464"/>
            <a:ext cx="666310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hu-HU" sz="3200" dirty="0"/>
              <a:t>Királyság kora: </a:t>
            </a:r>
            <a:r>
              <a:rPr lang="hu-HU" sz="3200" b="1" dirty="0"/>
              <a:t>	  Kr. e. 753 – Kr. e. 510</a:t>
            </a:r>
          </a:p>
          <a:p>
            <a:endParaRPr lang="hu-HU" sz="3200" dirty="0"/>
          </a:p>
        </p:txBody>
      </p:sp>
      <p:sp>
        <p:nvSpPr>
          <p:cNvPr id="7" name="Szövegdoboz 6"/>
          <p:cNvSpPr txBox="1"/>
          <p:nvPr/>
        </p:nvSpPr>
        <p:spPr>
          <a:xfrm>
            <a:off x="342901" y="2079983"/>
            <a:ext cx="64685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hu-HU" sz="3200" dirty="0"/>
              <a:t>Köztársaság kora: </a:t>
            </a:r>
            <a:r>
              <a:rPr lang="hu-HU" sz="3200" b="1" dirty="0"/>
              <a:t>Kr. e. 510 – Kr. e. 27</a:t>
            </a:r>
          </a:p>
          <a:p>
            <a:endParaRPr lang="hu-HU" sz="3200" dirty="0"/>
          </a:p>
        </p:txBody>
      </p:sp>
      <p:sp>
        <p:nvSpPr>
          <p:cNvPr id="8" name="Szövegdoboz 7"/>
          <p:cNvSpPr txBox="1"/>
          <p:nvPr/>
        </p:nvSpPr>
        <p:spPr>
          <a:xfrm>
            <a:off x="342901" y="2618592"/>
            <a:ext cx="650004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hu-HU" sz="3200" dirty="0"/>
              <a:t>Császárság kora: </a:t>
            </a:r>
            <a:r>
              <a:rPr lang="hu-HU" sz="3200" b="1" dirty="0"/>
              <a:t>  Kr. e. 27 - Kr. u. 476</a:t>
            </a:r>
          </a:p>
          <a:p>
            <a:endParaRPr lang="hu-HU" sz="3200" dirty="0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F97C8166-7731-4B52-B140-7B0AE72F0C12}"/>
              </a:ext>
            </a:extLst>
          </p:cNvPr>
          <p:cNvSpPr txBox="1"/>
          <p:nvPr/>
        </p:nvSpPr>
        <p:spPr>
          <a:xfrm>
            <a:off x="7254815" y="2906307"/>
            <a:ext cx="1006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/>
              <a:t>Kr.u. 395 – Kr.u. 476</a:t>
            </a:r>
          </a:p>
        </p:txBody>
      </p:sp>
    </p:spTree>
    <p:extLst>
      <p:ext uri="{BB962C8B-B14F-4D97-AF65-F5344CB8AC3E}">
        <p14:creationId xmlns:p14="http://schemas.microsoft.com/office/powerpoint/2010/main" val="15849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FA78ABC2-4B9B-48BA-A889-7F28FD862B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445" y="0"/>
            <a:ext cx="6404358" cy="6858000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D048CDC1-C56A-4E79-B068-BA7F500281DD}"/>
              </a:ext>
            </a:extLst>
          </p:cNvPr>
          <p:cNvSpPr txBox="1"/>
          <p:nvPr/>
        </p:nvSpPr>
        <p:spPr>
          <a:xfrm>
            <a:off x="1841739" y="2444642"/>
            <a:ext cx="113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/>
              <a:t>Kr.e. 735 – Kr.e. 510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028F18D0-67DA-4A39-8044-E7D3301C7CCC}"/>
              </a:ext>
            </a:extLst>
          </p:cNvPr>
          <p:cNvSpPr txBox="1"/>
          <p:nvPr/>
        </p:nvSpPr>
        <p:spPr>
          <a:xfrm>
            <a:off x="3269070" y="2967335"/>
            <a:ext cx="113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/>
              <a:t>Kr.e. 510 – Kr.e. 27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ACB09BC4-8716-4A6D-9CAC-E09B2223BC20}"/>
              </a:ext>
            </a:extLst>
          </p:cNvPr>
          <p:cNvSpPr txBox="1"/>
          <p:nvPr/>
        </p:nvSpPr>
        <p:spPr>
          <a:xfrm>
            <a:off x="5195976" y="1088214"/>
            <a:ext cx="1006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/>
              <a:t>Kr.u. 395 – Kr.u. 1453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F96A7620-E763-4B46-8AA5-2EC8A7F6A641}"/>
              </a:ext>
            </a:extLst>
          </p:cNvPr>
          <p:cNvSpPr txBox="1"/>
          <p:nvPr/>
        </p:nvSpPr>
        <p:spPr>
          <a:xfrm>
            <a:off x="4310331" y="2296707"/>
            <a:ext cx="1006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/>
              <a:t>Kr.e. 27 – Kr.u. 476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4B9C84EB-A004-4A7A-B3C1-ED6D86C98326}"/>
              </a:ext>
            </a:extLst>
          </p:cNvPr>
          <p:cNvSpPr txBox="1"/>
          <p:nvPr/>
        </p:nvSpPr>
        <p:spPr>
          <a:xfrm>
            <a:off x="7107446" y="2906307"/>
            <a:ext cx="1006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/>
              <a:t>Kr.u. 395 – Kr.u. 476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A15A610A-7441-4BF3-8976-140A1243E8A4}"/>
              </a:ext>
            </a:extLst>
          </p:cNvPr>
          <p:cNvSpPr txBox="1"/>
          <p:nvPr/>
        </p:nvSpPr>
        <p:spPr>
          <a:xfrm>
            <a:off x="5880340" y="5313077"/>
            <a:ext cx="1006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/>
              <a:t>Kr.u. 800 – Kr.u. 1806</a:t>
            </a:r>
          </a:p>
        </p:txBody>
      </p:sp>
    </p:spTree>
    <p:extLst>
      <p:ext uri="{BB962C8B-B14F-4D97-AF65-F5344CB8AC3E}">
        <p14:creationId xmlns:p14="http://schemas.microsoft.com/office/powerpoint/2010/main" val="1515945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561449"/>
            <a:ext cx="5402412" cy="506244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Az ókori Róma földrajzi </a:t>
            </a:r>
            <a:br>
              <a:rPr lang="hu-HU" dirty="0"/>
            </a:br>
            <a:r>
              <a:rPr lang="hu-HU" dirty="0"/>
              <a:t>helyzete</a:t>
            </a:r>
          </a:p>
        </p:txBody>
      </p:sp>
      <p:pic>
        <p:nvPicPr>
          <p:cNvPr id="4" name="Picture 31" descr="sardegna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2"/>
          <a:stretch>
            <a:fillRect/>
          </a:stretch>
        </p:blipFill>
        <p:spPr>
          <a:xfrm>
            <a:off x="5349240" y="8759"/>
            <a:ext cx="4553849" cy="683848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166071" y="1737972"/>
            <a:ext cx="493843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hu-HU" sz="2500" dirty="0"/>
              <a:t>Tagolatlan partvidék, kikötésre nem alkalmas, nagy művelhető medencék, szárazföldi jelleg, földműves társadalom.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191930" y="3388709"/>
            <a:ext cx="5069541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hu-HU" sz="2500" dirty="0"/>
              <a:t>A Kr. E. II. évezredben kezdenek bevándorolni különböző népcsoportok: </a:t>
            </a:r>
            <a:r>
              <a:rPr lang="hu-HU" sz="2500" b="1" dirty="0"/>
              <a:t>Latinok, Szabinok, Etruszkok, </a:t>
            </a:r>
            <a:r>
              <a:rPr lang="hu-HU" sz="2500" b="1" dirty="0" err="1"/>
              <a:t>Szamnisok</a:t>
            </a:r>
            <a:r>
              <a:rPr lang="hu-HU" sz="2500" dirty="0"/>
              <a:t>, …</a:t>
            </a:r>
          </a:p>
          <a:p>
            <a:pPr marL="342900" indent="-342900">
              <a:buFontTx/>
              <a:buChar char="-"/>
            </a:pPr>
            <a:endParaRPr lang="hu-HU" sz="2500" dirty="0"/>
          </a:p>
        </p:txBody>
      </p:sp>
      <p:sp>
        <p:nvSpPr>
          <p:cNvPr id="3" name="Szövegdoboz 2"/>
          <p:cNvSpPr txBox="1"/>
          <p:nvPr/>
        </p:nvSpPr>
        <p:spPr>
          <a:xfrm>
            <a:off x="148954" y="5114282"/>
            <a:ext cx="495555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hu-HU" sz="2600" dirty="0"/>
              <a:t>Róma megalapításánál meghatározó szerepe volt az </a:t>
            </a:r>
            <a:r>
              <a:rPr lang="hu-HU" sz="2600" b="1" u="sng" dirty="0"/>
              <a:t>etruszk népcsoportnak</a:t>
            </a:r>
            <a:r>
              <a:rPr lang="hu-HU" sz="2600" dirty="0"/>
              <a:t>, kultúrának.</a:t>
            </a:r>
          </a:p>
          <a:p>
            <a:pPr marL="457200" indent="-457200">
              <a:buFontTx/>
              <a:buChar char="-"/>
            </a:pPr>
            <a:endParaRPr lang="hu-HU" sz="2600" dirty="0"/>
          </a:p>
        </p:txBody>
      </p:sp>
    </p:spTree>
    <p:extLst>
      <p:ext uri="{BB962C8B-B14F-4D97-AF65-F5344CB8AC3E}">
        <p14:creationId xmlns:p14="http://schemas.microsoft.com/office/powerpoint/2010/main" val="1772655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06map02italianlangs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1" t="2614" r="3825" b="5228"/>
          <a:stretch>
            <a:fillRect/>
          </a:stretch>
        </p:blipFill>
        <p:spPr>
          <a:xfrm>
            <a:off x="0" y="-26988"/>
            <a:ext cx="4649993" cy="6867682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9" descr="EtruscanMap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5839" y="0"/>
            <a:ext cx="4529249" cy="652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zövegdoboz 6"/>
          <p:cNvSpPr txBox="1"/>
          <p:nvPr/>
        </p:nvSpPr>
        <p:spPr>
          <a:xfrm>
            <a:off x="4663603" y="6415339"/>
            <a:ext cx="524239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200" b="1" dirty="0"/>
              <a:t>Az Etruszk törzsterület és elterjedési határa</a:t>
            </a:r>
          </a:p>
        </p:txBody>
      </p:sp>
    </p:spTree>
    <p:extLst>
      <p:ext uri="{BB962C8B-B14F-4D97-AF65-F5344CB8AC3E}">
        <p14:creationId xmlns:p14="http://schemas.microsoft.com/office/powerpoint/2010/main" val="169134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1378864" y="145839"/>
            <a:ext cx="7155536" cy="622011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Etruszk írás és eredet (3 elmélet)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94" y="841663"/>
            <a:ext cx="3252897" cy="5902036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3663579" y="976746"/>
            <a:ext cx="60371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sk-SK" sz="2500" dirty="0"/>
              <a:t>Ősi itáliai eredet</a:t>
            </a:r>
            <a:endParaRPr lang="hu-HU" sz="2500" dirty="0"/>
          </a:p>
          <a:p>
            <a:endParaRPr lang="sk-SK" sz="1000" dirty="0"/>
          </a:p>
          <a:p>
            <a:r>
              <a:rPr lang="sk-SK" sz="2500" dirty="0"/>
              <a:t>2. Észak felől vándoroltak be</a:t>
            </a:r>
          </a:p>
          <a:p>
            <a:endParaRPr lang="sk-SK" sz="1000" dirty="0"/>
          </a:p>
          <a:p>
            <a:r>
              <a:rPr lang="sk-SK" sz="2500" dirty="0"/>
              <a:t>3. Keleti származás</a:t>
            </a:r>
          </a:p>
          <a:p>
            <a:endParaRPr lang="hu-HU" sz="2500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204" y="2797779"/>
            <a:ext cx="5671869" cy="3945920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</p:pic>
      <p:sp>
        <p:nvSpPr>
          <p:cNvPr id="8" name="Szövegdoboz 7"/>
          <p:cNvSpPr txBox="1"/>
          <p:nvPr/>
        </p:nvSpPr>
        <p:spPr>
          <a:xfrm>
            <a:off x="3846204" y="6353585"/>
            <a:ext cx="5854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Szkíta-hun-magyar rovás írás.   Részlet a „halotti beszédből“.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4554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915133"/>
          </a:xfrm>
        </p:spPr>
        <p:txBody>
          <a:bodyPr/>
          <a:lstStyle/>
          <a:p>
            <a:pPr algn="ctr"/>
            <a:r>
              <a:rPr lang="hu-HU" dirty="0"/>
              <a:t>Etruszk művészet</a:t>
            </a:r>
          </a:p>
        </p:txBody>
      </p:sp>
      <p:pic>
        <p:nvPicPr>
          <p:cNvPr id="4" name="Picture 26" descr="CHIMAE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36" y="1376344"/>
            <a:ext cx="4323781" cy="344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3"/>
          <p:cNvSpPr txBox="1">
            <a:spLocks noChangeArrowheads="1"/>
          </p:cNvSpPr>
          <p:nvPr/>
        </p:nvSpPr>
        <p:spPr bwMode="auto">
          <a:xfrm>
            <a:off x="207818" y="4989576"/>
            <a:ext cx="4115962" cy="9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10000"/>
              </a:spcBef>
              <a:buClrTx/>
              <a:buFontTx/>
              <a:buNone/>
            </a:pPr>
            <a:r>
              <a:rPr kumimoji="0" lang="hu-HU" altLang="hu-HU" sz="2400" dirty="0" err="1">
                <a:latin typeface="+mn-lt"/>
              </a:rPr>
              <a:t>Chimaera</a:t>
            </a:r>
            <a:r>
              <a:rPr kumimoji="0" lang="hu-HU" altLang="hu-HU" sz="2400" dirty="0">
                <a:latin typeface="+mn-lt"/>
              </a:rPr>
              <a:t>, etruszk bronzszobor a Kr.e. V. századból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174" y="1376344"/>
            <a:ext cx="5168804" cy="3410253"/>
          </a:xfrm>
          <a:prstGeom prst="rect">
            <a:avLst/>
          </a:prstGeom>
        </p:spPr>
      </p:pic>
      <p:sp>
        <p:nvSpPr>
          <p:cNvPr id="7" name="Text Box 33"/>
          <p:cNvSpPr txBox="1">
            <a:spLocks noChangeArrowheads="1"/>
          </p:cNvSpPr>
          <p:nvPr/>
        </p:nvSpPr>
        <p:spPr bwMode="auto">
          <a:xfrm>
            <a:off x="5185063" y="5044976"/>
            <a:ext cx="3969327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10000"/>
              </a:spcBef>
              <a:buClrTx/>
              <a:buFontTx/>
              <a:buNone/>
            </a:pPr>
            <a:r>
              <a:rPr kumimoji="0" lang="hu-HU" altLang="hu-HU" sz="3000" dirty="0">
                <a:latin typeface="+mn-lt"/>
              </a:rPr>
              <a:t>Romulusz és Rémusz</a:t>
            </a:r>
          </a:p>
        </p:txBody>
      </p:sp>
    </p:spTree>
    <p:extLst>
      <p:ext uri="{BB962C8B-B14F-4D97-AF65-F5344CB8AC3E}">
        <p14:creationId xmlns:p14="http://schemas.microsoft.com/office/powerpoint/2010/main" val="472623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6A1965-E0D1-46CD-B0A4-74A5E5344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917" y="18256"/>
            <a:ext cx="9394166" cy="965156"/>
          </a:xfrm>
        </p:spPr>
        <p:txBody>
          <a:bodyPr/>
          <a:lstStyle/>
          <a:p>
            <a:r>
              <a:rPr lang="hu-HU" dirty="0"/>
              <a:t>A románok eredete (dákoromán elmélet)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61D5D522-5C70-4F2B-AB34-5B2FA6BFD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5774"/>
            <a:ext cx="4791744" cy="2343477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E9B1F11F-2F8E-4720-8873-3BC99D05E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788" y="905774"/>
            <a:ext cx="4572123" cy="5952226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B75C2FBE-C302-4E95-94F5-04ED936F68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74" y="3363129"/>
            <a:ext cx="3585196" cy="3494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120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732155"/>
          </a:xfrm>
        </p:spPr>
        <p:txBody>
          <a:bodyPr/>
          <a:lstStyle/>
          <a:p>
            <a:pPr algn="ctr"/>
            <a:r>
              <a:rPr lang="hu-HU" dirty="0"/>
              <a:t>Róma városának alapítása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116" y="1290919"/>
            <a:ext cx="5728441" cy="4399149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4540013" y="5709509"/>
            <a:ext cx="479464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500" dirty="0"/>
              <a:t>Róma hét történelmi dombja, falvai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209775" y="1149775"/>
            <a:ext cx="3929873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500" dirty="0"/>
              <a:t>Az első településeket a későbbi város helyén a </a:t>
            </a:r>
            <a:r>
              <a:rPr lang="hu-HU" sz="2500" b="1" dirty="0"/>
              <a:t>latinok </a:t>
            </a:r>
            <a:r>
              <a:rPr lang="hu-HU" sz="2500" dirty="0"/>
              <a:t>hozták létre, de fejlődésében oroszlán része volt az etruszk népcsoportnak. </a:t>
            </a:r>
          </a:p>
          <a:p>
            <a:endParaRPr lang="hu-HU" sz="2500" dirty="0"/>
          </a:p>
        </p:txBody>
      </p:sp>
      <p:sp>
        <p:nvSpPr>
          <p:cNvPr id="7" name="Szövegdoboz 6"/>
          <p:cNvSpPr txBox="1"/>
          <p:nvPr/>
        </p:nvSpPr>
        <p:spPr>
          <a:xfrm>
            <a:off x="209775" y="3621325"/>
            <a:ext cx="3784674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500" dirty="0"/>
              <a:t>A </a:t>
            </a:r>
            <a:r>
              <a:rPr lang="hu-HU" sz="2500" b="1" dirty="0"/>
              <a:t>Tiberis </a:t>
            </a:r>
            <a:r>
              <a:rPr lang="hu-HU" sz="2500" dirty="0"/>
              <a:t>alsó folyásánál lévő </a:t>
            </a:r>
            <a:r>
              <a:rPr lang="hu-HU" sz="2500" dirty="0" err="1"/>
              <a:t>mocsarakból</a:t>
            </a:r>
            <a:r>
              <a:rPr lang="hu-HU" sz="2500" dirty="0"/>
              <a:t> kiemelkedő dombokon jöttek létre az első falvak.</a:t>
            </a:r>
          </a:p>
          <a:p>
            <a:endParaRPr lang="hu-HU" sz="2500" dirty="0"/>
          </a:p>
        </p:txBody>
      </p:sp>
      <p:sp>
        <p:nvSpPr>
          <p:cNvPr id="8" name="Szövegdoboz 7"/>
          <p:cNvSpPr txBox="1"/>
          <p:nvPr/>
        </p:nvSpPr>
        <p:spPr>
          <a:xfrm>
            <a:off x="209775" y="5317478"/>
            <a:ext cx="3775935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500" dirty="0"/>
              <a:t>Róma alapításának általánosan elfogadott időpontja </a:t>
            </a:r>
            <a:r>
              <a:rPr lang="hu-HU" sz="3000" b="1" dirty="0"/>
              <a:t>Kr. e. 753.</a:t>
            </a:r>
          </a:p>
          <a:p>
            <a:endParaRPr lang="hu-HU" sz="2500" dirty="0"/>
          </a:p>
        </p:txBody>
      </p:sp>
    </p:spTree>
    <p:extLst>
      <p:ext uri="{BB962C8B-B14F-4D97-AF65-F5344CB8AC3E}">
        <p14:creationId xmlns:p14="http://schemas.microsoft.com/office/powerpoint/2010/main" val="138601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5451" y="197264"/>
            <a:ext cx="9351448" cy="915035"/>
          </a:xfrm>
        </p:spPr>
        <p:txBody>
          <a:bodyPr>
            <a:noAutofit/>
          </a:bodyPr>
          <a:lstStyle/>
          <a:p>
            <a:r>
              <a:rPr lang="hu-HU" sz="4500" dirty="0"/>
              <a:t>A királyság kora     Kr. e. 753 – Kr. e. 510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325451" y="1231394"/>
            <a:ext cx="723922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500" dirty="0"/>
              <a:t>A mondai hagyomány szerint 7 király követte egymást: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325451" y="2092551"/>
            <a:ext cx="657911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500" b="1" dirty="0"/>
              <a:t>Romulus</a:t>
            </a:r>
            <a:r>
              <a:rPr lang="hu-HU" sz="2500" dirty="0"/>
              <a:t>, </a:t>
            </a:r>
            <a:r>
              <a:rPr lang="hu-HU" sz="2500" dirty="0" err="1"/>
              <a:t>Numa</a:t>
            </a:r>
            <a:r>
              <a:rPr lang="hu-HU" sz="2500" dirty="0"/>
              <a:t> </a:t>
            </a:r>
            <a:r>
              <a:rPr lang="hu-HU" sz="2500" dirty="0" err="1"/>
              <a:t>Pompilius</a:t>
            </a:r>
            <a:r>
              <a:rPr lang="hu-HU" sz="2500" dirty="0"/>
              <a:t>, </a:t>
            </a:r>
            <a:r>
              <a:rPr lang="hu-HU" sz="2500" dirty="0" err="1"/>
              <a:t>Tullus</a:t>
            </a:r>
            <a:r>
              <a:rPr lang="hu-HU" sz="2500" dirty="0"/>
              <a:t> </a:t>
            </a:r>
            <a:r>
              <a:rPr lang="hu-HU" sz="2500" dirty="0" err="1"/>
              <a:t>Hostilius</a:t>
            </a:r>
            <a:r>
              <a:rPr lang="hu-HU" sz="2500" dirty="0"/>
              <a:t>, </a:t>
            </a:r>
            <a:r>
              <a:rPr lang="hu-HU" sz="2500" dirty="0" err="1"/>
              <a:t>Ancus</a:t>
            </a:r>
            <a:r>
              <a:rPr lang="hu-HU" sz="2500" dirty="0"/>
              <a:t> </a:t>
            </a:r>
            <a:r>
              <a:rPr lang="hu-HU" sz="2500" dirty="0" err="1"/>
              <a:t>Marcius</a:t>
            </a:r>
            <a:r>
              <a:rPr lang="hu-HU" sz="2500" dirty="0"/>
              <a:t>, </a:t>
            </a:r>
            <a:r>
              <a:rPr lang="hu-HU" sz="2500" dirty="0" err="1"/>
              <a:t>Tarquinius</a:t>
            </a:r>
            <a:r>
              <a:rPr lang="hu-HU" sz="2500" dirty="0"/>
              <a:t> </a:t>
            </a:r>
            <a:r>
              <a:rPr lang="hu-HU" sz="2500" dirty="0" err="1"/>
              <a:t>Priscus</a:t>
            </a:r>
            <a:r>
              <a:rPr lang="hu-HU" sz="2500" dirty="0"/>
              <a:t>, </a:t>
            </a:r>
            <a:r>
              <a:rPr lang="hu-HU" sz="2500" b="1" dirty="0" err="1"/>
              <a:t>Servius</a:t>
            </a:r>
            <a:r>
              <a:rPr lang="hu-HU" sz="2500" b="1" dirty="0"/>
              <a:t> </a:t>
            </a:r>
            <a:r>
              <a:rPr lang="hu-HU" sz="2500" b="1" dirty="0" err="1"/>
              <a:t>Tullius</a:t>
            </a:r>
            <a:r>
              <a:rPr lang="hu-HU" sz="2500" b="1" dirty="0"/>
              <a:t> </a:t>
            </a:r>
            <a:r>
              <a:rPr lang="hu-HU" sz="2500" dirty="0"/>
              <a:t>és </a:t>
            </a:r>
            <a:r>
              <a:rPr lang="hu-HU" sz="2500" dirty="0" err="1"/>
              <a:t>Tarquinius</a:t>
            </a:r>
            <a:r>
              <a:rPr lang="hu-HU" sz="2500" dirty="0"/>
              <a:t> </a:t>
            </a:r>
            <a:r>
              <a:rPr lang="hu-HU" sz="2500" dirty="0" err="1"/>
              <a:t>Superbus</a:t>
            </a:r>
            <a:endParaRPr lang="hu-HU" sz="2500" dirty="0"/>
          </a:p>
        </p:txBody>
      </p:sp>
      <p:sp>
        <p:nvSpPr>
          <p:cNvPr id="6" name="Szövegdoboz 5"/>
          <p:cNvSpPr txBox="1"/>
          <p:nvPr/>
        </p:nvSpPr>
        <p:spPr>
          <a:xfrm>
            <a:off x="325451" y="3993926"/>
            <a:ext cx="677548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500" b="1" dirty="0"/>
              <a:t>POPULUS ROMANUS </a:t>
            </a:r>
            <a:r>
              <a:rPr lang="hu-HU" sz="2500" dirty="0"/>
              <a:t>(római nép) – </a:t>
            </a:r>
            <a:r>
              <a:rPr lang="hu-HU" sz="2500" b="1" i="1" dirty="0"/>
              <a:t>csak az eredeti nemzetségekbe tartozók </a:t>
            </a:r>
            <a:r>
              <a:rPr lang="hu-HU" sz="2500" dirty="0"/>
              <a:t>alkotják a római népet !!!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325451" y="5400581"/>
            <a:ext cx="87409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000" dirty="0"/>
              <a:t>A POPULUS ROMANUS-t az ún. </a:t>
            </a:r>
            <a:r>
              <a:rPr lang="hu-HU" sz="3000" b="1" u="sng" dirty="0"/>
              <a:t>PATRICIUSOK</a:t>
            </a:r>
            <a:r>
              <a:rPr lang="hu-HU" sz="3000" dirty="0"/>
              <a:t> alkották.</a:t>
            </a: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946" y="1980888"/>
            <a:ext cx="2527954" cy="319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27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509139" y="168794"/>
            <a:ext cx="8543925" cy="785943"/>
          </a:xfrm>
        </p:spPr>
        <p:txBody>
          <a:bodyPr>
            <a:normAutofit/>
          </a:bodyPr>
          <a:lstStyle/>
          <a:p>
            <a:pPr algn="ctr"/>
            <a:r>
              <a:rPr lang="hu-HU" sz="3500" dirty="0"/>
              <a:t>A királyság kora     Kr. e. 753 – Kr. e. 510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419549" y="1129553"/>
            <a:ext cx="91776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000" dirty="0"/>
              <a:t>Az alapító nemzetségekbe tartozó családok vezetői voltak az </a:t>
            </a:r>
            <a:r>
              <a:rPr lang="hu-HU" sz="3000" b="1" dirty="0"/>
              <a:t>„ATYÁK”</a:t>
            </a:r>
            <a:r>
              <a:rPr lang="en-US" sz="3000" b="1" dirty="0"/>
              <a:t>= PATRES</a:t>
            </a:r>
            <a:r>
              <a:rPr lang="sk-SK" sz="3000" b="1" dirty="0"/>
              <a:t>.</a:t>
            </a:r>
            <a:endParaRPr lang="en-US" sz="3000" b="1" dirty="0"/>
          </a:p>
          <a:p>
            <a:r>
              <a:rPr lang="en-US" sz="3000" dirty="0" err="1"/>
              <a:t>Az</a:t>
            </a:r>
            <a:r>
              <a:rPr lang="en-US" sz="3000" dirty="0"/>
              <a:t> </a:t>
            </a:r>
            <a:r>
              <a:rPr lang="hu-HU" sz="3000" dirty="0"/>
              <a:t>ő környezetükbe tartozó családtagok voltak a </a:t>
            </a:r>
            <a:r>
              <a:rPr lang="hu-HU" sz="3000" b="1" dirty="0"/>
              <a:t>PATRICIUSOK.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419549" y="3271489"/>
            <a:ext cx="8504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000" dirty="0"/>
              <a:t>A szegényebb családtagok, a </a:t>
            </a:r>
            <a:r>
              <a:rPr lang="hu-HU" sz="3000" dirty="0" err="1"/>
              <a:t>patriciusok</a:t>
            </a:r>
            <a:r>
              <a:rPr lang="hu-HU" sz="3000" dirty="0"/>
              <a:t> hatalmát támogató szabad emberek voltak az ún. </a:t>
            </a:r>
            <a:r>
              <a:rPr lang="hu-HU" sz="3000" b="1" dirty="0" err="1"/>
              <a:t>KLIENS</a:t>
            </a:r>
            <a:r>
              <a:rPr lang="hu-HU" sz="3000" dirty="0" err="1"/>
              <a:t>-ek</a:t>
            </a:r>
            <a:r>
              <a:rPr lang="hu-HU" sz="3000" dirty="0"/>
              <a:t>.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419550" y="4854939"/>
            <a:ext cx="87231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000" dirty="0"/>
              <a:t>A kliens egy-egy </a:t>
            </a:r>
            <a:r>
              <a:rPr lang="hu-HU" sz="3000" dirty="0" err="1"/>
              <a:t>patricius</a:t>
            </a:r>
            <a:r>
              <a:rPr lang="hu-HU" sz="3000" dirty="0"/>
              <a:t> védelmére bízta magát, így az őt védelmező </a:t>
            </a:r>
            <a:r>
              <a:rPr lang="hu-HU" sz="3000" dirty="0" err="1"/>
              <a:t>patricius</a:t>
            </a:r>
            <a:r>
              <a:rPr lang="hu-HU" sz="3000" dirty="0"/>
              <a:t> lett az ún. </a:t>
            </a:r>
            <a:r>
              <a:rPr lang="hu-HU" sz="3000" b="1" dirty="0"/>
              <a:t>PATRÓNUSA</a:t>
            </a:r>
            <a:r>
              <a:rPr lang="hu-HU" sz="3000" dirty="0"/>
              <a:t> , aki iránt a kliens </a:t>
            </a:r>
            <a:r>
              <a:rPr lang="hu-HU" sz="3000" b="1" dirty="0"/>
              <a:t>FIDES</a:t>
            </a:r>
            <a:r>
              <a:rPr lang="hu-HU" sz="3000" dirty="0"/>
              <a:t>-szel (hűség) tartozott.</a:t>
            </a:r>
          </a:p>
        </p:txBody>
      </p:sp>
    </p:spTree>
    <p:extLst>
      <p:ext uri="{BB962C8B-B14F-4D97-AF65-F5344CB8AC3E}">
        <p14:creationId xmlns:p14="http://schemas.microsoft.com/office/powerpoint/2010/main" val="249828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91644">
            <a:off x="5800784" y="2774505"/>
            <a:ext cx="4491804" cy="3002717"/>
          </a:xfrm>
          <a:prstGeom prst="rect">
            <a:avLst/>
          </a:prstGeom>
        </p:spPr>
      </p:pic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81037" y="0"/>
            <a:ext cx="8543925" cy="785943"/>
          </a:xfrm>
        </p:spPr>
        <p:txBody>
          <a:bodyPr>
            <a:normAutofit/>
          </a:bodyPr>
          <a:lstStyle/>
          <a:p>
            <a:pPr algn="ctr"/>
            <a:r>
              <a:rPr lang="hu-HU" sz="3500" dirty="0"/>
              <a:t>A királyság kora     Kr. e. 753 – Kr. e. 510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498214" y="721230"/>
            <a:ext cx="83822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000" dirty="0"/>
              <a:t>Katonai felvonulásokon ezekből a kliensekből voltak kiválogatva az ún. </a:t>
            </a:r>
            <a:r>
              <a:rPr lang="hu-HU" sz="3000" b="1" dirty="0"/>
              <a:t>LIKTOROK</a:t>
            </a:r>
            <a:r>
              <a:rPr lang="hu-HU" sz="3000" dirty="0"/>
              <a:t>, akik a patríciusok előtt vitték az ő hatalmi jelvényeiket.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8C86D7A0-520B-4097-97BD-98680F1298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71" y="2295185"/>
            <a:ext cx="6661710" cy="4562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513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81038" y="9824"/>
            <a:ext cx="8543925" cy="553998"/>
          </a:xfrm>
        </p:spPr>
        <p:txBody>
          <a:bodyPr>
            <a:normAutofit fontScale="90000"/>
          </a:bodyPr>
          <a:lstStyle/>
          <a:p>
            <a:pPr algn="ctr"/>
            <a:r>
              <a:rPr lang="hu-HU" sz="3500" dirty="0"/>
              <a:t>A királyság kora     Kr. e. 753 – Kr. e. 510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572270" y="551237"/>
            <a:ext cx="464704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500" dirty="0"/>
              <a:t>A római nép társadalmi felépítése: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572270" y="954222"/>
            <a:ext cx="304500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000" b="1" dirty="0" err="1"/>
              <a:t>gens</a:t>
            </a:r>
            <a:r>
              <a:rPr lang="hu-HU" sz="3000" b="1" dirty="0"/>
              <a:t> (nemzetség) 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572270" y="1675381"/>
            <a:ext cx="708213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000" b="1" dirty="0" err="1"/>
              <a:t>curia</a:t>
            </a:r>
            <a:r>
              <a:rPr lang="hu-HU" sz="3000" b="1" dirty="0"/>
              <a:t> (udvar, gyülekezési hely, összesen 30) 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559875" y="2405864"/>
            <a:ext cx="44700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000" b="1" dirty="0" err="1"/>
              <a:t>tribus</a:t>
            </a:r>
            <a:r>
              <a:rPr lang="hu-HU" sz="3000" b="1" dirty="0"/>
              <a:t> (törzsek, összesen 3)</a:t>
            </a:r>
          </a:p>
        </p:txBody>
      </p:sp>
      <p:sp>
        <p:nvSpPr>
          <p:cNvPr id="9" name="Lefelé nyíl 8"/>
          <p:cNvSpPr/>
          <p:nvPr/>
        </p:nvSpPr>
        <p:spPr>
          <a:xfrm>
            <a:off x="1311088" y="1539220"/>
            <a:ext cx="297180" cy="2637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Szövegdoboz 11"/>
          <p:cNvSpPr txBox="1"/>
          <p:nvPr/>
        </p:nvSpPr>
        <p:spPr>
          <a:xfrm>
            <a:off x="559875" y="3169689"/>
            <a:ext cx="526297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000" b="1" dirty="0" err="1"/>
              <a:t>Populus</a:t>
            </a:r>
            <a:r>
              <a:rPr lang="hu-HU" sz="3000" b="1" dirty="0"/>
              <a:t> </a:t>
            </a:r>
            <a:r>
              <a:rPr lang="hu-HU" sz="3000" b="1" dirty="0" err="1"/>
              <a:t>Romanus</a:t>
            </a:r>
            <a:r>
              <a:rPr lang="hu-HU" sz="3000" b="1" dirty="0"/>
              <a:t> (a római nép)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A0384A82-400A-4178-8E35-96DAFC1A7F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526" y="3857506"/>
            <a:ext cx="7332948" cy="3000494"/>
          </a:xfrm>
          <a:prstGeom prst="rect">
            <a:avLst/>
          </a:prstGeom>
        </p:spPr>
      </p:pic>
      <p:sp>
        <p:nvSpPr>
          <p:cNvPr id="13" name="Lefelé nyíl 8">
            <a:extLst>
              <a:ext uri="{FF2B5EF4-FFF2-40B4-BE49-F238E27FC236}">
                <a16:creationId xmlns:a16="http://schemas.microsoft.com/office/drawing/2014/main" id="{67BD3A7B-EF2F-4D95-BD3F-81BDE9A161E1}"/>
              </a:ext>
            </a:extLst>
          </p:cNvPr>
          <p:cNvSpPr/>
          <p:nvPr/>
        </p:nvSpPr>
        <p:spPr>
          <a:xfrm>
            <a:off x="1302334" y="2218125"/>
            <a:ext cx="297180" cy="2637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Lefelé nyíl 8">
            <a:extLst>
              <a:ext uri="{FF2B5EF4-FFF2-40B4-BE49-F238E27FC236}">
                <a16:creationId xmlns:a16="http://schemas.microsoft.com/office/drawing/2014/main" id="{2DA920C7-B8CA-48A1-A4D1-4234FA96B6BD}"/>
              </a:ext>
            </a:extLst>
          </p:cNvPr>
          <p:cNvSpPr/>
          <p:nvPr/>
        </p:nvSpPr>
        <p:spPr>
          <a:xfrm>
            <a:off x="1302334" y="2959862"/>
            <a:ext cx="297180" cy="2637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46698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  <p:bldP spid="12" grpId="0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99458" y="938425"/>
            <a:ext cx="8543925" cy="992879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A </a:t>
            </a:r>
            <a:r>
              <a:rPr lang="hu-HU" b="1" dirty="0"/>
              <a:t>PLEBEJUSOK</a:t>
            </a:r>
            <a:r>
              <a:rPr lang="hu-HU" dirty="0"/>
              <a:t> (</a:t>
            </a:r>
            <a:r>
              <a:rPr lang="hu-HU" dirty="0" err="1"/>
              <a:t>plebs</a:t>
            </a:r>
            <a:r>
              <a:rPr lang="hu-HU" dirty="0"/>
              <a:t>, vagyis </a:t>
            </a:r>
            <a:r>
              <a:rPr lang="hu-HU" b="1" i="1" dirty="0"/>
              <a:t>köznép</a:t>
            </a:r>
            <a:r>
              <a:rPr lang="hu-HU" dirty="0"/>
              <a:t>) </a:t>
            </a:r>
            <a:r>
              <a:rPr lang="hu-HU" b="1" u="sng" dirty="0">
                <a:solidFill>
                  <a:srgbClr val="FF0000"/>
                </a:solidFill>
              </a:rPr>
              <a:t>nem részei </a:t>
            </a:r>
            <a:r>
              <a:rPr lang="hu-HU" dirty="0"/>
              <a:t>a </a:t>
            </a:r>
            <a:r>
              <a:rPr lang="hu-HU" dirty="0" err="1"/>
              <a:t>Populus</a:t>
            </a:r>
            <a:r>
              <a:rPr lang="hu-HU" dirty="0"/>
              <a:t> </a:t>
            </a:r>
            <a:r>
              <a:rPr lang="hu-HU" dirty="0" err="1"/>
              <a:t>Romanus-nak</a:t>
            </a:r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81038" y="139215"/>
            <a:ext cx="8543925" cy="785943"/>
          </a:xfrm>
        </p:spPr>
        <p:txBody>
          <a:bodyPr>
            <a:normAutofit/>
          </a:bodyPr>
          <a:lstStyle/>
          <a:p>
            <a:pPr algn="ctr"/>
            <a:r>
              <a:rPr lang="hu-HU" sz="3500" dirty="0"/>
              <a:t>A királyság kora     Kr. e. 753 – Kr. e. 510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599459" y="1804495"/>
            <a:ext cx="82693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500" dirty="0"/>
              <a:t>Nemzetségen kívüli </a:t>
            </a:r>
            <a:r>
              <a:rPr lang="hu-HU" sz="2500" b="1" dirty="0"/>
              <a:t>római lakosok </a:t>
            </a:r>
            <a:r>
              <a:rPr lang="hu-HU" sz="2500" dirty="0"/>
              <a:t>voltak, nem voltak jogaik és nem lehettek tagjai a hadseregnek sem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599458" y="2666269"/>
            <a:ext cx="591424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500" dirty="0"/>
              <a:t>Földművesek, iparosok és kereskedők voltak</a:t>
            </a: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105" y="3251045"/>
            <a:ext cx="5324987" cy="2895550"/>
          </a:xfrm>
          <a:prstGeom prst="rect">
            <a:avLst/>
          </a:prstGeom>
        </p:spPr>
      </p:pic>
      <p:sp>
        <p:nvSpPr>
          <p:cNvPr id="9" name="Szövegdoboz 8"/>
          <p:cNvSpPr txBox="1"/>
          <p:nvPr/>
        </p:nvSpPr>
        <p:spPr>
          <a:xfrm>
            <a:off x="2588190" y="6331261"/>
            <a:ext cx="1443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/>
              <a:t>PATRICIUSOK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4213297" y="6146595"/>
            <a:ext cx="1114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/>
              <a:t>KATONÁK</a:t>
            </a:r>
          </a:p>
        </p:txBody>
      </p:sp>
      <p:sp>
        <p:nvSpPr>
          <p:cNvPr id="11" name="Szövegdoboz 10"/>
          <p:cNvSpPr txBox="1"/>
          <p:nvPr/>
        </p:nvSpPr>
        <p:spPr>
          <a:xfrm>
            <a:off x="5118598" y="6406567"/>
            <a:ext cx="1462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/>
              <a:t>RABSZOLGÁK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6432545" y="6071289"/>
            <a:ext cx="1378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/>
              <a:t>PLEBEJUSOK</a:t>
            </a:r>
          </a:p>
        </p:txBody>
      </p:sp>
      <p:sp>
        <p:nvSpPr>
          <p:cNvPr id="13" name="Téglalap 12"/>
          <p:cNvSpPr/>
          <p:nvPr/>
        </p:nvSpPr>
        <p:spPr>
          <a:xfrm>
            <a:off x="6144634" y="3251045"/>
            <a:ext cx="1636458" cy="31820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28750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9" grpId="0"/>
      <p:bldP spid="10" grpId="0"/>
      <p:bldP spid="11" grpId="0"/>
      <p:bldP spid="12" grpId="0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81038" y="139215"/>
            <a:ext cx="8543925" cy="785943"/>
          </a:xfrm>
        </p:spPr>
        <p:txBody>
          <a:bodyPr>
            <a:normAutofit/>
          </a:bodyPr>
          <a:lstStyle/>
          <a:p>
            <a:pPr algn="ctr"/>
            <a:r>
              <a:rPr lang="hu-HU" sz="3500" dirty="0"/>
              <a:t>A királyság kora     Kr. e. 753 – Kr. e. 510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247049" y="962974"/>
            <a:ext cx="565283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500" dirty="0"/>
              <a:t>A királyi hatalom Rómában </a:t>
            </a:r>
            <a:r>
              <a:rPr lang="hu-HU" sz="2500" b="1" dirty="0"/>
              <a:t>nem volt erős.</a:t>
            </a:r>
            <a:endParaRPr lang="hu-HU" sz="2500" dirty="0"/>
          </a:p>
        </p:txBody>
      </p:sp>
      <p:sp>
        <p:nvSpPr>
          <p:cNvPr id="3" name="Szövegdoboz 2"/>
          <p:cNvSpPr txBox="1"/>
          <p:nvPr/>
        </p:nvSpPr>
        <p:spPr>
          <a:xfrm>
            <a:off x="247049" y="1440028"/>
            <a:ext cx="914519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500" dirty="0"/>
              <a:t>A király </a:t>
            </a:r>
            <a:r>
              <a:rPr lang="hu-HU" sz="2500" b="1" dirty="0"/>
              <a:t>választott méltóság volt</a:t>
            </a:r>
            <a:r>
              <a:rPr lang="hu-HU" sz="2500" dirty="0"/>
              <a:t>, hatalmát nem örökíthette utódaira.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247049" y="1813173"/>
            <a:ext cx="929767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500" dirty="0"/>
              <a:t>Törvényeket hozhatott, bíráskodhatott, ő volt a legfőbb hadvezér és az állam főpapja. Mindezeket a jogokat azonban a </a:t>
            </a:r>
            <a:r>
              <a:rPr lang="hu-HU" sz="2500" dirty="0" err="1"/>
              <a:t>Populus</a:t>
            </a:r>
            <a:r>
              <a:rPr lang="hu-HU" sz="2500" dirty="0"/>
              <a:t> </a:t>
            </a:r>
            <a:r>
              <a:rPr lang="hu-HU" sz="2500" dirty="0" err="1"/>
              <a:t>Romanustól</a:t>
            </a:r>
            <a:r>
              <a:rPr lang="hu-HU" sz="2500" dirty="0"/>
              <a:t> kapta. 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247049" y="2903803"/>
            <a:ext cx="4411564" cy="250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500" dirty="0"/>
              <a:t>Az uralkodó mellett állt a </a:t>
            </a:r>
            <a:r>
              <a:rPr lang="hu-HU" sz="3200" b="1" dirty="0"/>
              <a:t>szenátus </a:t>
            </a:r>
            <a:r>
              <a:rPr lang="hu-HU" sz="2500" dirty="0"/>
              <a:t>(vének tanácsa). Tagjai a nemzetségek vezető képviselői voltak, számuk kezdetben </a:t>
            </a:r>
            <a:r>
              <a:rPr lang="hu-HU" sz="2500" b="1" dirty="0"/>
              <a:t>100</a:t>
            </a:r>
            <a:r>
              <a:rPr lang="hu-HU" sz="2500" dirty="0"/>
              <a:t> volt, ami később </a:t>
            </a:r>
            <a:r>
              <a:rPr lang="hu-HU" sz="2500" b="1" dirty="0"/>
              <a:t>300</a:t>
            </a:r>
            <a:r>
              <a:rPr lang="hu-HU" sz="2500" dirty="0"/>
              <a:t>-ra nőtt.</a:t>
            </a: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334" y="3223554"/>
            <a:ext cx="5427666" cy="3499722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247049" y="5305578"/>
            <a:ext cx="3939878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500" dirty="0"/>
              <a:t>A királyság korában a szenátus </a:t>
            </a:r>
            <a:r>
              <a:rPr lang="hu-HU" sz="3200" b="1" dirty="0"/>
              <a:t>tanácsadó testületként </a:t>
            </a:r>
            <a:r>
              <a:rPr lang="hu-HU" sz="2500" dirty="0"/>
              <a:t>működött.</a:t>
            </a:r>
          </a:p>
        </p:txBody>
      </p:sp>
    </p:spTree>
    <p:extLst>
      <p:ext uri="{BB962C8B-B14F-4D97-AF65-F5344CB8AC3E}">
        <p14:creationId xmlns:p14="http://schemas.microsoft.com/office/powerpoint/2010/main" val="2816037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81038" y="139215"/>
            <a:ext cx="8543925" cy="785943"/>
          </a:xfrm>
        </p:spPr>
        <p:txBody>
          <a:bodyPr>
            <a:normAutofit/>
          </a:bodyPr>
          <a:lstStyle/>
          <a:p>
            <a:pPr algn="ctr"/>
            <a:r>
              <a:rPr lang="hu-HU" sz="3500" dirty="0"/>
              <a:t>A királyság kora     Kr. e. 753 – Kr. e. 510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576880" y="925157"/>
            <a:ext cx="86480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000" dirty="0"/>
              <a:t>A </a:t>
            </a:r>
            <a:r>
              <a:rPr lang="hu-HU" sz="3600" b="1" dirty="0"/>
              <a:t>népgyűlésen</a:t>
            </a:r>
            <a:r>
              <a:rPr lang="hu-HU" sz="3000" dirty="0"/>
              <a:t>, azaz a </a:t>
            </a:r>
            <a:r>
              <a:rPr lang="hu-HU" sz="3600" b="1" dirty="0" err="1"/>
              <a:t>comitián</a:t>
            </a:r>
            <a:r>
              <a:rPr lang="hu-HU" sz="3000" b="1" dirty="0"/>
              <a:t> </a:t>
            </a:r>
            <a:r>
              <a:rPr lang="hu-HU" sz="3000" dirty="0"/>
              <a:t>a </a:t>
            </a:r>
            <a:r>
              <a:rPr lang="hu-HU" sz="3000" dirty="0" err="1"/>
              <a:t>populus</a:t>
            </a:r>
            <a:r>
              <a:rPr lang="hu-HU" sz="3000" dirty="0"/>
              <a:t> </a:t>
            </a:r>
            <a:r>
              <a:rPr lang="hu-HU" sz="3000" dirty="0" err="1"/>
              <a:t>Romanus</a:t>
            </a:r>
            <a:r>
              <a:rPr lang="hu-HU" sz="3000" dirty="0"/>
              <a:t> minden felnőtt férfinak joga volt részt venni, itt szavaztak a király személyéről. </a:t>
            </a: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699" y="2614243"/>
            <a:ext cx="6714697" cy="415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99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909711"/>
            <a:ext cx="6660573" cy="18423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dirty="0"/>
              <a:t>A </a:t>
            </a:r>
            <a:r>
              <a:rPr lang="sk-SK" b="1" dirty="0"/>
              <a:t>SERVIUS TULLIUS</a:t>
            </a:r>
            <a:r>
              <a:rPr lang="sk-SK" dirty="0"/>
              <a:t> reform:  </a:t>
            </a:r>
          </a:p>
          <a:p>
            <a:pPr marL="0" indent="0">
              <a:buNone/>
            </a:pPr>
            <a:r>
              <a:rPr lang="hu-HU" dirty="0"/>
              <a:t>Származási elv helyett a lakosság vagyoni helyzete és lakóhelye szerint alakított ki csoportokat, három </a:t>
            </a:r>
            <a:r>
              <a:rPr lang="hu-HU" dirty="0" err="1"/>
              <a:t>tribus</a:t>
            </a:r>
            <a:r>
              <a:rPr lang="hu-HU" dirty="0"/>
              <a:t> helyett négyet hozott létre.</a:t>
            </a: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81038" y="139215"/>
            <a:ext cx="8543925" cy="785943"/>
          </a:xfrm>
        </p:spPr>
        <p:txBody>
          <a:bodyPr>
            <a:normAutofit/>
          </a:bodyPr>
          <a:lstStyle/>
          <a:p>
            <a:pPr algn="ctr"/>
            <a:r>
              <a:rPr lang="hu-HU" sz="3500" dirty="0"/>
              <a:t>A királyság kora     Kr. e. 753 – Kr. e. 510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457200" y="2996636"/>
            <a:ext cx="66605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A vagyoni helyzet alapján öt osztályba, ún. </a:t>
            </a:r>
            <a:r>
              <a:rPr lang="hu-HU" sz="2800" b="1" dirty="0" err="1"/>
              <a:t>classisokba</a:t>
            </a:r>
            <a:r>
              <a:rPr lang="hu-HU" sz="2800" b="1" dirty="0"/>
              <a:t> </a:t>
            </a:r>
            <a:r>
              <a:rPr lang="hu-HU" sz="2800" dirty="0"/>
              <a:t>sorolta Róma népét, a plebejusokat is beleértve.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863" y="827369"/>
            <a:ext cx="3108552" cy="3626644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457199" y="4572069"/>
            <a:ext cx="9118709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A királyok a plebejusokra kezdtek támaszkodni a patríciusokkal szemben, ezért Kr. e. 510 körül a patríciusok el űzték a királyt és Rómában </a:t>
            </a:r>
            <a:r>
              <a:rPr lang="sk-SK" sz="3300" b="1" dirty="0"/>
              <a:t>arisztokratikus köztársaság</a:t>
            </a:r>
            <a:r>
              <a:rPr lang="sk-SK" sz="2800" dirty="0"/>
              <a:t> jött létre.</a:t>
            </a: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90240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16505" y="0"/>
            <a:ext cx="8543925" cy="1325563"/>
          </a:xfrm>
        </p:spPr>
        <p:txBody>
          <a:bodyPr/>
          <a:lstStyle/>
          <a:p>
            <a:pPr algn="ctr"/>
            <a:r>
              <a:rPr lang="hu-HU" dirty="0"/>
              <a:t>KÖSZÖNÖM A FIGYELMET!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3711"/>
            <a:ext cx="9906000" cy="557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605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744</TotalTime>
  <Words>861</Words>
  <Application>Microsoft Office PowerPoint</Application>
  <PresentationFormat>A4 (210x297 mm)</PresentationFormat>
  <Paragraphs>78</Paragraphs>
  <Slides>18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Office-téma</vt:lpstr>
      <vt:lpstr>Az ókori Róma</vt:lpstr>
      <vt:lpstr>Az ókori Róma korszakolása</vt:lpstr>
      <vt:lpstr>PowerPoint-bemutató</vt:lpstr>
      <vt:lpstr>Az ókori Róma földrajzi  helyzete</vt:lpstr>
      <vt:lpstr>PowerPoint-bemutató</vt:lpstr>
      <vt:lpstr>Etruszk írás és eredet (3 elmélet)</vt:lpstr>
      <vt:lpstr>Etruszk művészet</vt:lpstr>
      <vt:lpstr>A románok eredete (dákoromán elmélet)</vt:lpstr>
      <vt:lpstr>Róma városának alapítása</vt:lpstr>
      <vt:lpstr>A királyság kora     Kr. e. 753 – Kr. e. 510</vt:lpstr>
      <vt:lpstr>A királyság kora     Kr. e. 753 – Kr. e. 510</vt:lpstr>
      <vt:lpstr>A királyság kora     Kr. e. 753 – Kr. e. 510</vt:lpstr>
      <vt:lpstr>A királyság kora     Kr. e. 753 – Kr. e. 510</vt:lpstr>
      <vt:lpstr>A királyság kora     Kr. e. 753 – Kr. e. 510</vt:lpstr>
      <vt:lpstr>A királyság kora     Kr. e. 753 – Kr. e. 510</vt:lpstr>
      <vt:lpstr>A királyság kora     Kr. e. 753 – Kr. e. 510</vt:lpstr>
      <vt:lpstr>A királyság kora     Kr. e. 753 – Kr. e. 510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ókori Róma</dc:title>
  <dc:creator>Tanár</dc:creator>
  <cp:lastModifiedBy>os</cp:lastModifiedBy>
  <cp:revision>55</cp:revision>
  <dcterms:created xsi:type="dcterms:W3CDTF">2017-01-11T11:43:11Z</dcterms:created>
  <dcterms:modified xsi:type="dcterms:W3CDTF">2024-08-02T13:11:32Z</dcterms:modified>
</cp:coreProperties>
</file>