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71" r:id="rId8"/>
    <p:sldId id="265" r:id="rId9"/>
    <p:sldId id="261" r:id="rId10"/>
    <p:sldId id="262" r:id="rId11"/>
    <p:sldId id="263" r:id="rId12"/>
    <p:sldId id="266" r:id="rId13"/>
    <p:sldId id="267" r:id="rId14"/>
    <p:sldId id="268" r:id="rId15"/>
    <p:sldId id="264" r:id="rId16"/>
    <p:sldId id="270" r:id="rId17"/>
    <p:sldId id="269" r:id="rId1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28" name="Cím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cxnSp>
        <p:nvCxnSpPr>
          <p:cNvPr id="8" name="Egyenes összekötő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gyenes összekötő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zi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átum hely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15" name="Dia számának hely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6" name="Élőláb hely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cxnSp>
        <p:nvCxnSpPr>
          <p:cNvPr id="7" name="Egyenes összekötő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32" name="Tartalom helye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34" name="Tartalom helye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cxnSp>
        <p:nvCxnSpPr>
          <p:cNvPr id="10" name="Egyenes összekötő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artalom helye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31" name="Cím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8" name="Dátum hely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hu-HU"/>
              <a:t>Kép beszúrásához kattintson az ikonra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8" name="Dátum hely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24" name="Dátum helye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0463666-069C-4554-BBA7-449959A46CE2}" type="datetimeFigureOut">
              <a:rPr lang="hu-HU" smtClean="0"/>
              <a:pPr/>
              <a:t>2024. 09. 05.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E46260C-5BC1-4D4D-AB11-69910380EAF4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5" name="Cím hely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286116" y="571480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pic>
        <p:nvPicPr>
          <p:cNvPr id="5" name="Kép 4" descr="cavemen_food_nutri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643050"/>
            <a:ext cx="6929486" cy="4648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331721" y="169156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39529" y="1218804"/>
            <a:ext cx="8508921" cy="243143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Az őskor a történelem leghosszabb szakasza, amely az ember kialakulásától az első fejlett társadalmak kialakulásáig tartott. </a:t>
            </a:r>
            <a:r>
              <a:rPr lang="hu-HU" sz="2400" b="1" dirty="0">
                <a:solidFill>
                  <a:srgbClr val="FFFF00"/>
                </a:solidFill>
              </a:rPr>
              <a:t>Ez több mint 5 millió éve kezdődött, és  Kr.e. 4000 körül ért véget. </a:t>
            </a:r>
            <a:r>
              <a:rPr lang="hu-HU" sz="2400" b="1" dirty="0"/>
              <a:t>Az őskor tanulmányozásával a régészet és az </a:t>
            </a:r>
            <a:r>
              <a:rPr lang="hu-HU" sz="3200" b="1" u="sng" dirty="0">
                <a:solidFill>
                  <a:srgbClr val="FF0000"/>
                </a:solidFill>
              </a:rPr>
              <a:t>antropológia</a:t>
            </a:r>
            <a:r>
              <a:rPr lang="hu-HU" sz="2400" b="1" dirty="0"/>
              <a:t> (az ember fejlődésével foglalkozó tudomány) foglalkozik.</a:t>
            </a:r>
          </a:p>
        </p:txBody>
      </p:sp>
      <p:pic>
        <p:nvPicPr>
          <p:cNvPr id="7" name="Kép 6" descr="regesz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41" y="3717032"/>
            <a:ext cx="321838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 descr="evolution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835" y="3971838"/>
            <a:ext cx="5234427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zövegdoboz 8"/>
          <p:cNvSpPr txBox="1"/>
          <p:nvPr/>
        </p:nvSpPr>
        <p:spPr>
          <a:xfrm>
            <a:off x="899592" y="6165304"/>
            <a:ext cx="1944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Régészeti ásatás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364088" y="6165304"/>
            <a:ext cx="2236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/>
              <a:t>Az ember fejlődése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28596" y="428604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428992" y="571480"/>
            <a:ext cx="46583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i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Az őskor szakaszai</a:t>
            </a:r>
          </a:p>
        </p:txBody>
      </p:sp>
      <p:sp>
        <p:nvSpPr>
          <p:cNvPr id="4" name="Téglalap 3"/>
          <p:cNvSpPr/>
          <p:nvPr/>
        </p:nvSpPr>
        <p:spPr>
          <a:xfrm>
            <a:off x="785786" y="1357298"/>
            <a:ext cx="857256" cy="407196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hu-HU" sz="3200" b="1" dirty="0"/>
              <a:t>KŐKOR</a:t>
            </a:r>
          </a:p>
        </p:txBody>
      </p:sp>
      <p:sp>
        <p:nvSpPr>
          <p:cNvPr id="5" name="Téglalap 4"/>
          <p:cNvSpPr/>
          <p:nvPr/>
        </p:nvSpPr>
        <p:spPr>
          <a:xfrm>
            <a:off x="785786" y="5429264"/>
            <a:ext cx="3643338" cy="92869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hu-HU" sz="2400" b="1" dirty="0"/>
              <a:t>RÉZKOR</a:t>
            </a:r>
          </a:p>
          <a:p>
            <a:pPr algn="ctr"/>
            <a:r>
              <a:rPr lang="hu-HU" b="1" dirty="0"/>
              <a:t>Kr.e. 4.500 – 3.500 körül</a:t>
            </a:r>
          </a:p>
        </p:txBody>
      </p:sp>
      <p:sp>
        <p:nvSpPr>
          <p:cNvPr id="6" name="Téglalap 5"/>
          <p:cNvSpPr/>
          <p:nvPr/>
        </p:nvSpPr>
        <p:spPr>
          <a:xfrm>
            <a:off x="1643042" y="1357298"/>
            <a:ext cx="2786082" cy="22145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/>
              <a:t>PALEOLITIKUM</a:t>
            </a:r>
          </a:p>
          <a:p>
            <a:pPr algn="ctr"/>
            <a:r>
              <a:rPr lang="hu-HU" b="1" dirty="0"/>
              <a:t>(Őskőkorszak,</a:t>
            </a:r>
          </a:p>
          <a:p>
            <a:pPr algn="ctr"/>
            <a:r>
              <a:rPr lang="hu-HU" b="1" dirty="0"/>
              <a:t>pattintott kőkorszak)</a:t>
            </a:r>
          </a:p>
          <a:p>
            <a:pPr algn="ctr"/>
            <a:r>
              <a:rPr lang="hu-HU" b="1" dirty="0"/>
              <a:t>Kr.e. 2,5 millió – 60.000</a:t>
            </a:r>
          </a:p>
        </p:txBody>
      </p:sp>
      <p:sp>
        <p:nvSpPr>
          <p:cNvPr id="7" name="Téglalap 6"/>
          <p:cNvSpPr/>
          <p:nvPr/>
        </p:nvSpPr>
        <p:spPr>
          <a:xfrm>
            <a:off x="1643042" y="3571876"/>
            <a:ext cx="2786082" cy="92869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b="1" dirty="0"/>
              <a:t>MEZOLITIKUM</a:t>
            </a:r>
          </a:p>
          <a:p>
            <a:pPr algn="ctr"/>
            <a:r>
              <a:rPr lang="hu-HU" b="1" dirty="0"/>
              <a:t>(Középső kőkor) Kr.e.60.000-7.000</a:t>
            </a:r>
          </a:p>
        </p:txBody>
      </p:sp>
      <p:sp>
        <p:nvSpPr>
          <p:cNvPr id="8" name="Téglalap 7"/>
          <p:cNvSpPr/>
          <p:nvPr/>
        </p:nvSpPr>
        <p:spPr>
          <a:xfrm>
            <a:off x="1643042" y="4500570"/>
            <a:ext cx="2786082" cy="8572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b="1" dirty="0"/>
              <a:t>NEOLITIKUM</a:t>
            </a:r>
          </a:p>
          <a:p>
            <a:pPr algn="ctr"/>
            <a:r>
              <a:rPr lang="hu-HU" b="1" dirty="0"/>
              <a:t>(Újkőkor) </a:t>
            </a:r>
          </a:p>
          <a:p>
            <a:pPr algn="ctr"/>
            <a:r>
              <a:rPr lang="hu-HU" b="1" dirty="0"/>
              <a:t>Kr.e. 7.000 – 4.500</a:t>
            </a:r>
          </a:p>
        </p:txBody>
      </p:sp>
      <p:pic>
        <p:nvPicPr>
          <p:cNvPr id="10" name="Kép 9" descr="paleo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1357298"/>
            <a:ext cx="3441300" cy="2214578"/>
          </a:xfrm>
          <a:prstGeom prst="rect">
            <a:avLst/>
          </a:prstGeom>
        </p:spPr>
      </p:pic>
      <p:pic>
        <p:nvPicPr>
          <p:cNvPr id="11" name="Kép 10" descr="neolithic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5" y="3571876"/>
            <a:ext cx="2369819" cy="1785950"/>
          </a:xfrm>
          <a:prstGeom prst="rect">
            <a:avLst/>
          </a:prstGeom>
        </p:spPr>
      </p:pic>
      <p:pic>
        <p:nvPicPr>
          <p:cNvPr id="12" name="Kép 11" descr="Snake_Goddess_Neolithic_Cre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170" y="3571877"/>
            <a:ext cx="1193977" cy="1785949"/>
          </a:xfrm>
          <a:prstGeom prst="rect">
            <a:avLst/>
          </a:prstGeom>
        </p:spPr>
      </p:pic>
      <p:pic>
        <p:nvPicPr>
          <p:cNvPr id="13" name="Kép 12" descr="004_taj_a_magyar_honfoglalas_clip_image002_00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9124" y="5357826"/>
            <a:ext cx="801293" cy="1000132"/>
          </a:xfrm>
          <a:prstGeom prst="rect">
            <a:avLst/>
          </a:prstGeom>
        </p:spPr>
      </p:pic>
      <p:pic>
        <p:nvPicPr>
          <p:cNvPr id="15" name="Kép 14" descr="r_gy_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74" y="5357827"/>
            <a:ext cx="1643073" cy="1000132"/>
          </a:xfrm>
          <a:prstGeom prst="rect">
            <a:avLst/>
          </a:prstGeom>
        </p:spPr>
      </p:pic>
      <p:pic>
        <p:nvPicPr>
          <p:cNvPr id="14" name="Kép 13" descr="5_165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14942" y="5357826"/>
            <a:ext cx="1338332" cy="10001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C2D47971-AECE-43B9-B646-E259F64F1B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209550"/>
            <a:ext cx="85725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0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28596" y="428604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714744" y="325983"/>
            <a:ext cx="41367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 emberi fejlődés</a:t>
            </a:r>
          </a:p>
        </p:txBody>
      </p:sp>
      <p:sp>
        <p:nvSpPr>
          <p:cNvPr id="4" name="Téglalap 3"/>
          <p:cNvSpPr/>
          <p:nvPr/>
        </p:nvSpPr>
        <p:spPr>
          <a:xfrm>
            <a:off x="3615389" y="1033869"/>
            <a:ext cx="433548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Australopithecus</a:t>
            </a:r>
            <a:endParaRPr lang="hu-HU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5" name="Kép 4" descr="Africa,_australopitecines_discovery_si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3324653"/>
            <a:ext cx="3247619" cy="32476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Kép 5" descr="Austrolopithecus_african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60" y="2060848"/>
            <a:ext cx="2571750" cy="2409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Szövegdoboz 6"/>
          <p:cNvSpPr txBox="1"/>
          <p:nvPr/>
        </p:nvSpPr>
        <p:spPr>
          <a:xfrm>
            <a:off x="3491881" y="1913761"/>
            <a:ext cx="5472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hu-HU" sz="2400" b="1" dirty="0"/>
              <a:t> kb. 10 millió éve élt Afrikában</a:t>
            </a:r>
          </a:p>
          <a:p>
            <a:pPr>
              <a:buFontTx/>
              <a:buChar char="-"/>
            </a:pPr>
            <a:r>
              <a:rPr lang="hu-HU" sz="2400" b="1" dirty="0"/>
              <a:t> még nem ismerte a tűz használatát</a:t>
            </a:r>
          </a:p>
          <a:p>
            <a:pPr>
              <a:buFontTx/>
              <a:buChar char="-"/>
            </a:pPr>
            <a:r>
              <a:rPr lang="hu-HU" sz="2400" b="1" dirty="0"/>
              <a:t> többnyire növényeket evett</a:t>
            </a:r>
          </a:p>
          <a:p>
            <a:pPr>
              <a:buFontTx/>
              <a:buChar char="-"/>
            </a:pPr>
            <a:r>
              <a:rPr lang="hu-HU" sz="2400" b="1" dirty="0"/>
              <a:t> már használt kezdetleges kőeszközöket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hom_habil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1582267"/>
            <a:ext cx="2599698" cy="23781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églalap 1"/>
          <p:cNvSpPr/>
          <p:nvPr/>
        </p:nvSpPr>
        <p:spPr>
          <a:xfrm>
            <a:off x="174981" y="82736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667277" y="152941"/>
            <a:ext cx="41367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 emberi fejlődés</a:t>
            </a:r>
          </a:p>
        </p:txBody>
      </p:sp>
      <p:sp>
        <p:nvSpPr>
          <p:cNvPr id="4" name="Téglalap 3"/>
          <p:cNvSpPr/>
          <p:nvPr/>
        </p:nvSpPr>
        <p:spPr>
          <a:xfrm>
            <a:off x="2051720" y="755120"/>
            <a:ext cx="70112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Homo </a:t>
            </a:r>
            <a:r>
              <a:rPr lang="hu-HU" sz="40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habilis</a:t>
            </a:r>
            <a:r>
              <a:rPr lang="hu-HU" sz="40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(ügyes ember)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07504" y="4221088"/>
            <a:ext cx="59741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hu-HU" sz="2200" b="1" dirty="0"/>
              <a:t>kb. </a:t>
            </a:r>
            <a:r>
              <a:rPr lang="hu-HU" sz="2200" b="1" dirty="0">
                <a:solidFill>
                  <a:srgbClr val="FFFF00"/>
                </a:solidFill>
              </a:rPr>
              <a:t>1,5 millió éve </a:t>
            </a:r>
            <a:r>
              <a:rPr lang="hu-HU" sz="2200" b="1" dirty="0"/>
              <a:t>alakult ki</a:t>
            </a:r>
          </a:p>
          <a:p>
            <a:pPr>
              <a:buFontTx/>
              <a:buChar char="-"/>
            </a:pPr>
            <a:r>
              <a:rPr lang="hu-HU" sz="2200" b="1" dirty="0"/>
              <a:t> </a:t>
            </a:r>
            <a:r>
              <a:rPr lang="hu-HU" sz="2200" b="1" dirty="0">
                <a:solidFill>
                  <a:srgbClr val="FFFF00"/>
                </a:solidFill>
              </a:rPr>
              <a:t>120-150 cm magas, agya kb. 700 cm</a:t>
            </a:r>
            <a:r>
              <a:rPr lang="hu-HU" sz="2200" b="1" baseline="30000" dirty="0">
                <a:solidFill>
                  <a:srgbClr val="FFFF00"/>
                </a:solidFill>
              </a:rPr>
              <a:t>3</a:t>
            </a:r>
          </a:p>
          <a:p>
            <a:pPr>
              <a:buFontTx/>
              <a:buChar char="-"/>
            </a:pPr>
            <a:r>
              <a:rPr lang="hu-HU" sz="2200" b="1" dirty="0"/>
              <a:t> tudatosan készített kőeszközöket </a:t>
            </a:r>
            <a:r>
              <a:rPr lang="hu-HU" sz="2200" b="1" dirty="0">
                <a:solidFill>
                  <a:srgbClr val="FFFF00"/>
                </a:solidFill>
              </a:rPr>
              <a:t>pattintással</a:t>
            </a:r>
            <a:r>
              <a:rPr lang="hu-HU" sz="2200" b="1" dirty="0"/>
              <a:t>, amelyekkel fel tudta darabolni a húst és a bőrt.</a:t>
            </a:r>
          </a:p>
          <a:p>
            <a:r>
              <a:rPr lang="hu-HU" sz="2200" b="1" dirty="0"/>
              <a:t>- ritkán vadászott, inkább gyűjtögetett</a:t>
            </a:r>
          </a:p>
        </p:txBody>
      </p:sp>
      <p:pic>
        <p:nvPicPr>
          <p:cNvPr id="9" name="Kép 8" descr="del_pines_poin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673" y="1844824"/>
            <a:ext cx="2981325" cy="457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74149F93-74CE-489F-9B03-5C49F0117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50" y="0"/>
            <a:ext cx="7254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43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4981" y="82736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059832" y="21372"/>
            <a:ext cx="539884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pattintott kő </a:t>
            </a:r>
          </a:p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előfordulása hazánkban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73" y="1497720"/>
            <a:ext cx="6694185" cy="415059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385" y="3573016"/>
            <a:ext cx="4481346" cy="3089141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6799058" y="2372687"/>
            <a:ext cx="2117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Obszidián - pattintott marokkövek</a:t>
            </a:r>
          </a:p>
        </p:txBody>
      </p:sp>
      <p:sp>
        <p:nvSpPr>
          <p:cNvPr id="8" name="Ellipszis 7"/>
          <p:cNvSpPr/>
          <p:nvPr/>
        </p:nvSpPr>
        <p:spPr>
          <a:xfrm rot="17192101">
            <a:off x="3192445" y="2451471"/>
            <a:ext cx="660468" cy="31886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zövegdoboz 8"/>
          <p:cNvSpPr txBox="1"/>
          <p:nvPr/>
        </p:nvSpPr>
        <p:spPr>
          <a:xfrm>
            <a:off x="0" y="5647403"/>
            <a:ext cx="4568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000" b="1" dirty="0">
                <a:solidFill>
                  <a:srgbClr val="FFFF00"/>
                </a:solidFill>
              </a:rPr>
              <a:t>Lelőhelyek: A zempléni hegység, Tokaj</a:t>
            </a:r>
          </a:p>
        </p:txBody>
      </p:sp>
    </p:spTree>
    <p:extLst>
      <p:ext uri="{BB962C8B-B14F-4D97-AF65-F5344CB8AC3E}">
        <p14:creationId xmlns:p14="http://schemas.microsoft.com/office/powerpoint/2010/main" val="161570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07504" y="59837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721375" y="98046"/>
            <a:ext cx="41367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 emberi fejlődés</a:t>
            </a:r>
          </a:p>
        </p:txBody>
      </p:sp>
      <p:sp>
        <p:nvSpPr>
          <p:cNvPr id="4" name="Téglalap 3"/>
          <p:cNvSpPr/>
          <p:nvPr/>
        </p:nvSpPr>
        <p:spPr>
          <a:xfrm>
            <a:off x="170950" y="888066"/>
            <a:ext cx="8932247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35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Homo </a:t>
            </a:r>
            <a:r>
              <a:rPr lang="hu-HU" sz="3500" b="1" cap="none" spc="0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erectus</a:t>
            </a:r>
            <a:r>
              <a:rPr lang="hu-HU" sz="35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(felegyenesedett ember)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136911" y="4424877"/>
            <a:ext cx="89662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hu-HU" sz="2200" b="1" dirty="0"/>
              <a:t> ezelőtt 1.2 millió és 200.000 éve élt Afrikában, Európában </a:t>
            </a:r>
          </a:p>
          <a:p>
            <a:r>
              <a:rPr lang="hu-HU" sz="2200" b="1" dirty="0"/>
              <a:t>   és Ázsiában</a:t>
            </a:r>
          </a:p>
          <a:p>
            <a:pPr>
              <a:buFontTx/>
              <a:buChar char="-"/>
            </a:pPr>
            <a:r>
              <a:rPr lang="hu-HU" sz="2200" b="1" dirty="0"/>
              <a:t> </a:t>
            </a:r>
            <a:r>
              <a:rPr lang="hu-HU" sz="2200" b="1" dirty="0">
                <a:solidFill>
                  <a:srgbClr val="FFFF00"/>
                </a:solidFill>
              </a:rPr>
              <a:t>185 cm magas, súlyuk 70 kg, agya kb. 900-1100 cm</a:t>
            </a:r>
            <a:r>
              <a:rPr lang="hu-HU" sz="2200" b="1" baseline="30000" dirty="0">
                <a:solidFill>
                  <a:srgbClr val="FFFF00"/>
                </a:solidFill>
              </a:rPr>
              <a:t>3</a:t>
            </a:r>
          </a:p>
          <a:p>
            <a:pPr>
              <a:buFontTx/>
              <a:buChar char="-"/>
            </a:pPr>
            <a:r>
              <a:rPr lang="hu-HU" sz="2200" b="1" dirty="0"/>
              <a:t> tudatosan készített kőeszközöket pattintással, amelyekkel fel tudta darabolni a húst és a bőrt.</a:t>
            </a:r>
          </a:p>
          <a:p>
            <a:r>
              <a:rPr lang="hu-HU" sz="2200" b="1" dirty="0"/>
              <a:t>- ritkán vadászott, inkább gyűjtögetett</a:t>
            </a:r>
          </a:p>
        </p:txBody>
      </p:sp>
      <p:pic>
        <p:nvPicPr>
          <p:cNvPr id="10" name="Kép 9" descr="ere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94" y="1558819"/>
            <a:ext cx="4176205" cy="2714532"/>
          </a:xfrm>
          <a:prstGeom prst="rect">
            <a:avLst/>
          </a:prstGeom>
        </p:spPr>
      </p:pic>
      <p:pic>
        <p:nvPicPr>
          <p:cNvPr id="12" name="Kép 11" descr="Evolution-of-Man-and-Woman-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761" y="2480952"/>
            <a:ext cx="2928958" cy="1874533"/>
          </a:xfrm>
          <a:prstGeom prst="rect">
            <a:avLst/>
          </a:prstGeom>
        </p:spPr>
      </p:pic>
      <p:pic>
        <p:nvPicPr>
          <p:cNvPr id="13" name="Kép 12" descr="homo-erect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362" y="1601142"/>
            <a:ext cx="2834161" cy="20640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43" y="4262655"/>
            <a:ext cx="3402270" cy="191377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05" y="3801719"/>
            <a:ext cx="1982630" cy="2900124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179512" y="96686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638150" y="45155"/>
            <a:ext cx="41367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 emberi fejlődés</a:t>
            </a:r>
          </a:p>
        </p:txBody>
      </p:sp>
      <p:sp>
        <p:nvSpPr>
          <p:cNvPr id="4" name="Téglalap 3"/>
          <p:cNvSpPr/>
          <p:nvPr/>
        </p:nvSpPr>
        <p:spPr>
          <a:xfrm>
            <a:off x="1302275" y="837467"/>
            <a:ext cx="70735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Homo sapiens (bölcs ember)</a:t>
            </a:r>
          </a:p>
        </p:txBody>
      </p:sp>
      <p:sp>
        <p:nvSpPr>
          <p:cNvPr id="9" name="Lefelé nyíl 8"/>
          <p:cNvSpPr/>
          <p:nvPr/>
        </p:nvSpPr>
        <p:spPr>
          <a:xfrm rot="2793290">
            <a:off x="2871879" y="2167381"/>
            <a:ext cx="685790" cy="531460"/>
          </a:xfrm>
          <a:prstGeom prst="downArrow">
            <a:avLst>
              <a:gd name="adj1" fmla="val 50000"/>
              <a:gd name="adj2" fmla="val 4284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Lefelé nyíl 10"/>
          <p:cNvSpPr/>
          <p:nvPr/>
        </p:nvSpPr>
        <p:spPr>
          <a:xfrm rot="18447782">
            <a:off x="5326691" y="2071714"/>
            <a:ext cx="717736" cy="635810"/>
          </a:xfrm>
          <a:prstGeom prst="downArrow">
            <a:avLst>
              <a:gd name="adj1" fmla="val 50000"/>
              <a:gd name="adj2" fmla="val 42840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/>
          <p:cNvSpPr txBox="1"/>
          <p:nvPr/>
        </p:nvSpPr>
        <p:spPr>
          <a:xfrm>
            <a:off x="1302275" y="1643050"/>
            <a:ext cx="6770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Kb.  200.000 éve jelent meg, és két fajtája volt:</a:t>
            </a:r>
          </a:p>
        </p:txBody>
      </p:sp>
      <p:sp>
        <p:nvSpPr>
          <p:cNvPr id="15" name="Téglalap 14"/>
          <p:cNvSpPr/>
          <p:nvPr/>
        </p:nvSpPr>
        <p:spPr>
          <a:xfrm>
            <a:off x="177463" y="2610610"/>
            <a:ext cx="399090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2400" b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Homo s. </a:t>
            </a:r>
            <a:r>
              <a:rPr lang="hu-HU" sz="2400" b="1" cap="none" spc="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neanderthalensis</a:t>
            </a:r>
            <a:endParaRPr lang="hu-HU" sz="2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hu-HU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(Neander-völgyi ember)</a:t>
            </a:r>
            <a:endParaRPr lang="hu-HU" sz="2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4839044" y="2645840"/>
            <a:ext cx="365979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2400" b="1" cap="none" spc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Homo s. </a:t>
            </a:r>
            <a:r>
              <a:rPr lang="hu-HU" sz="2400" b="1" cap="none" spc="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cro-magnon</a:t>
            </a:r>
            <a:endParaRPr lang="hu-HU" sz="2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hu-HU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(</a:t>
            </a:r>
            <a:r>
              <a:rPr lang="hu-HU" sz="24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Cro-magnoni</a:t>
            </a:r>
            <a:r>
              <a:rPr lang="hu-HU" sz="24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ember)</a:t>
            </a:r>
            <a:endParaRPr lang="hu-HU" sz="2400" b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7" name="Lefelé nyíl 16"/>
          <p:cNvSpPr/>
          <p:nvPr/>
        </p:nvSpPr>
        <p:spPr>
          <a:xfrm>
            <a:off x="1666809" y="3476837"/>
            <a:ext cx="714380" cy="78581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Lefelé nyíl 17"/>
          <p:cNvSpPr/>
          <p:nvPr/>
        </p:nvSpPr>
        <p:spPr>
          <a:xfrm>
            <a:off x="6421566" y="3441607"/>
            <a:ext cx="714380" cy="785818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Szövegdoboz 18"/>
          <p:cNvSpPr txBox="1"/>
          <p:nvPr/>
        </p:nvSpPr>
        <p:spPr>
          <a:xfrm>
            <a:off x="2172913" y="4651251"/>
            <a:ext cx="1823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/>
              <a:t>Kb. 28.000 éve kihalt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7209482" y="3801719"/>
            <a:ext cx="20311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Ebből alakult ki a </a:t>
            </a:r>
          </a:p>
          <a:p>
            <a:pPr algn="ctr"/>
            <a:r>
              <a:rPr lang="hu-HU" sz="2400" b="1" dirty="0"/>
              <a:t>mai ember</a:t>
            </a:r>
          </a:p>
          <a:p>
            <a:pPr algn="ctr"/>
            <a:r>
              <a:rPr lang="hu-HU" sz="2400" b="1" dirty="0"/>
              <a:t>(Homo sapiens </a:t>
            </a:r>
            <a:r>
              <a:rPr lang="hu-HU" sz="2400" b="1" dirty="0" err="1"/>
              <a:t>sapiens</a:t>
            </a:r>
            <a:r>
              <a:rPr lang="hu-HU" sz="2400" b="1" dirty="0"/>
              <a:t>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ép 21" descr="Range_of_Homo_neanderthalensi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43" y="1546936"/>
            <a:ext cx="7543126" cy="3906700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107504" y="85519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3563888" y="114751"/>
            <a:ext cx="413677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Az emberi fejlődés</a:t>
            </a:r>
          </a:p>
        </p:txBody>
      </p:sp>
      <p:sp>
        <p:nvSpPr>
          <p:cNvPr id="4" name="Téglalap 3"/>
          <p:cNvSpPr/>
          <p:nvPr/>
        </p:nvSpPr>
        <p:spPr>
          <a:xfrm>
            <a:off x="1115616" y="811431"/>
            <a:ext cx="70735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cap="none" spc="0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Homo sapiens (bölcs ember)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1449762" y="1597851"/>
            <a:ext cx="3688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</a:rPr>
              <a:t>A Neander-völgyi ember</a:t>
            </a:r>
          </a:p>
        </p:txBody>
      </p:sp>
      <p:pic>
        <p:nvPicPr>
          <p:cNvPr id="23" name="Kép 22" descr="071018-neanderthals-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460" y="1601202"/>
            <a:ext cx="3295428" cy="24758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4" name="Lekerekített téglalap 23"/>
          <p:cNvSpPr/>
          <p:nvPr/>
        </p:nvSpPr>
        <p:spPr>
          <a:xfrm>
            <a:off x="94417" y="4479212"/>
            <a:ext cx="6447660" cy="2136300"/>
          </a:xfrm>
          <a:prstGeom prst="roundRect">
            <a:avLst/>
          </a:prstGeom>
          <a:blipFill dpi="0" rotWithShape="1">
            <a:blip r:embed="rId4">
              <a:alphaModFix amt="50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Char char="-"/>
            </a:pPr>
            <a:r>
              <a:rPr lang="hu-HU" sz="2200" b="1" dirty="0">
                <a:solidFill>
                  <a:schemeClr val="bg1"/>
                </a:solidFill>
              </a:rPr>
              <a:t> egy időben élt az őseinkkel, főleg Európában</a:t>
            </a:r>
          </a:p>
          <a:p>
            <a:pPr>
              <a:buFontTx/>
              <a:buChar char="-"/>
            </a:pPr>
            <a:r>
              <a:rPr lang="hu-HU" sz="2200" b="1" dirty="0">
                <a:solidFill>
                  <a:schemeClr val="bg1"/>
                </a:solidFill>
              </a:rPr>
              <a:t> 150-160 cm magas, erős csontozatú volt</a:t>
            </a:r>
          </a:p>
          <a:p>
            <a:pPr>
              <a:buFontTx/>
              <a:buChar char="-"/>
            </a:pPr>
            <a:r>
              <a:rPr lang="hu-HU" sz="2200" b="1" dirty="0">
                <a:solidFill>
                  <a:schemeClr val="bg1"/>
                </a:solidFill>
              </a:rPr>
              <a:t> vadászattal, gyűjtögetéssel foglalkozott</a:t>
            </a:r>
          </a:p>
          <a:p>
            <a:pPr>
              <a:buFontTx/>
              <a:buChar char="-"/>
            </a:pPr>
            <a:r>
              <a:rPr lang="hu-HU" sz="2200" b="1" dirty="0">
                <a:solidFill>
                  <a:schemeClr val="bg1"/>
                </a:solidFill>
              </a:rPr>
              <a:t> nagyjából olyan volt, mint a mai ember</a:t>
            </a:r>
          </a:p>
          <a:p>
            <a:pPr>
              <a:buFontTx/>
              <a:buChar char="-"/>
            </a:pPr>
            <a:r>
              <a:rPr lang="hu-HU" sz="2200" b="1" dirty="0">
                <a:solidFill>
                  <a:schemeClr val="bg1"/>
                </a:solidFill>
              </a:rPr>
              <a:t> a kutatók vitatkoznak kihalásának okáról</a:t>
            </a:r>
          </a:p>
        </p:txBody>
      </p:sp>
      <p:pic>
        <p:nvPicPr>
          <p:cNvPr id="21" name="Kép 20" descr="1700843_529fde3b4e32fe6b96dbd142769425d5_w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0854" y="4311354"/>
            <a:ext cx="2589029" cy="1714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998" y="140285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4067944" y="51075"/>
            <a:ext cx="30366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400" b="1" i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Az újkőkor</a:t>
            </a:r>
          </a:p>
        </p:txBody>
      </p:sp>
      <p:sp>
        <p:nvSpPr>
          <p:cNvPr id="4" name="Téglalap 3"/>
          <p:cNvSpPr/>
          <p:nvPr/>
        </p:nvSpPr>
        <p:spPr>
          <a:xfrm>
            <a:off x="2900893" y="709672"/>
            <a:ext cx="53707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termelés megindulása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251520" y="1417558"/>
            <a:ext cx="8424936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en-US" altLang="en-US" sz="2400" b="1" dirty="0">
                <a:latin typeface="+mj-lt"/>
              </a:rPr>
              <a:t>- g</a:t>
            </a:r>
            <a:r>
              <a:rPr kumimoji="1" lang="hu-HU" altLang="en-US" sz="2400" b="1" dirty="0" err="1">
                <a:latin typeface="+mj-lt"/>
              </a:rPr>
              <a:t>yűjtögetésből</a:t>
            </a:r>
            <a:r>
              <a:rPr kumimoji="1" lang="hu-HU" altLang="en-US" sz="2400" b="1" dirty="0">
                <a:latin typeface="+mj-lt"/>
              </a:rPr>
              <a:t> --</a:t>
            </a:r>
            <a:r>
              <a:rPr kumimoji="1" lang="en-US" altLang="en-US" sz="2400" b="1" dirty="0">
                <a:latin typeface="+mj-lt"/>
              </a:rPr>
              <a:t>&gt;</a:t>
            </a:r>
            <a:r>
              <a:rPr kumimoji="1" lang="hu-HU" altLang="en-US" sz="2400" b="1" dirty="0">
                <a:latin typeface="+mj-lt"/>
                <a:sym typeface="Symbol" pitchFamily="18" charset="2"/>
              </a:rPr>
              <a:t> </a:t>
            </a:r>
            <a:r>
              <a:rPr kumimoji="1" lang="hu-HU" altLang="en-US" sz="2400" b="1" u="sng" dirty="0" err="1">
                <a:solidFill>
                  <a:srgbClr val="FFFF00"/>
                </a:solidFill>
                <a:latin typeface="+mj-lt"/>
                <a:sym typeface="Symbol" pitchFamily="18" charset="2"/>
              </a:rPr>
              <a:t>növénytermeszté</a:t>
            </a:r>
            <a:r>
              <a:rPr kumimoji="1" lang="en-US" altLang="en-US" sz="2400" b="1" u="sng" dirty="0">
                <a:solidFill>
                  <a:srgbClr val="FFFF00"/>
                </a:solidFill>
                <a:latin typeface="+mj-lt"/>
                <a:sym typeface="Symbol" pitchFamily="18" charset="2"/>
              </a:rPr>
              <a:t>s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en-US" altLang="en-US" sz="2400" b="1" dirty="0">
                <a:latin typeface="+mj-lt"/>
                <a:sym typeface="Symbol" pitchFamily="18" charset="2"/>
              </a:rPr>
              <a:t>- </a:t>
            </a:r>
            <a:r>
              <a:rPr kumimoji="1" lang="hu-HU" altLang="en-US" sz="2400" b="1" dirty="0">
                <a:latin typeface="+mj-lt"/>
              </a:rPr>
              <a:t>arató népek kora </a:t>
            </a:r>
            <a:r>
              <a:rPr kumimoji="1" lang="sk-SK" altLang="en-US" sz="2400" b="1" dirty="0">
                <a:latin typeface="+mj-lt"/>
              </a:rPr>
              <a:t>--</a:t>
            </a:r>
            <a:r>
              <a:rPr kumimoji="1" lang="en-US" altLang="en-US" sz="2400" b="1" dirty="0">
                <a:latin typeface="+mj-lt"/>
              </a:rPr>
              <a:t>&gt;</a:t>
            </a:r>
            <a:r>
              <a:rPr kumimoji="1" lang="hu-HU" altLang="en-US" sz="2400" b="1" dirty="0">
                <a:latin typeface="+mj-lt"/>
              </a:rPr>
              <a:t> </a:t>
            </a:r>
            <a:r>
              <a:rPr kumimoji="1" lang="hu-HU" altLang="en-US" sz="2400" b="1" dirty="0">
                <a:solidFill>
                  <a:srgbClr val="FFFF00"/>
                </a:solidFill>
                <a:latin typeface="+mj-lt"/>
              </a:rPr>
              <a:t>sarló</a:t>
            </a:r>
            <a:r>
              <a:rPr kumimoji="1" lang="en-US" altLang="en-US" sz="2400" b="1" dirty="0">
                <a:solidFill>
                  <a:srgbClr val="FFFF00"/>
                </a:solidFill>
                <a:latin typeface="+mj-lt"/>
              </a:rPr>
              <a:t>, </a:t>
            </a:r>
            <a:r>
              <a:rPr kumimoji="1" lang="hu-HU" altLang="en-US" sz="2400" b="1" dirty="0">
                <a:solidFill>
                  <a:srgbClr val="FFFF00"/>
                </a:solidFill>
                <a:latin typeface="+mj-lt"/>
              </a:rPr>
              <a:t>a föld előkészítése (ásóbot)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en-US" altLang="en-US" sz="2400" b="1" dirty="0">
                <a:latin typeface="+mj-lt"/>
              </a:rPr>
              <a:t>Felt</a:t>
            </a:r>
            <a:r>
              <a:rPr kumimoji="1" lang="sk-SK" altLang="en-US" sz="2400" b="1" dirty="0">
                <a:latin typeface="+mj-lt"/>
              </a:rPr>
              <a:t>ételek: </a:t>
            </a:r>
            <a:r>
              <a:rPr kumimoji="1" lang="hu-HU" altLang="en-US" sz="2400" b="1" dirty="0">
                <a:solidFill>
                  <a:srgbClr val="FFFF00"/>
                </a:solidFill>
                <a:latin typeface="+mj-lt"/>
              </a:rPr>
              <a:t>laza talaj, kellő csapadék, megfelelő hőmérséklet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endParaRPr kumimoji="1" lang="hu-HU" altLang="en-US" sz="2400" b="1" dirty="0">
              <a:latin typeface="+mj-lt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endParaRPr kumimoji="1" lang="hu-HU" altLang="en-US" sz="2400" b="1" dirty="0">
              <a:latin typeface="+mj-lt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sz="2400" b="1" dirty="0">
                <a:latin typeface="+mj-lt"/>
              </a:rPr>
              <a:t>Az </a:t>
            </a:r>
            <a:r>
              <a:rPr kumimoji="1" lang="hu-HU" altLang="en-US" sz="2400" b="1" dirty="0" err="1">
                <a:latin typeface="+mj-lt"/>
              </a:rPr>
              <a:t>ú.n</a:t>
            </a:r>
            <a:r>
              <a:rPr kumimoji="1" lang="hu-HU" altLang="en-US" sz="2400" b="1" dirty="0">
                <a:latin typeface="+mj-lt"/>
              </a:rPr>
              <a:t>.: </a:t>
            </a:r>
            <a:r>
              <a:rPr kumimoji="1" lang="hu-HU" altLang="en-US" sz="3000" b="1" u="sng" dirty="0">
                <a:solidFill>
                  <a:srgbClr val="FF0000"/>
                </a:solidFill>
                <a:latin typeface="+mj-lt"/>
              </a:rPr>
              <a:t>t</a:t>
            </a:r>
            <a:r>
              <a:rPr kumimoji="1" lang="hu-HU" altLang="en-US" sz="3000" b="1" i="1" u="sng" dirty="0">
                <a:solidFill>
                  <a:srgbClr val="FF0000"/>
                </a:solidFill>
                <a:latin typeface="+mj-lt"/>
              </a:rPr>
              <a:t>ermékeny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sz="3000" b="1" i="1" u="sng" dirty="0">
                <a:solidFill>
                  <a:srgbClr val="FF0000"/>
                </a:solidFill>
                <a:latin typeface="+mj-lt"/>
              </a:rPr>
              <a:t>félhold övezete</a:t>
            </a:r>
          </a:p>
          <a:p>
            <a:endParaRPr lang="en-US" sz="2400" b="1" dirty="0">
              <a:latin typeface="+mj-lt"/>
            </a:endParaRPr>
          </a:p>
        </p:txBody>
      </p:sp>
      <p:pic>
        <p:nvPicPr>
          <p:cNvPr id="6" name="Picture 12" descr="mapa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40968"/>
            <a:ext cx="4824536" cy="361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986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998" y="140285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4067944" y="51075"/>
            <a:ext cx="30366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400" b="1" i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Az újkőkor</a:t>
            </a:r>
          </a:p>
        </p:txBody>
      </p:sp>
      <p:sp>
        <p:nvSpPr>
          <p:cNvPr id="4" name="Téglalap 3"/>
          <p:cNvSpPr/>
          <p:nvPr/>
        </p:nvSpPr>
        <p:spPr>
          <a:xfrm>
            <a:off x="2900893" y="668670"/>
            <a:ext cx="53707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 termelés megindulása</a:t>
            </a:r>
          </a:p>
        </p:txBody>
      </p:sp>
      <p:pic>
        <p:nvPicPr>
          <p:cNvPr id="5" name="Picture 5" descr="aratá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4" y="1033134"/>
            <a:ext cx="2209804" cy="2532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E:\A multémidás tananyag\A multémidás segédanyag\forrásközp_Tört\Szárai I\kep\3_2\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6195"/>
            <a:ext cx="6923691" cy="413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örlé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30351"/>
            <a:ext cx="5599460" cy="4174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http://www.sokoldal.hu/src/elotortenelem3/1264527576elotortenelem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68314"/>
            <a:ext cx="3132138" cy="1343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900893" y="2858275"/>
            <a:ext cx="40198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en-US" sz="3000" dirty="0">
                <a:solidFill>
                  <a:srgbClr val="FF3300"/>
                </a:solidFill>
              </a:rPr>
              <a:t>… és őrlés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65631" y="2844817"/>
            <a:ext cx="27352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en-US" sz="3000" dirty="0">
                <a:solidFill>
                  <a:srgbClr val="FF3300"/>
                </a:solidFill>
              </a:rPr>
              <a:t>Aratás …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5435146" y="1438111"/>
            <a:ext cx="2735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en-US" dirty="0">
                <a:solidFill>
                  <a:schemeClr val="bg1"/>
                </a:solidFill>
              </a:rPr>
              <a:t>Megjelenik a faeke:</a:t>
            </a:r>
          </a:p>
        </p:txBody>
      </p:sp>
    </p:spTree>
    <p:extLst>
      <p:ext uri="{BB962C8B-B14F-4D97-AF65-F5344CB8AC3E}">
        <p14:creationId xmlns:p14="http://schemas.microsoft.com/office/powerpoint/2010/main" val="337545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998" y="140285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4067944" y="-27384"/>
            <a:ext cx="303660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400" b="1" i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Az újkőkor</a:t>
            </a:r>
          </a:p>
        </p:txBody>
      </p:sp>
      <p:sp>
        <p:nvSpPr>
          <p:cNvPr id="4" name="Téglalap 3"/>
          <p:cNvSpPr/>
          <p:nvPr/>
        </p:nvSpPr>
        <p:spPr>
          <a:xfrm>
            <a:off x="2786534" y="548680"/>
            <a:ext cx="559941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i="1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Mesterségek megjelenése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95536" y="1165740"/>
            <a:ext cx="8496944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</a:pPr>
            <a:r>
              <a:rPr kumimoji="1" lang="hu-HU" sz="2800" b="1" dirty="0">
                <a:latin typeface="Times New Roman" pitchFamily="18" charset="0"/>
              </a:rPr>
              <a:t>Mesterségek:</a:t>
            </a:r>
            <a:r>
              <a:rPr kumimoji="1" lang="hu-HU" sz="2800" b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kumimoji="1" lang="hu-HU" sz="2800" dirty="0">
                <a:solidFill>
                  <a:srgbClr val="FFFF00"/>
                </a:solidFill>
                <a:latin typeface="Times New Roman" pitchFamily="18" charset="0"/>
              </a:rPr>
              <a:t>fazekasság, fonás, szövés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</a:pPr>
            <a:r>
              <a:rPr kumimoji="1" lang="hu-HU" sz="2800" b="1" dirty="0">
                <a:latin typeface="Times New Roman" pitchFamily="18" charset="0"/>
              </a:rPr>
              <a:t>Kereskedelem: </a:t>
            </a:r>
            <a:r>
              <a:rPr kumimoji="1" lang="hu-HU" sz="2800" dirty="0">
                <a:solidFill>
                  <a:srgbClr val="FFFF00"/>
                </a:solidFill>
                <a:latin typeface="Times New Roman" pitchFamily="18" charset="0"/>
              </a:rPr>
              <a:t>élelem, ékszer, kagyló, drágakő, nemesfémek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77028"/>
            <a:ext cx="3215168" cy="180544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37" y="4726857"/>
            <a:ext cx="5516209" cy="204651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903" y="3019271"/>
            <a:ext cx="2882900" cy="35306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04" y="2245962"/>
            <a:ext cx="2558199" cy="233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78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998" y="140285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2989800" y="217229"/>
            <a:ext cx="23919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400" b="1" i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 rézkor</a:t>
            </a:r>
          </a:p>
        </p:txBody>
      </p:sp>
      <p:pic>
        <p:nvPicPr>
          <p:cNvPr id="5" name="Kép 4" descr="ké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398" y="140285"/>
            <a:ext cx="2958418" cy="4567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Kép 3" descr="Badeni.kultúra.30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4221088"/>
            <a:ext cx="2926376" cy="2522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Szövegdoboz 5"/>
          <p:cNvSpPr txBox="1"/>
          <p:nvPr/>
        </p:nvSpPr>
        <p:spPr>
          <a:xfrm>
            <a:off x="179512" y="1063615"/>
            <a:ext cx="56783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hu-HU" sz="2400" b="1" dirty="0"/>
              <a:t> kb. </a:t>
            </a:r>
            <a:r>
              <a:rPr lang="hu-HU" sz="2400" b="1" dirty="0">
                <a:solidFill>
                  <a:srgbClr val="FFFF00"/>
                </a:solidFill>
              </a:rPr>
              <a:t>Kr.e.</a:t>
            </a:r>
            <a:r>
              <a:rPr lang="hu-HU" sz="2400" b="1" dirty="0"/>
              <a:t> </a:t>
            </a:r>
            <a:r>
              <a:rPr lang="hu-HU" sz="2400" b="1" dirty="0">
                <a:solidFill>
                  <a:srgbClr val="FFFF00"/>
                </a:solidFill>
              </a:rPr>
              <a:t>4.500</a:t>
            </a:r>
            <a:r>
              <a:rPr lang="hu-HU" sz="2400" b="1" dirty="0"/>
              <a:t> és </a:t>
            </a:r>
            <a:r>
              <a:rPr lang="hu-HU" sz="2400" b="1" dirty="0">
                <a:solidFill>
                  <a:srgbClr val="FFFF00"/>
                </a:solidFill>
              </a:rPr>
              <a:t>3.500</a:t>
            </a:r>
            <a:r>
              <a:rPr lang="hu-HU" sz="2400" b="1" dirty="0"/>
              <a:t> között volt</a:t>
            </a:r>
          </a:p>
          <a:p>
            <a:endParaRPr lang="hu-HU" sz="2400" b="1" dirty="0"/>
          </a:p>
          <a:p>
            <a:pPr>
              <a:buFontTx/>
              <a:buChar char="-"/>
            </a:pPr>
            <a:r>
              <a:rPr lang="hu-HU" sz="2400" b="1" dirty="0"/>
              <a:t> a kor átmenetet képez az </a:t>
            </a:r>
            <a:r>
              <a:rPr lang="hu-HU" sz="2400" b="1" dirty="0">
                <a:solidFill>
                  <a:srgbClr val="FFFF00"/>
                </a:solidFill>
              </a:rPr>
              <a:t>őskor</a:t>
            </a:r>
            <a:r>
              <a:rPr lang="hu-HU" sz="2400" b="1" dirty="0"/>
              <a:t> és az</a:t>
            </a:r>
          </a:p>
          <a:p>
            <a:r>
              <a:rPr lang="hu-HU" sz="2400" b="1" dirty="0">
                <a:solidFill>
                  <a:srgbClr val="FFFF00"/>
                </a:solidFill>
              </a:rPr>
              <a:t>ókor</a:t>
            </a:r>
            <a:r>
              <a:rPr lang="hu-HU" sz="2400" b="1" dirty="0"/>
              <a:t> első szakaszai között (bronzkor, vaskor).</a:t>
            </a:r>
          </a:p>
          <a:p>
            <a:endParaRPr lang="hu-HU" sz="2400" b="1" dirty="0"/>
          </a:p>
          <a:p>
            <a:pPr>
              <a:buFontTx/>
              <a:buChar char="-"/>
            </a:pPr>
            <a:r>
              <a:rPr lang="hu-HU" sz="2400" b="1" dirty="0"/>
              <a:t> az ember megismerte a </a:t>
            </a:r>
            <a:r>
              <a:rPr lang="hu-HU" sz="2400" b="1" u="sng" dirty="0">
                <a:solidFill>
                  <a:srgbClr val="FFFF00"/>
                </a:solidFill>
              </a:rPr>
              <a:t>fémfeldolgozás módját </a:t>
            </a:r>
            <a:r>
              <a:rPr lang="hu-HU" sz="2400" b="1" dirty="0"/>
              <a:t>(réz, arany, ezüst)</a:t>
            </a:r>
          </a:p>
          <a:p>
            <a:endParaRPr lang="hu-HU" sz="2400" b="1" dirty="0"/>
          </a:p>
          <a:p>
            <a:pPr>
              <a:buFontTx/>
              <a:buChar char="-"/>
            </a:pPr>
            <a:r>
              <a:rPr lang="hu-HU" sz="2400" b="1" dirty="0"/>
              <a:t> megjelennek az első </a:t>
            </a:r>
            <a:r>
              <a:rPr lang="hu-HU" sz="2400" b="1" dirty="0">
                <a:solidFill>
                  <a:srgbClr val="FFFF00"/>
                </a:solidFill>
              </a:rPr>
              <a:t>írásjelek</a:t>
            </a:r>
          </a:p>
          <a:p>
            <a:pPr>
              <a:buFontTx/>
              <a:buChar char="-"/>
            </a:pPr>
            <a:endParaRPr lang="hu-HU" sz="2400" b="1" dirty="0"/>
          </a:p>
          <a:p>
            <a:pPr>
              <a:buFontTx/>
              <a:buChar char="-"/>
            </a:pPr>
            <a:r>
              <a:rPr lang="hu-HU" sz="2400" b="1" dirty="0"/>
              <a:t> a kor leghíresebb személyisége</a:t>
            </a:r>
          </a:p>
          <a:p>
            <a:r>
              <a:rPr lang="hu-HU" sz="2400" b="1" dirty="0" err="1"/>
              <a:t>Ötzi</a:t>
            </a:r>
            <a:r>
              <a:rPr lang="hu-HU" sz="2400" b="1" dirty="0"/>
              <a:t> (képen).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998" y="140285"/>
            <a:ext cx="26845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ŐSKOR</a:t>
            </a:r>
          </a:p>
        </p:txBody>
      </p:sp>
      <p:sp>
        <p:nvSpPr>
          <p:cNvPr id="3" name="Téglalap 2"/>
          <p:cNvSpPr/>
          <p:nvPr/>
        </p:nvSpPr>
        <p:spPr>
          <a:xfrm>
            <a:off x="2717515" y="106619"/>
            <a:ext cx="27425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400" b="1" i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 hitvilág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66882" y="993813"/>
            <a:ext cx="3546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termékenységkultusz</a:t>
            </a:r>
            <a:endParaRPr lang="en-US" sz="28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5870238" y="253095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sámán / táltos hit</a:t>
            </a:r>
            <a:endParaRPr lang="en-US" sz="28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54" y="1517033"/>
            <a:ext cx="2985462" cy="4425104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112404" y="5872335"/>
            <a:ext cx="3546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A „vestonice-i vénusz“</a:t>
            </a:r>
            <a:endParaRPr lang="en-US" sz="2800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694" y="876060"/>
            <a:ext cx="5156418" cy="377707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475" y="4752881"/>
            <a:ext cx="3149933" cy="1965096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6795990" y="5306032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/>
              <a:t>Az arany „csodaszarvas“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957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33172"/>
            <a:ext cx="5184576" cy="632907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395536" y="302175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dirty="0"/>
              <a:t>Köszönöm a figyelmet!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8216061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286</TotalTime>
  <Words>536</Words>
  <Application>Microsoft Office PowerPoint</Application>
  <PresentationFormat>Diavetítés a képernyőre (4:3 oldalarány)</PresentationFormat>
  <Paragraphs>108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2" baseType="lpstr">
      <vt:lpstr>Constantia</vt:lpstr>
      <vt:lpstr>Symbol</vt:lpstr>
      <vt:lpstr>Times New Roman</vt:lpstr>
      <vt:lpstr>Wingdings 2</vt:lpstr>
      <vt:lpstr>Papír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Acer</dc:creator>
  <cp:lastModifiedBy>os</cp:lastModifiedBy>
  <cp:revision>47</cp:revision>
  <dcterms:created xsi:type="dcterms:W3CDTF">2012-08-24T06:48:09Z</dcterms:created>
  <dcterms:modified xsi:type="dcterms:W3CDTF">2024-09-05T17:13:51Z</dcterms:modified>
</cp:coreProperties>
</file>