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77" r:id="rId4"/>
    <p:sldId id="263" r:id="rId5"/>
    <p:sldId id="276" r:id="rId6"/>
    <p:sldId id="258" r:id="rId7"/>
    <p:sldId id="293" r:id="rId8"/>
    <p:sldId id="274" r:id="rId9"/>
    <p:sldId id="278" r:id="rId10"/>
    <p:sldId id="280" r:id="rId11"/>
    <p:sldId id="273" r:id="rId12"/>
    <p:sldId id="292" r:id="rId13"/>
    <p:sldId id="275" r:id="rId14"/>
    <p:sldId id="259" r:id="rId15"/>
    <p:sldId id="264" r:id="rId16"/>
    <p:sldId id="279" r:id="rId17"/>
    <p:sldId id="266" r:id="rId18"/>
    <p:sldId id="265" r:id="rId19"/>
    <p:sldId id="260" r:id="rId20"/>
    <p:sldId id="281" r:id="rId21"/>
    <p:sldId id="267" r:id="rId22"/>
    <p:sldId id="261" r:id="rId23"/>
    <p:sldId id="291" r:id="rId24"/>
    <p:sldId id="282" r:id="rId25"/>
    <p:sldId id="262" r:id="rId26"/>
    <p:sldId id="286" r:id="rId27"/>
    <p:sldId id="290" r:id="rId28"/>
    <p:sldId id="288" r:id="rId29"/>
    <p:sldId id="289" r:id="rId30"/>
    <p:sldId id="287" r:id="rId31"/>
    <p:sldId id="283" r:id="rId32"/>
    <p:sldId id="268" r:id="rId33"/>
    <p:sldId id="285" r:id="rId34"/>
    <p:sldId id="272" r:id="rId35"/>
    <p:sldId id="284" r:id="rId36"/>
  </p:sldIdLst>
  <p:sldSz cx="9144000" cy="6858000" type="screen4x3"/>
  <p:notesSz cx="6858000" cy="9144000"/>
  <p:defaultTextStyle>
    <a:defPPr>
      <a:defRPr lang="hu-H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16" y="9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Címdia">
    <p:spTree>
      <p:nvGrpSpPr>
        <p:cNvPr id="1" name=""/>
        <p:cNvGrpSpPr/>
        <p:nvPr/>
      </p:nvGrpSpPr>
      <p:grpSpPr>
        <a:xfrm>
          <a:off x="0" y="0"/>
          <a:ext cx="0" cy="0"/>
          <a:chOff x="0" y="0"/>
          <a:chExt cx="0" cy="0"/>
        </a:xfrm>
      </p:grpSpPr>
      <p:sp>
        <p:nvSpPr>
          <p:cNvPr id="2" name="Cím 1"/>
          <p:cNvSpPr>
            <a:spLocks noGrp="1"/>
          </p:cNvSpPr>
          <p:nvPr>
            <p:ph type="ctrTitle"/>
          </p:nvPr>
        </p:nvSpPr>
        <p:spPr>
          <a:xfrm>
            <a:off x="1143000" y="1122363"/>
            <a:ext cx="6858000" cy="2387600"/>
          </a:xfrm>
        </p:spPr>
        <p:txBody>
          <a:bodyPr anchor="b"/>
          <a:lstStyle>
            <a:lvl1pPr algn="ctr">
              <a:defRPr sz="6000"/>
            </a:lvl1pPr>
          </a:lstStyle>
          <a:p>
            <a:r>
              <a:rPr lang="hu-HU"/>
              <a:t>Mintacím szerkesztése</a:t>
            </a:r>
            <a:endParaRPr lang="en-US"/>
          </a:p>
        </p:txBody>
      </p:sp>
      <p:sp>
        <p:nvSpPr>
          <p:cNvPr id="3" name="Alcím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u-HU"/>
              <a:t>Kattintson ide az alcím mintájának szerkesztéséhez</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6" name="Rectangle 6"/>
          <p:cNvSpPr>
            <a:spLocks noGrp="1" noChangeArrowheads="1"/>
          </p:cNvSpPr>
          <p:nvPr>
            <p:ph type="sldNum" sz="quarter" idx="12"/>
          </p:nvPr>
        </p:nvSpPr>
        <p:spPr>
          <a:ln/>
        </p:spPr>
        <p:txBody>
          <a:bodyPr/>
          <a:lstStyle>
            <a:lvl1pPr>
              <a:defRPr/>
            </a:lvl1pPr>
          </a:lstStyle>
          <a:p>
            <a:pPr>
              <a:defRPr/>
            </a:pPr>
            <a:fld id="{9C16AFF4-FFBE-4E11-8CE5-E5DB70795B66}" type="slidenum">
              <a:rPr lang="hu-HU" altLang="en-US"/>
              <a:pPr>
                <a:defRPr/>
              </a:pPr>
              <a:t>‹#›</a:t>
            </a:fld>
            <a:endParaRPr lang="hu-HU" altLang="en-US"/>
          </a:p>
        </p:txBody>
      </p:sp>
    </p:spTree>
    <p:extLst>
      <p:ext uri="{BB962C8B-B14F-4D97-AF65-F5344CB8AC3E}">
        <p14:creationId xmlns:p14="http://schemas.microsoft.com/office/powerpoint/2010/main" val="1786595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ím és tartalo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endParaRPr lang="en-US"/>
          </a:p>
        </p:txBody>
      </p:sp>
      <p:sp>
        <p:nvSpPr>
          <p:cNvPr id="3" name="Tartalom helye 2"/>
          <p:cNvSpPr>
            <a:spLocks noGrp="1"/>
          </p:cNvSpPr>
          <p:nvPr>
            <p:ph idx="1"/>
          </p:nvPr>
        </p:nvSpPr>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6" name="Rectangle 6"/>
          <p:cNvSpPr>
            <a:spLocks noGrp="1" noChangeArrowheads="1"/>
          </p:cNvSpPr>
          <p:nvPr>
            <p:ph type="sldNum" sz="quarter" idx="12"/>
          </p:nvPr>
        </p:nvSpPr>
        <p:spPr>
          <a:ln/>
        </p:spPr>
        <p:txBody>
          <a:bodyPr/>
          <a:lstStyle>
            <a:lvl1pPr>
              <a:defRPr/>
            </a:lvl1pPr>
          </a:lstStyle>
          <a:p>
            <a:pPr>
              <a:defRPr/>
            </a:pPr>
            <a:fld id="{20395059-D16C-4EBD-9D04-C484C5DA122D}" type="slidenum">
              <a:rPr lang="hu-HU" altLang="en-US"/>
              <a:pPr>
                <a:defRPr/>
              </a:pPr>
              <a:t>‹#›</a:t>
            </a:fld>
            <a:endParaRPr lang="hu-HU" altLang="en-US"/>
          </a:p>
        </p:txBody>
      </p:sp>
    </p:spTree>
    <p:extLst>
      <p:ext uri="{BB962C8B-B14F-4D97-AF65-F5344CB8AC3E}">
        <p14:creationId xmlns:p14="http://schemas.microsoft.com/office/powerpoint/2010/main" val="13516723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zakaszfejléc">
    <p:spTree>
      <p:nvGrpSpPr>
        <p:cNvPr id="1" name=""/>
        <p:cNvGrpSpPr/>
        <p:nvPr/>
      </p:nvGrpSpPr>
      <p:grpSpPr>
        <a:xfrm>
          <a:off x="0" y="0"/>
          <a:ext cx="0" cy="0"/>
          <a:chOff x="0" y="0"/>
          <a:chExt cx="0" cy="0"/>
        </a:xfrm>
      </p:grpSpPr>
      <p:sp>
        <p:nvSpPr>
          <p:cNvPr id="2" name="Cím 1"/>
          <p:cNvSpPr>
            <a:spLocks noGrp="1"/>
          </p:cNvSpPr>
          <p:nvPr>
            <p:ph type="title"/>
          </p:nvPr>
        </p:nvSpPr>
        <p:spPr>
          <a:xfrm>
            <a:off x="623888" y="1709738"/>
            <a:ext cx="7886700" cy="2852737"/>
          </a:xfrm>
        </p:spPr>
        <p:txBody>
          <a:bodyPr anchor="b"/>
          <a:lstStyle>
            <a:lvl1pPr>
              <a:defRPr sz="6000"/>
            </a:lvl1pPr>
          </a:lstStyle>
          <a:p>
            <a:r>
              <a:rPr lang="hu-HU"/>
              <a:t>Mintacím szerkesztése</a:t>
            </a:r>
            <a:endParaRPr lang="en-US"/>
          </a:p>
        </p:txBody>
      </p:sp>
      <p:sp>
        <p:nvSpPr>
          <p:cNvPr id="3" name="Szöveg helye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hu-HU"/>
              <a:t>Mintaszöveg szerkesztése</a:t>
            </a:r>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6" name="Rectangle 6"/>
          <p:cNvSpPr>
            <a:spLocks noGrp="1" noChangeArrowheads="1"/>
          </p:cNvSpPr>
          <p:nvPr>
            <p:ph type="sldNum" sz="quarter" idx="12"/>
          </p:nvPr>
        </p:nvSpPr>
        <p:spPr>
          <a:ln/>
        </p:spPr>
        <p:txBody>
          <a:bodyPr/>
          <a:lstStyle>
            <a:lvl1pPr>
              <a:defRPr/>
            </a:lvl1pPr>
          </a:lstStyle>
          <a:p>
            <a:pPr>
              <a:defRPr/>
            </a:pPr>
            <a:fld id="{1C962B8A-7101-4E7E-8981-0F6FB96E56BB}" type="slidenum">
              <a:rPr lang="hu-HU" altLang="en-US"/>
              <a:pPr>
                <a:defRPr/>
              </a:pPr>
              <a:t>‹#›</a:t>
            </a:fld>
            <a:endParaRPr lang="hu-HU" altLang="en-US"/>
          </a:p>
        </p:txBody>
      </p:sp>
    </p:spTree>
    <p:extLst>
      <p:ext uri="{BB962C8B-B14F-4D97-AF65-F5344CB8AC3E}">
        <p14:creationId xmlns:p14="http://schemas.microsoft.com/office/powerpoint/2010/main" val="3780875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tartalomrész">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endParaRPr lang="en-US"/>
          </a:p>
        </p:txBody>
      </p:sp>
      <p:sp>
        <p:nvSpPr>
          <p:cNvPr id="3" name="Tartalom helye 2"/>
          <p:cNvSpPr>
            <a:spLocks noGrp="1"/>
          </p:cNvSpPr>
          <p:nvPr>
            <p:ph sz="half" idx="1"/>
          </p:nvPr>
        </p:nvSpPr>
        <p:spPr>
          <a:xfrm>
            <a:off x="457200" y="1600200"/>
            <a:ext cx="4038600" cy="452596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Tartalom helye 3"/>
          <p:cNvSpPr>
            <a:spLocks noGrp="1"/>
          </p:cNvSpPr>
          <p:nvPr>
            <p:ph sz="half" idx="2"/>
          </p:nvPr>
        </p:nvSpPr>
        <p:spPr>
          <a:xfrm>
            <a:off x="4648200" y="1600200"/>
            <a:ext cx="4038600" cy="4525963"/>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5"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7" name="Rectangle 6"/>
          <p:cNvSpPr>
            <a:spLocks noGrp="1" noChangeArrowheads="1"/>
          </p:cNvSpPr>
          <p:nvPr>
            <p:ph type="sldNum" sz="quarter" idx="12"/>
          </p:nvPr>
        </p:nvSpPr>
        <p:spPr>
          <a:ln/>
        </p:spPr>
        <p:txBody>
          <a:bodyPr/>
          <a:lstStyle>
            <a:lvl1pPr>
              <a:defRPr/>
            </a:lvl1pPr>
          </a:lstStyle>
          <a:p>
            <a:pPr>
              <a:defRPr/>
            </a:pPr>
            <a:fld id="{5293C210-7CFF-4670-A6CE-EA31D78C955C}" type="slidenum">
              <a:rPr lang="hu-HU" altLang="en-US"/>
              <a:pPr>
                <a:defRPr/>
              </a:pPr>
              <a:t>‹#›</a:t>
            </a:fld>
            <a:endParaRPr lang="hu-HU" altLang="en-US"/>
          </a:p>
        </p:txBody>
      </p:sp>
    </p:spTree>
    <p:extLst>
      <p:ext uri="{BB962C8B-B14F-4D97-AF65-F5344CB8AC3E}">
        <p14:creationId xmlns:p14="http://schemas.microsoft.com/office/powerpoint/2010/main" val="3855040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Összehasonlítás">
    <p:spTree>
      <p:nvGrpSpPr>
        <p:cNvPr id="1" name=""/>
        <p:cNvGrpSpPr/>
        <p:nvPr/>
      </p:nvGrpSpPr>
      <p:grpSpPr>
        <a:xfrm>
          <a:off x="0" y="0"/>
          <a:ext cx="0" cy="0"/>
          <a:chOff x="0" y="0"/>
          <a:chExt cx="0" cy="0"/>
        </a:xfrm>
      </p:grpSpPr>
      <p:sp>
        <p:nvSpPr>
          <p:cNvPr id="2" name="Cím 1"/>
          <p:cNvSpPr>
            <a:spLocks noGrp="1"/>
          </p:cNvSpPr>
          <p:nvPr>
            <p:ph type="title"/>
          </p:nvPr>
        </p:nvSpPr>
        <p:spPr>
          <a:xfrm>
            <a:off x="630238" y="365125"/>
            <a:ext cx="7886700" cy="1325563"/>
          </a:xfrm>
        </p:spPr>
        <p:txBody>
          <a:bodyPr/>
          <a:lstStyle/>
          <a:p>
            <a:r>
              <a:rPr lang="hu-HU"/>
              <a:t>Mintacím szerkesztése</a:t>
            </a:r>
            <a:endParaRPr lang="en-US"/>
          </a:p>
        </p:txBody>
      </p:sp>
      <p:sp>
        <p:nvSpPr>
          <p:cNvPr id="3" name="Szöveg helye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4" name="Tartalom helye 3"/>
          <p:cNvSpPr>
            <a:spLocks noGrp="1"/>
          </p:cNvSpPr>
          <p:nvPr>
            <p:ph sz="half" idx="2"/>
          </p:nvPr>
        </p:nvSpPr>
        <p:spPr>
          <a:xfrm>
            <a:off x="630238" y="2505075"/>
            <a:ext cx="3868737"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5" name="Szöveg helye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u-HU"/>
              <a:t>Mintaszöveg szerkesztése</a:t>
            </a:r>
          </a:p>
        </p:txBody>
      </p:sp>
      <p:sp>
        <p:nvSpPr>
          <p:cNvPr id="6" name="Tartalom helye 5"/>
          <p:cNvSpPr>
            <a:spLocks noGrp="1"/>
          </p:cNvSpPr>
          <p:nvPr>
            <p:ph sz="quarter" idx="4"/>
          </p:nvPr>
        </p:nvSpPr>
        <p:spPr>
          <a:xfrm>
            <a:off x="4629150" y="2505075"/>
            <a:ext cx="3887788" cy="3684588"/>
          </a:xfrm>
        </p:spPr>
        <p:txBody>
          <a:body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7"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9" name="Rectangle 6"/>
          <p:cNvSpPr>
            <a:spLocks noGrp="1" noChangeArrowheads="1"/>
          </p:cNvSpPr>
          <p:nvPr>
            <p:ph type="sldNum" sz="quarter" idx="12"/>
          </p:nvPr>
        </p:nvSpPr>
        <p:spPr>
          <a:ln/>
        </p:spPr>
        <p:txBody>
          <a:bodyPr/>
          <a:lstStyle>
            <a:lvl1pPr>
              <a:defRPr/>
            </a:lvl1pPr>
          </a:lstStyle>
          <a:p>
            <a:pPr>
              <a:defRPr/>
            </a:pPr>
            <a:fld id="{AC1984D7-2731-413E-98DC-1896C4AF10EF}" type="slidenum">
              <a:rPr lang="hu-HU" altLang="en-US"/>
              <a:pPr>
                <a:defRPr/>
              </a:pPr>
              <a:t>‹#›</a:t>
            </a:fld>
            <a:endParaRPr lang="hu-HU" altLang="en-US"/>
          </a:p>
        </p:txBody>
      </p:sp>
    </p:spTree>
    <p:extLst>
      <p:ext uri="{BB962C8B-B14F-4D97-AF65-F5344CB8AC3E}">
        <p14:creationId xmlns:p14="http://schemas.microsoft.com/office/powerpoint/2010/main" val="2266211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Csak cím">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endParaRPr lang="en-US"/>
          </a:p>
        </p:txBody>
      </p:sp>
      <p:sp>
        <p:nvSpPr>
          <p:cNvPr id="3"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5" name="Rectangle 6"/>
          <p:cNvSpPr>
            <a:spLocks noGrp="1" noChangeArrowheads="1"/>
          </p:cNvSpPr>
          <p:nvPr>
            <p:ph type="sldNum" sz="quarter" idx="12"/>
          </p:nvPr>
        </p:nvSpPr>
        <p:spPr>
          <a:ln/>
        </p:spPr>
        <p:txBody>
          <a:bodyPr/>
          <a:lstStyle>
            <a:lvl1pPr>
              <a:defRPr/>
            </a:lvl1pPr>
          </a:lstStyle>
          <a:p>
            <a:pPr>
              <a:defRPr/>
            </a:pPr>
            <a:fld id="{9D65669A-A566-411F-815B-67C041CAFED2}" type="slidenum">
              <a:rPr lang="hu-HU" altLang="en-US"/>
              <a:pPr>
                <a:defRPr/>
              </a:pPr>
              <a:t>‹#›</a:t>
            </a:fld>
            <a:endParaRPr lang="hu-HU" altLang="en-US"/>
          </a:p>
        </p:txBody>
      </p:sp>
    </p:spTree>
    <p:extLst>
      <p:ext uri="{BB962C8B-B14F-4D97-AF65-F5344CB8AC3E}">
        <p14:creationId xmlns:p14="http://schemas.microsoft.com/office/powerpoint/2010/main" val="816471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Üres">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4" name="Rectangle 6"/>
          <p:cNvSpPr>
            <a:spLocks noGrp="1" noChangeArrowheads="1"/>
          </p:cNvSpPr>
          <p:nvPr>
            <p:ph type="sldNum" sz="quarter" idx="12"/>
          </p:nvPr>
        </p:nvSpPr>
        <p:spPr>
          <a:ln/>
        </p:spPr>
        <p:txBody>
          <a:bodyPr/>
          <a:lstStyle>
            <a:lvl1pPr>
              <a:defRPr/>
            </a:lvl1pPr>
          </a:lstStyle>
          <a:p>
            <a:pPr>
              <a:defRPr/>
            </a:pPr>
            <a:fld id="{DE7ABD6F-74E0-41D5-B610-214580B3E9B9}" type="slidenum">
              <a:rPr lang="hu-HU" altLang="en-US"/>
              <a:pPr>
                <a:defRPr/>
              </a:pPr>
              <a:t>‹#›</a:t>
            </a:fld>
            <a:endParaRPr lang="hu-HU" altLang="en-US"/>
          </a:p>
        </p:txBody>
      </p:sp>
    </p:spTree>
    <p:extLst>
      <p:ext uri="{BB962C8B-B14F-4D97-AF65-F5344CB8AC3E}">
        <p14:creationId xmlns:p14="http://schemas.microsoft.com/office/powerpoint/2010/main" val="62274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artalomrész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30238" y="457200"/>
            <a:ext cx="2949575" cy="1600200"/>
          </a:xfrm>
        </p:spPr>
        <p:txBody>
          <a:bodyPr anchor="b"/>
          <a:lstStyle>
            <a:lvl1pPr>
              <a:defRPr sz="3200"/>
            </a:lvl1pPr>
          </a:lstStyle>
          <a:p>
            <a:r>
              <a:rPr lang="hu-HU"/>
              <a:t>Mintacím szerkesztése</a:t>
            </a:r>
            <a:endParaRPr lang="en-US"/>
          </a:p>
        </p:txBody>
      </p:sp>
      <p:sp>
        <p:nvSpPr>
          <p:cNvPr id="3" name="Tartalom helye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Szöveg hely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7" name="Rectangle 6"/>
          <p:cNvSpPr>
            <a:spLocks noGrp="1" noChangeArrowheads="1"/>
          </p:cNvSpPr>
          <p:nvPr>
            <p:ph type="sldNum" sz="quarter" idx="12"/>
          </p:nvPr>
        </p:nvSpPr>
        <p:spPr>
          <a:ln/>
        </p:spPr>
        <p:txBody>
          <a:bodyPr/>
          <a:lstStyle>
            <a:lvl1pPr>
              <a:defRPr/>
            </a:lvl1pPr>
          </a:lstStyle>
          <a:p>
            <a:pPr>
              <a:defRPr/>
            </a:pPr>
            <a:fld id="{FADF559B-6EEA-4DEF-A317-61D79D467533}" type="slidenum">
              <a:rPr lang="hu-HU" altLang="en-US"/>
              <a:pPr>
                <a:defRPr/>
              </a:pPr>
              <a:t>‹#›</a:t>
            </a:fld>
            <a:endParaRPr lang="hu-HU" altLang="en-US"/>
          </a:p>
        </p:txBody>
      </p:sp>
    </p:spTree>
    <p:extLst>
      <p:ext uri="{BB962C8B-B14F-4D97-AF65-F5344CB8AC3E}">
        <p14:creationId xmlns:p14="http://schemas.microsoft.com/office/powerpoint/2010/main" val="6612817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Kép képaláírással">
    <p:spTree>
      <p:nvGrpSpPr>
        <p:cNvPr id="1" name=""/>
        <p:cNvGrpSpPr/>
        <p:nvPr/>
      </p:nvGrpSpPr>
      <p:grpSpPr>
        <a:xfrm>
          <a:off x="0" y="0"/>
          <a:ext cx="0" cy="0"/>
          <a:chOff x="0" y="0"/>
          <a:chExt cx="0" cy="0"/>
        </a:xfrm>
      </p:grpSpPr>
      <p:sp>
        <p:nvSpPr>
          <p:cNvPr id="2" name="Cím 1"/>
          <p:cNvSpPr>
            <a:spLocks noGrp="1"/>
          </p:cNvSpPr>
          <p:nvPr>
            <p:ph type="title"/>
          </p:nvPr>
        </p:nvSpPr>
        <p:spPr>
          <a:xfrm>
            <a:off x="630238" y="457200"/>
            <a:ext cx="2949575" cy="1600200"/>
          </a:xfrm>
        </p:spPr>
        <p:txBody>
          <a:bodyPr anchor="b"/>
          <a:lstStyle>
            <a:lvl1pPr>
              <a:defRPr sz="3200"/>
            </a:lvl1pPr>
          </a:lstStyle>
          <a:p>
            <a:r>
              <a:rPr lang="hu-HU"/>
              <a:t>Mintacím szerkesztése</a:t>
            </a:r>
            <a:endParaRPr lang="en-US"/>
          </a:p>
        </p:txBody>
      </p:sp>
      <p:sp>
        <p:nvSpPr>
          <p:cNvPr id="3" name="Kép helye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Szöveg helye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u-HU"/>
              <a:t>Mintaszöveg szerkesztése</a:t>
            </a:r>
          </a:p>
        </p:txBody>
      </p:sp>
      <p:sp>
        <p:nvSpPr>
          <p:cNvPr id="5"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7" name="Rectangle 6"/>
          <p:cNvSpPr>
            <a:spLocks noGrp="1" noChangeArrowheads="1"/>
          </p:cNvSpPr>
          <p:nvPr>
            <p:ph type="sldNum" sz="quarter" idx="12"/>
          </p:nvPr>
        </p:nvSpPr>
        <p:spPr>
          <a:ln/>
        </p:spPr>
        <p:txBody>
          <a:bodyPr/>
          <a:lstStyle>
            <a:lvl1pPr>
              <a:defRPr/>
            </a:lvl1pPr>
          </a:lstStyle>
          <a:p>
            <a:pPr>
              <a:defRPr/>
            </a:pPr>
            <a:fld id="{ABEC8570-0803-4D23-9C9F-9648C9BD4D30}" type="slidenum">
              <a:rPr lang="hu-HU" altLang="en-US"/>
              <a:pPr>
                <a:defRPr/>
              </a:pPr>
              <a:t>‹#›</a:t>
            </a:fld>
            <a:endParaRPr lang="hu-HU" altLang="en-US"/>
          </a:p>
        </p:txBody>
      </p:sp>
    </p:spTree>
    <p:extLst>
      <p:ext uri="{BB962C8B-B14F-4D97-AF65-F5344CB8AC3E}">
        <p14:creationId xmlns:p14="http://schemas.microsoft.com/office/powerpoint/2010/main" val="38386728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Cím és függőleges szöveg">
    <p:spTree>
      <p:nvGrpSpPr>
        <p:cNvPr id="1" name=""/>
        <p:cNvGrpSpPr/>
        <p:nvPr/>
      </p:nvGrpSpPr>
      <p:grpSpPr>
        <a:xfrm>
          <a:off x="0" y="0"/>
          <a:ext cx="0" cy="0"/>
          <a:chOff x="0" y="0"/>
          <a:chExt cx="0" cy="0"/>
        </a:xfrm>
      </p:grpSpPr>
      <p:sp>
        <p:nvSpPr>
          <p:cNvPr id="2" name="Cím 1"/>
          <p:cNvSpPr>
            <a:spLocks noGrp="1"/>
          </p:cNvSpPr>
          <p:nvPr>
            <p:ph type="title"/>
          </p:nvPr>
        </p:nvSpPr>
        <p:spPr/>
        <p:txBody>
          <a:bodyPr/>
          <a:lstStyle/>
          <a:p>
            <a:r>
              <a:rPr lang="hu-HU"/>
              <a:t>Mintacím szerkesztése</a:t>
            </a:r>
            <a:endParaRPr lang="en-US"/>
          </a:p>
        </p:txBody>
      </p:sp>
      <p:sp>
        <p:nvSpPr>
          <p:cNvPr id="3" name="Függőleges szöveg helye 2"/>
          <p:cNvSpPr>
            <a:spLocks noGrp="1"/>
          </p:cNvSpPr>
          <p:nvPr>
            <p:ph type="body" orient="vert" idx="1"/>
          </p:nvPr>
        </p:nvSpPr>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6" name="Rectangle 6"/>
          <p:cNvSpPr>
            <a:spLocks noGrp="1" noChangeArrowheads="1"/>
          </p:cNvSpPr>
          <p:nvPr>
            <p:ph type="sldNum" sz="quarter" idx="12"/>
          </p:nvPr>
        </p:nvSpPr>
        <p:spPr>
          <a:ln/>
        </p:spPr>
        <p:txBody>
          <a:bodyPr/>
          <a:lstStyle>
            <a:lvl1pPr>
              <a:defRPr/>
            </a:lvl1pPr>
          </a:lstStyle>
          <a:p>
            <a:pPr>
              <a:defRPr/>
            </a:pPr>
            <a:fld id="{7FA9F247-D1F2-4448-8620-69DC4E3B77EE}" type="slidenum">
              <a:rPr lang="hu-HU" altLang="en-US"/>
              <a:pPr>
                <a:defRPr/>
              </a:pPr>
              <a:t>‹#›</a:t>
            </a:fld>
            <a:endParaRPr lang="hu-HU" altLang="en-US"/>
          </a:p>
        </p:txBody>
      </p:sp>
    </p:spTree>
    <p:extLst>
      <p:ext uri="{BB962C8B-B14F-4D97-AF65-F5344CB8AC3E}">
        <p14:creationId xmlns:p14="http://schemas.microsoft.com/office/powerpoint/2010/main" val="15962809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Függőleges cím és szöveg">
    <p:spTree>
      <p:nvGrpSpPr>
        <p:cNvPr id="1" name=""/>
        <p:cNvGrpSpPr/>
        <p:nvPr/>
      </p:nvGrpSpPr>
      <p:grpSpPr>
        <a:xfrm>
          <a:off x="0" y="0"/>
          <a:ext cx="0" cy="0"/>
          <a:chOff x="0" y="0"/>
          <a:chExt cx="0" cy="0"/>
        </a:xfrm>
      </p:grpSpPr>
      <p:sp>
        <p:nvSpPr>
          <p:cNvPr id="2" name="Függőleges cím 1"/>
          <p:cNvSpPr>
            <a:spLocks noGrp="1"/>
          </p:cNvSpPr>
          <p:nvPr>
            <p:ph type="title" orient="vert"/>
          </p:nvPr>
        </p:nvSpPr>
        <p:spPr>
          <a:xfrm>
            <a:off x="6629400" y="274638"/>
            <a:ext cx="2057400" cy="5851525"/>
          </a:xfrm>
        </p:spPr>
        <p:txBody>
          <a:bodyPr vert="eaVert"/>
          <a:lstStyle/>
          <a:p>
            <a:r>
              <a:rPr lang="hu-HU"/>
              <a:t>Mintacím szerkesztése</a:t>
            </a:r>
            <a:endParaRPr lang="en-US"/>
          </a:p>
        </p:txBody>
      </p:sp>
      <p:sp>
        <p:nvSpPr>
          <p:cNvPr id="3" name="Függőleges szöveg helye 2"/>
          <p:cNvSpPr>
            <a:spLocks noGrp="1"/>
          </p:cNvSpPr>
          <p:nvPr>
            <p:ph type="body" orient="vert" idx="1"/>
          </p:nvPr>
        </p:nvSpPr>
        <p:spPr>
          <a:xfrm>
            <a:off x="457200" y="274638"/>
            <a:ext cx="6019800" cy="5851525"/>
          </a:xfrm>
        </p:spPr>
        <p:txBody>
          <a:bodyPr vert="eaVert"/>
          <a:lstStyle/>
          <a:p>
            <a:pPr lvl="0"/>
            <a:r>
              <a:rPr lang="hu-HU"/>
              <a:t>Mintaszöveg szerkesztése</a:t>
            </a:r>
          </a:p>
          <a:p>
            <a:pPr lvl="1"/>
            <a:r>
              <a:rPr lang="hu-HU"/>
              <a:t>Második szint</a:t>
            </a:r>
          </a:p>
          <a:p>
            <a:pPr lvl="2"/>
            <a:r>
              <a:rPr lang="hu-HU"/>
              <a:t>Harmadik szint</a:t>
            </a:r>
          </a:p>
          <a:p>
            <a:pPr lvl="3"/>
            <a:r>
              <a:rPr lang="hu-HU"/>
              <a:t>Negyedik szint</a:t>
            </a:r>
          </a:p>
          <a:p>
            <a:pPr lvl="4"/>
            <a:r>
              <a:rPr lang="hu-HU"/>
              <a:t>Ötödik szint</a:t>
            </a:r>
            <a:endParaRPr lang="en-US"/>
          </a:p>
        </p:txBody>
      </p:sp>
      <p:sp>
        <p:nvSpPr>
          <p:cNvPr id="4" name="Rectangle 4"/>
          <p:cNvSpPr>
            <a:spLocks noGrp="1" noChangeArrowheads="1"/>
          </p:cNvSpPr>
          <p:nvPr>
            <p:ph type="dt" sz="half" idx="10"/>
          </p:nvPr>
        </p:nvSpPr>
        <p:spPr>
          <a:ln/>
        </p:spPr>
        <p:txBody>
          <a:bodyPr/>
          <a:lstStyle>
            <a:lvl1pPr>
              <a:defRPr/>
            </a:lvl1pPr>
          </a:lstStyle>
          <a:p>
            <a:pPr>
              <a:defRPr/>
            </a:pPr>
            <a:endParaRPr lang="hu-HU"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hu-HU" altLang="en-US"/>
          </a:p>
        </p:txBody>
      </p:sp>
      <p:sp>
        <p:nvSpPr>
          <p:cNvPr id="6" name="Rectangle 6"/>
          <p:cNvSpPr>
            <a:spLocks noGrp="1" noChangeArrowheads="1"/>
          </p:cNvSpPr>
          <p:nvPr>
            <p:ph type="sldNum" sz="quarter" idx="12"/>
          </p:nvPr>
        </p:nvSpPr>
        <p:spPr>
          <a:ln/>
        </p:spPr>
        <p:txBody>
          <a:bodyPr/>
          <a:lstStyle>
            <a:lvl1pPr>
              <a:defRPr/>
            </a:lvl1pPr>
          </a:lstStyle>
          <a:p>
            <a:pPr>
              <a:defRPr/>
            </a:pPr>
            <a:fld id="{10B007D6-9864-406E-9261-763557F35988}" type="slidenum">
              <a:rPr lang="hu-HU" altLang="en-US"/>
              <a:pPr>
                <a:defRPr/>
              </a:pPr>
              <a:t>‹#›</a:t>
            </a:fld>
            <a:endParaRPr lang="hu-HU" altLang="en-US"/>
          </a:p>
        </p:txBody>
      </p:sp>
    </p:spTree>
    <p:extLst>
      <p:ext uri="{BB962C8B-B14F-4D97-AF65-F5344CB8AC3E}">
        <p14:creationId xmlns:p14="http://schemas.microsoft.com/office/powerpoint/2010/main" val="1732498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hu-HU" altLang="en-US"/>
              <a:t>Mintacím szerkesztése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hu-HU" altLang="en-US"/>
              <a:t>Mintaszöveg szerkesztése</a:t>
            </a:r>
          </a:p>
          <a:p>
            <a:pPr lvl="1"/>
            <a:r>
              <a:rPr lang="hu-HU" altLang="en-US"/>
              <a:t>Második szint</a:t>
            </a:r>
          </a:p>
          <a:p>
            <a:pPr lvl="2"/>
            <a:r>
              <a:rPr lang="hu-HU" altLang="en-US"/>
              <a:t>Harmadik szint</a:t>
            </a:r>
          </a:p>
          <a:p>
            <a:pPr lvl="3"/>
            <a:r>
              <a:rPr lang="hu-HU" altLang="en-US"/>
              <a:t>Negyedik szint</a:t>
            </a:r>
          </a:p>
          <a:p>
            <a:pPr lvl="4"/>
            <a:r>
              <a:rPr lang="hu-HU" altLang="en-US"/>
              <a:t>Ötödik szint</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pPr>
              <a:defRPr/>
            </a:pPr>
            <a:endParaRPr lang="hu-HU" alt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pPr>
              <a:defRPr/>
            </a:pPr>
            <a:endParaRPr lang="hu-HU" alt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pPr>
              <a:defRPr/>
            </a:pPr>
            <a:fld id="{0D998F1A-C39C-453A-878A-B872488B0187}" type="slidenum">
              <a:rPr lang="hu-HU" altLang="en-US"/>
              <a:pPr>
                <a:defRPr/>
              </a:pPr>
              <a:t>‹#›</a:t>
            </a:fld>
            <a:endParaRPr lang="hu-HU"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gif"/></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24.jpeg"/><Relationship Id="rId1" Type="http://schemas.openxmlformats.org/officeDocument/2006/relationships/slideLayout" Target="../slideLayouts/slideLayout2.xml"/><Relationship Id="rId4" Type="http://schemas.openxmlformats.org/officeDocument/2006/relationships/image" Target="../media/image26.gif"/></Relationships>
</file>

<file path=ppt/slides/_rels/slide1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image" Target="../media/image29.jpg"/><Relationship Id="rId1" Type="http://schemas.openxmlformats.org/officeDocument/2006/relationships/slideLayout" Target="../slideLayouts/slideLayout7.xml"/><Relationship Id="rId4" Type="http://schemas.openxmlformats.org/officeDocument/2006/relationships/image" Target="../media/image31.gif"/></Relationships>
</file>

<file path=ppt/slides/_rels/slide2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6.jpg"/><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 Id="rId5" Type="http://schemas.openxmlformats.org/officeDocument/2006/relationships/image" Target="../media/image47.jpg"/><Relationship Id="rId4" Type="http://schemas.openxmlformats.org/officeDocument/2006/relationships/image" Target="../media/image46.jpeg"/></Relationships>
</file>

<file path=ppt/slides/_rels/slide29.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0" y="5876925"/>
            <a:ext cx="9144000" cy="865188"/>
          </a:xfrm>
        </p:spPr>
        <p:txBody>
          <a:bodyPr anchor="ctr"/>
          <a:lstStyle/>
          <a:p>
            <a:pPr eaLnBrk="1" hangingPunct="1">
              <a:defRPr/>
            </a:pPr>
            <a:r>
              <a:rPr lang="hu-HU" altLang="en-US" sz="4800" b="1" dirty="0">
                <a:effectLst>
                  <a:outerShdw blurRad="38100" dist="38100" dir="2700000" algn="tl">
                    <a:srgbClr val="C0C0C0"/>
                  </a:outerShdw>
                </a:effectLst>
              </a:rPr>
              <a:t>Az 1848-49-es szabadságharc</a:t>
            </a:r>
            <a:r>
              <a:rPr lang="hu-HU" altLang="en-US" sz="4400" dirty="0"/>
              <a:t> </a:t>
            </a:r>
          </a:p>
        </p:txBody>
      </p:sp>
      <p:pic>
        <p:nvPicPr>
          <p:cNvPr id="2051" name="Kép 2"/>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07950" y="195263"/>
            <a:ext cx="4732338" cy="460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Kép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56100" y="3500438"/>
            <a:ext cx="4672013" cy="244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Kép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905375" y="547688"/>
            <a:ext cx="4122738" cy="216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a:xfrm>
            <a:off x="457200" y="96838"/>
            <a:ext cx="8229600" cy="633412"/>
          </a:xfrm>
        </p:spPr>
        <p:txBody>
          <a:bodyPr/>
          <a:lstStyle/>
          <a:p>
            <a:pPr eaLnBrk="1" hangingPunct="1">
              <a:defRPr/>
            </a:pPr>
            <a:r>
              <a:rPr lang="hu-HU" altLang="en-US" sz="4000" u="sng" dirty="0">
                <a:effectLst>
                  <a:outerShdw blurRad="38100" dist="38100" dir="2700000" algn="tl">
                    <a:srgbClr val="C0C0C0"/>
                  </a:outerShdw>
                </a:effectLst>
              </a:rPr>
              <a:t>A szabadságharc kitörésének okai</a:t>
            </a:r>
          </a:p>
        </p:txBody>
      </p:sp>
      <p:sp>
        <p:nvSpPr>
          <p:cNvPr id="3075" name="Rectangle 3"/>
          <p:cNvSpPr>
            <a:spLocks noGrp="1" noChangeArrowheads="1"/>
          </p:cNvSpPr>
          <p:nvPr>
            <p:ph type="body" idx="1"/>
          </p:nvPr>
        </p:nvSpPr>
        <p:spPr>
          <a:xfrm>
            <a:off x="107950" y="836613"/>
            <a:ext cx="8928100" cy="6264275"/>
          </a:xfrm>
        </p:spPr>
        <p:txBody>
          <a:bodyPr/>
          <a:lstStyle/>
          <a:p>
            <a:pPr eaLnBrk="1" hangingPunct="1">
              <a:lnSpc>
                <a:spcPct val="80000"/>
              </a:lnSpc>
              <a:buFontTx/>
              <a:buNone/>
            </a:pPr>
            <a:r>
              <a:rPr lang="en-US" altLang="en-US" sz="2800">
                <a:cs typeface="Arial" panose="020B0604020202020204" pitchFamily="34" charset="0"/>
              </a:rPr>
              <a:t>»</a:t>
            </a:r>
            <a:r>
              <a:rPr lang="hu-HU" altLang="en-US" sz="2800">
                <a:cs typeface="Arial" panose="020B0604020202020204" pitchFamily="34" charset="0"/>
              </a:rPr>
              <a:t> </a:t>
            </a:r>
            <a:r>
              <a:rPr lang="hu-HU" altLang="en-US" sz="2800"/>
              <a:t>Ausztriához fűződő viszony rendezetlensége</a:t>
            </a:r>
          </a:p>
          <a:p>
            <a:pPr eaLnBrk="1" hangingPunct="1">
              <a:lnSpc>
                <a:spcPct val="80000"/>
              </a:lnSpc>
              <a:buFontTx/>
              <a:buNone/>
            </a:pPr>
            <a:r>
              <a:rPr lang="en-US" altLang="en-US" sz="2800">
                <a:cs typeface="Arial" panose="020B0604020202020204" pitchFamily="34" charset="0"/>
              </a:rPr>
              <a:t>»</a:t>
            </a:r>
            <a:r>
              <a:rPr lang="hu-HU" altLang="en-US" sz="2800">
                <a:cs typeface="Arial" panose="020B0604020202020204" pitchFamily="34" charset="0"/>
              </a:rPr>
              <a:t> </a:t>
            </a:r>
            <a:r>
              <a:rPr lang="hu-HU" altLang="en-US" sz="2800"/>
              <a:t>Önálló had- és pénzügyek elvétele MO-tól (bécsi törekvés)</a:t>
            </a:r>
          </a:p>
          <a:p>
            <a:pPr eaLnBrk="1" hangingPunct="1">
              <a:lnSpc>
                <a:spcPct val="80000"/>
              </a:lnSpc>
              <a:buFontTx/>
              <a:buNone/>
            </a:pPr>
            <a:r>
              <a:rPr lang="en-US" altLang="en-US" sz="2800">
                <a:cs typeface="Arial" panose="020B0604020202020204" pitchFamily="34" charset="0"/>
              </a:rPr>
              <a:t>»</a:t>
            </a:r>
            <a:r>
              <a:rPr lang="hu-HU" altLang="en-US" sz="2800">
                <a:cs typeface="Arial" panose="020B0604020202020204" pitchFamily="34" charset="0"/>
              </a:rPr>
              <a:t> </a:t>
            </a:r>
            <a:r>
              <a:rPr lang="hu-HU" altLang="en-US" sz="2800"/>
              <a:t>Bécsi időhúzás a hadsereg ügyében </a:t>
            </a:r>
            <a:r>
              <a:rPr lang="hu-HU" altLang="en-US" sz="2800" b="1" i="1"/>
              <a:t>(magyar katonákat haza, idegen katonákat ki MO-ról)</a:t>
            </a:r>
          </a:p>
          <a:p>
            <a:pPr eaLnBrk="1" hangingPunct="1">
              <a:lnSpc>
                <a:spcPct val="80000"/>
              </a:lnSpc>
              <a:buFontTx/>
              <a:buNone/>
            </a:pPr>
            <a:r>
              <a:rPr lang="en-US" altLang="en-US" sz="2800">
                <a:cs typeface="Arial" panose="020B0604020202020204" pitchFamily="34" charset="0"/>
              </a:rPr>
              <a:t>»</a:t>
            </a:r>
            <a:r>
              <a:rPr lang="hu-HU" altLang="en-US" sz="2800">
                <a:cs typeface="Arial" panose="020B0604020202020204" pitchFamily="34" charset="0"/>
              </a:rPr>
              <a:t> A Habsburg-udvar támogatja a MO-i nemzetiségeket</a:t>
            </a:r>
            <a:endParaRPr lang="hu-HU" altLang="en-US" sz="2800"/>
          </a:p>
          <a:p>
            <a:pPr eaLnBrk="1" hangingPunct="1">
              <a:lnSpc>
                <a:spcPct val="80000"/>
              </a:lnSpc>
              <a:buFontTx/>
              <a:buNone/>
            </a:pPr>
            <a:endParaRPr lang="en-US" altLang="en-US" sz="2800">
              <a:cs typeface="Arial" panose="020B0604020202020204" pitchFamily="34" charset="0"/>
            </a:endParaRPr>
          </a:p>
        </p:txBody>
      </p:sp>
      <p:pic>
        <p:nvPicPr>
          <p:cNvPr id="3076" name="Kép 6"/>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35500" y="3716338"/>
            <a:ext cx="4751388" cy="259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Kép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188" y="3357563"/>
            <a:ext cx="4802188" cy="319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075">
                                            <p:txEl>
                                              <p:pRg st="0" end="0"/>
                                            </p:txEl>
                                          </p:spTgt>
                                        </p:tgtEl>
                                        <p:attrNameLst>
                                          <p:attrName>style.visibility</p:attrName>
                                        </p:attrNameLst>
                                      </p:cBhvr>
                                      <p:to>
                                        <p:strVal val="visible"/>
                                      </p:to>
                                    </p:set>
                                    <p:animEffect transition="in" filter="checkerboard(across)">
                                      <p:cBhvr>
                                        <p:cTn id="7" dur="500"/>
                                        <p:tgtEl>
                                          <p:spTgt spid="307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075">
                                            <p:txEl>
                                              <p:pRg st="1" end="1"/>
                                            </p:txEl>
                                          </p:spTgt>
                                        </p:tgtEl>
                                        <p:attrNameLst>
                                          <p:attrName>style.visibility</p:attrName>
                                        </p:attrNameLst>
                                      </p:cBhvr>
                                      <p:to>
                                        <p:strVal val="visible"/>
                                      </p:to>
                                    </p:set>
                                    <p:animEffect transition="in" filter="checkerboard(across)">
                                      <p:cBhvr>
                                        <p:cTn id="12" dur="500"/>
                                        <p:tgtEl>
                                          <p:spTgt spid="307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075">
                                            <p:txEl>
                                              <p:pRg st="2" end="2"/>
                                            </p:txEl>
                                          </p:spTgt>
                                        </p:tgtEl>
                                        <p:attrNameLst>
                                          <p:attrName>style.visibility</p:attrName>
                                        </p:attrNameLst>
                                      </p:cBhvr>
                                      <p:to>
                                        <p:strVal val="visible"/>
                                      </p:to>
                                    </p:set>
                                    <p:animEffect transition="in" filter="checkerboard(across)">
                                      <p:cBhvr>
                                        <p:cTn id="17" dur="500"/>
                                        <p:tgtEl>
                                          <p:spTgt spid="307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075">
                                            <p:txEl>
                                              <p:pRg st="3" end="3"/>
                                            </p:txEl>
                                          </p:spTgt>
                                        </p:tgtEl>
                                        <p:attrNameLst>
                                          <p:attrName>style.visibility</p:attrName>
                                        </p:attrNameLst>
                                      </p:cBhvr>
                                      <p:to>
                                        <p:strVal val="visible"/>
                                      </p:to>
                                    </p:set>
                                    <p:animEffect transition="in" filter="checkerboard(across)">
                                      <p:cBhvr>
                                        <p:cTn id="22" dur="500"/>
                                        <p:tgtEl>
                                          <p:spTgt spid="307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artalom helye 2"/>
          <p:cNvSpPr>
            <a:spLocks noGrp="1"/>
          </p:cNvSpPr>
          <p:nvPr>
            <p:ph idx="1"/>
          </p:nvPr>
        </p:nvSpPr>
        <p:spPr>
          <a:xfrm>
            <a:off x="107950" y="836613"/>
            <a:ext cx="8928100" cy="4525962"/>
          </a:xfrm>
        </p:spPr>
        <p:txBody>
          <a:bodyPr/>
          <a:lstStyle/>
          <a:p>
            <a:pPr eaLnBrk="1" hangingPunct="1">
              <a:lnSpc>
                <a:spcPct val="80000"/>
              </a:lnSpc>
              <a:buFontTx/>
              <a:buNone/>
            </a:pPr>
            <a:r>
              <a:rPr lang="hu-HU" altLang="en-US" sz="2800" b="1" u="sng">
                <a:solidFill>
                  <a:srgbClr val="FF0000"/>
                </a:solidFill>
                <a:cs typeface="Arial" panose="020B0604020202020204" pitchFamily="34" charset="0"/>
              </a:rPr>
              <a:t>nemzetiségek fegyveres felkelései </a:t>
            </a:r>
            <a:r>
              <a:rPr lang="hu-HU" altLang="en-US" sz="2600">
                <a:cs typeface="Arial" panose="020B0604020202020204" pitchFamily="34" charset="0"/>
              </a:rPr>
              <a:t>(horvátok, szerbek)</a:t>
            </a:r>
          </a:p>
          <a:p>
            <a:pPr eaLnBrk="1" hangingPunct="1">
              <a:lnSpc>
                <a:spcPct val="80000"/>
              </a:lnSpc>
              <a:buFontTx/>
              <a:buNone/>
            </a:pPr>
            <a:endParaRPr lang="hu-HU" altLang="en-US" sz="1000">
              <a:cs typeface="Arial" panose="020B0604020202020204" pitchFamily="34" charset="0"/>
            </a:endParaRPr>
          </a:p>
          <a:p>
            <a:pPr lvl="1" eaLnBrk="1" hangingPunct="1">
              <a:lnSpc>
                <a:spcPct val="80000"/>
              </a:lnSpc>
            </a:pPr>
            <a:r>
              <a:rPr lang="hu-HU" altLang="en-US" sz="2400" b="1">
                <a:cs typeface="Arial" panose="020B0604020202020204" pitchFamily="34" charset="0"/>
              </a:rPr>
              <a:t>A nemzetiségek autonómiát követeltek</a:t>
            </a:r>
          </a:p>
          <a:p>
            <a:pPr lvl="1" eaLnBrk="1" hangingPunct="1">
              <a:lnSpc>
                <a:spcPct val="80000"/>
              </a:lnSpc>
            </a:pPr>
            <a:r>
              <a:rPr lang="hu-HU" altLang="en-US" sz="2400" b="1">
                <a:cs typeface="Arial" panose="020B0604020202020204" pitchFamily="34" charset="0"/>
              </a:rPr>
              <a:t>A m. kormány tartotta az „egy politikai nemzet” elvét</a:t>
            </a:r>
          </a:p>
          <a:p>
            <a:pPr eaLnBrk="1" hangingPunct="1">
              <a:lnSpc>
                <a:spcPct val="80000"/>
              </a:lnSpc>
              <a:buFontTx/>
              <a:buNone/>
            </a:pPr>
            <a:r>
              <a:rPr lang="en-US" altLang="en-US" sz="2800">
                <a:cs typeface="Arial" panose="020B0604020202020204" pitchFamily="34" charset="0"/>
              </a:rPr>
              <a:t>»</a:t>
            </a:r>
            <a:r>
              <a:rPr lang="hu-HU" altLang="en-US" sz="2800">
                <a:cs typeface="Arial" panose="020B0604020202020204" pitchFamily="34" charset="0"/>
              </a:rPr>
              <a:t> a bécsi udvar leveri a nemzeti felkeléseket (cseh, olasz – amik az Osztrák örökös tartományokban törnek ki)</a:t>
            </a:r>
            <a:endParaRPr lang="en-US" altLang="en-US" sz="2800">
              <a:cs typeface="Arial" panose="020B0604020202020204" pitchFamily="34" charset="0"/>
            </a:endParaRPr>
          </a:p>
          <a:p>
            <a:endParaRPr lang="hu-HU" altLang="en-US"/>
          </a:p>
        </p:txBody>
      </p:sp>
      <p:sp>
        <p:nvSpPr>
          <p:cNvPr id="4" name="AutoShape 6"/>
          <p:cNvSpPr>
            <a:spLocks noChangeArrowheads="1"/>
          </p:cNvSpPr>
          <p:nvPr/>
        </p:nvSpPr>
        <p:spPr bwMode="auto">
          <a:xfrm>
            <a:off x="6732588" y="1412875"/>
            <a:ext cx="863600" cy="341313"/>
          </a:xfrm>
          <a:prstGeom prst="leftRightArrow">
            <a:avLst>
              <a:gd name="adj1" fmla="val 50000"/>
              <a:gd name="adj2" fmla="val 66489"/>
            </a:avLst>
          </a:prstGeom>
          <a:solidFill>
            <a:srgbClr val="FF0000"/>
          </a:solidFill>
          <a:ln w="28575">
            <a:solidFill>
              <a:schemeClr val="tx1"/>
            </a:solidFill>
            <a:miter lim="800000"/>
            <a:headEnd/>
            <a:tailEnd/>
          </a:ln>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altLang="hu-HU" sz="1800"/>
          </a:p>
        </p:txBody>
      </p:sp>
      <p:sp>
        <p:nvSpPr>
          <p:cNvPr id="5" name="Rectangle 2"/>
          <p:cNvSpPr>
            <a:spLocks noGrp="1" noChangeArrowheads="1"/>
          </p:cNvSpPr>
          <p:nvPr>
            <p:ph type="title"/>
          </p:nvPr>
        </p:nvSpPr>
        <p:spPr>
          <a:xfrm>
            <a:off x="457200" y="96838"/>
            <a:ext cx="8229600" cy="633412"/>
          </a:xfrm>
        </p:spPr>
        <p:txBody>
          <a:bodyPr/>
          <a:lstStyle/>
          <a:p>
            <a:pPr eaLnBrk="1" hangingPunct="1">
              <a:defRPr/>
            </a:pPr>
            <a:r>
              <a:rPr lang="hu-HU" altLang="en-US" sz="4000" u="sng" dirty="0">
                <a:effectLst>
                  <a:outerShdw blurRad="38100" dist="38100" dir="2700000" algn="tl">
                    <a:srgbClr val="C0C0C0"/>
                  </a:outerShdw>
                </a:effectLst>
              </a:rPr>
              <a:t>A szabadságharc kitörésének okai</a:t>
            </a:r>
          </a:p>
        </p:txBody>
      </p:sp>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56817" y="2924944"/>
            <a:ext cx="6247631" cy="3885343"/>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0"/>
            <a:ext cx="8229600" cy="981075"/>
          </a:xfrm>
        </p:spPr>
        <p:txBody>
          <a:bodyPr/>
          <a:lstStyle/>
          <a:p>
            <a:pPr eaLnBrk="1" hangingPunct="1">
              <a:defRPr/>
            </a:pPr>
            <a:r>
              <a:rPr lang="hu-HU" altLang="en-US" u="sng">
                <a:effectLst>
                  <a:outerShdw blurRad="38100" dist="38100" dir="2700000" algn="tl">
                    <a:srgbClr val="C0C0C0"/>
                  </a:outerShdw>
                </a:effectLst>
              </a:rPr>
              <a:t>Magyarország 1848 nyarán</a:t>
            </a:r>
            <a:r>
              <a:rPr lang="hu-HU" altLang="en-US"/>
              <a:t> </a:t>
            </a:r>
          </a:p>
        </p:txBody>
      </p:sp>
      <p:sp>
        <p:nvSpPr>
          <p:cNvPr id="5123" name="Rectangle 3"/>
          <p:cNvSpPr>
            <a:spLocks noGrp="1" noChangeArrowheads="1"/>
          </p:cNvSpPr>
          <p:nvPr>
            <p:ph type="body" idx="1"/>
          </p:nvPr>
        </p:nvSpPr>
        <p:spPr/>
        <p:txBody>
          <a:bodyPr/>
          <a:lstStyle/>
          <a:p>
            <a:pPr eaLnBrk="1" hangingPunct="1"/>
            <a:endParaRPr lang="en-US" altLang="en-US"/>
          </a:p>
        </p:txBody>
      </p:sp>
      <p:pic>
        <p:nvPicPr>
          <p:cNvPr id="5124" name="Picture 5" descr="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388" y="908050"/>
            <a:ext cx="8785225" cy="576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Cím 1"/>
          <p:cNvSpPr>
            <a:spLocks noGrp="1"/>
          </p:cNvSpPr>
          <p:nvPr>
            <p:ph type="title"/>
          </p:nvPr>
        </p:nvSpPr>
        <p:spPr>
          <a:xfrm>
            <a:off x="468313" y="115888"/>
            <a:ext cx="8229600" cy="865187"/>
          </a:xfrm>
        </p:spPr>
        <p:txBody>
          <a:bodyPr/>
          <a:lstStyle/>
          <a:p>
            <a:r>
              <a:rPr lang="hu-HU" altLang="en-US"/>
              <a:t>Viszály keltése Magyarországon</a:t>
            </a:r>
          </a:p>
        </p:txBody>
      </p:sp>
      <p:sp>
        <p:nvSpPr>
          <p:cNvPr id="3" name="Tartalom helye 2"/>
          <p:cNvSpPr>
            <a:spLocks noGrp="1"/>
          </p:cNvSpPr>
          <p:nvPr>
            <p:ph idx="1"/>
          </p:nvPr>
        </p:nvSpPr>
        <p:spPr>
          <a:xfrm>
            <a:off x="106363" y="1125538"/>
            <a:ext cx="4464050" cy="5588000"/>
          </a:xfrm>
        </p:spPr>
        <p:txBody>
          <a:bodyPr/>
          <a:lstStyle/>
          <a:p>
            <a:pPr eaLnBrk="1" hangingPunct="1">
              <a:lnSpc>
                <a:spcPct val="80000"/>
              </a:lnSpc>
              <a:defRPr/>
            </a:pPr>
            <a:r>
              <a:rPr lang="hu-HU" altLang="en-US" sz="3000" u="sng" dirty="0">
                <a:effectLst>
                  <a:outerShdw blurRad="38100" dist="38100" dir="2700000" algn="tl">
                    <a:srgbClr val="C0C0C0"/>
                  </a:outerShdw>
                </a:effectLst>
                <a:cs typeface="Arial" panose="020B0604020202020204" pitchFamily="34" charset="0"/>
              </a:rPr>
              <a:t>Horvátország kérdése</a:t>
            </a:r>
            <a:r>
              <a:rPr lang="hu-HU" altLang="en-US" sz="3000" u="sng" dirty="0">
                <a:cs typeface="Arial" panose="020B0604020202020204" pitchFamily="34" charset="0"/>
              </a:rPr>
              <a:t>:</a:t>
            </a:r>
          </a:p>
          <a:p>
            <a:pPr eaLnBrk="1" hangingPunct="1">
              <a:lnSpc>
                <a:spcPct val="80000"/>
              </a:lnSpc>
              <a:buFontTx/>
              <a:buChar char="-"/>
              <a:defRPr/>
            </a:pPr>
            <a:r>
              <a:rPr lang="hu-HU" altLang="en-US" sz="3000" dirty="0">
                <a:cs typeface="Arial" panose="020B0604020202020204" pitchFamily="34" charset="0"/>
              </a:rPr>
              <a:t>önálló horvát tartomány kívánnak lenni</a:t>
            </a:r>
          </a:p>
          <a:p>
            <a:pPr eaLnBrk="1" hangingPunct="1">
              <a:lnSpc>
                <a:spcPct val="80000"/>
              </a:lnSpc>
              <a:buFontTx/>
              <a:buChar char="-"/>
              <a:defRPr/>
            </a:pPr>
            <a:r>
              <a:rPr lang="hu-HU" altLang="en-US" sz="3000" dirty="0">
                <a:cs typeface="Arial" panose="020B0604020202020204" pitchFamily="34" charset="0"/>
              </a:rPr>
              <a:t>A magyar kormány </a:t>
            </a:r>
            <a:r>
              <a:rPr lang="hu-HU" altLang="en-US" sz="3000" b="1" dirty="0">
                <a:cs typeface="Arial" panose="020B0604020202020204" pitchFamily="34" charset="0"/>
              </a:rPr>
              <a:t>csak területi autonómiát</a:t>
            </a:r>
            <a:r>
              <a:rPr lang="hu-HU" altLang="en-US" sz="3000" dirty="0">
                <a:cs typeface="Arial" panose="020B0604020202020204" pitchFamily="34" charset="0"/>
              </a:rPr>
              <a:t> kínál</a:t>
            </a:r>
          </a:p>
          <a:p>
            <a:pPr eaLnBrk="1" hangingPunct="1">
              <a:lnSpc>
                <a:spcPct val="80000"/>
              </a:lnSpc>
              <a:buFontTx/>
              <a:buChar char="-"/>
              <a:defRPr/>
            </a:pPr>
            <a:r>
              <a:rPr lang="hu-HU" altLang="en-US" sz="3000" u="sng" dirty="0">
                <a:effectLst>
                  <a:outerShdw blurRad="38100" dist="38100" dir="2700000" algn="tl">
                    <a:srgbClr val="C0C0C0"/>
                  </a:outerShdw>
                </a:effectLst>
                <a:cs typeface="Arial" panose="020B0604020202020204" pitchFamily="34" charset="0"/>
              </a:rPr>
              <a:t>élén</a:t>
            </a:r>
            <a:r>
              <a:rPr lang="hu-HU" altLang="en-US" sz="3000" dirty="0">
                <a:cs typeface="Arial" panose="020B0604020202020204" pitchFamily="34" charset="0"/>
              </a:rPr>
              <a:t>: </a:t>
            </a:r>
            <a:r>
              <a:rPr lang="hu-HU" altLang="en-US" sz="3000" b="1" dirty="0">
                <a:solidFill>
                  <a:srgbClr val="FF0000"/>
                </a:solidFill>
                <a:effectLst>
                  <a:outerShdw blurRad="38100" dist="38100" dir="2700000" algn="tl">
                    <a:srgbClr val="C0C0C0"/>
                  </a:outerShdw>
                </a:effectLst>
                <a:cs typeface="Arial" panose="020B0604020202020204" pitchFamily="34" charset="0"/>
              </a:rPr>
              <a:t>Jellasics</a:t>
            </a:r>
            <a:r>
              <a:rPr lang="hu-HU" altLang="en-US" sz="3000" dirty="0">
                <a:cs typeface="Arial" panose="020B0604020202020204" pitchFamily="34" charset="0"/>
              </a:rPr>
              <a:t> horvát bán → magyarellenes politizálás, bécsi kinevezés Batthyány hozzájárulása nélkül</a:t>
            </a:r>
          </a:p>
          <a:p>
            <a:pPr>
              <a:defRPr/>
            </a:pPr>
            <a:endParaRPr lang="hu-HU" sz="3000" dirty="0"/>
          </a:p>
        </p:txBody>
      </p:sp>
      <p:pic>
        <p:nvPicPr>
          <p:cNvPr id="6148" name="Kép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76825" y="981075"/>
            <a:ext cx="3959225" cy="573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0"/>
            <a:ext cx="8229600" cy="692150"/>
          </a:xfrm>
        </p:spPr>
        <p:txBody>
          <a:bodyPr/>
          <a:lstStyle/>
          <a:p>
            <a:pPr eaLnBrk="1" hangingPunct="1">
              <a:defRPr/>
            </a:pPr>
            <a:r>
              <a:rPr lang="hu-HU" altLang="en-US" sz="4000" u="sng" dirty="0">
                <a:effectLst>
                  <a:outerShdw blurRad="38100" dist="38100" dir="2700000" algn="tl">
                    <a:srgbClr val="C0C0C0"/>
                  </a:outerShdw>
                </a:effectLst>
              </a:rPr>
              <a:t>A szabadságharc kezdete</a:t>
            </a:r>
          </a:p>
        </p:txBody>
      </p:sp>
      <p:sp>
        <p:nvSpPr>
          <p:cNvPr id="4099" name="Rectangle 3"/>
          <p:cNvSpPr>
            <a:spLocks noGrp="1" noChangeArrowheads="1"/>
          </p:cNvSpPr>
          <p:nvPr>
            <p:ph type="body" idx="1"/>
          </p:nvPr>
        </p:nvSpPr>
        <p:spPr>
          <a:xfrm>
            <a:off x="250825" y="692150"/>
            <a:ext cx="8893175" cy="6092825"/>
          </a:xfrm>
        </p:spPr>
        <p:txBody>
          <a:bodyPr/>
          <a:lstStyle/>
          <a:p>
            <a:pPr eaLnBrk="1" hangingPunct="1">
              <a:buFontTx/>
              <a:buNone/>
            </a:pPr>
            <a:r>
              <a:rPr lang="hu-HU" altLang="en-US" sz="2800" dirty="0">
                <a:latin typeface="Calibri" panose="020F0502020204030204" pitchFamily="34" charset="0"/>
              </a:rPr>
              <a:t>1848. aug.31. – az önálló magyar had-, és pénzügy-minisztérium megszüntetése az udvar részéről </a:t>
            </a:r>
            <a:r>
              <a:rPr lang="hu-HU" altLang="en-US" sz="2800" dirty="0">
                <a:latin typeface="Calibri" panose="020F0502020204030204" pitchFamily="34" charset="0"/>
                <a:cs typeface="Arial" panose="020B0604020202020204" pitchFamily="34" charset="0"/>
              </a:rPr>
              <a:t>↔ magyar kormány</a:t>
            </a:r>
          </a:p>
          <a:p>
            <a:pPr eaLnBrk="1" hangingPunct="1">
              <a:buFontTx/>
              <a:buNone/>
            </a:pPr>
            <a:r>
              <a:rPr lang="hu-HU" altLang="en-US" sz="2400" dirty="0">
                <a:latin typeface="Calibri" panose="020F0502020204030204" pitchFamily="34" charset="0"/>
              </a:rPr>
              <a:t>Jellasics és </a:t>
            </a:r>
            <a:r>
              <a:rPr lang="hu-HU" altLang="en-US" sz="2400" dirty="0" err="1">
                <a:latin typeface="Calibri" panose="020F0502020204030204" pitchFamily="34" charset="0"/>
              </a:rPr>
              <a:t>Latour</a:t>
            </a:r>
            <a:r>
              <a:rPr lang="hu-HU" altLang="en-US" sz="2400" dirty="0">
                <a:latin typeface="Calibri" panose="020F0502020204030204" pitchFamily="34" charset="0"/>
              </a:rPr>
              <a:t> (császári hadügymin.) levelezésének elfogása (Somogy megyében)</a:t>
            </a:r>
          </a:p>
          <a:p>
            <a:pPr eaLnBrk="1" hangingPunct="1">
              <a:buFontTx/>
              <a:buNone/>
            </a:pPr>
            <a:r>
              <a:rPr lang="hu-HU" altLang="en-US" sz="2400" dirty="0">
                <a:latin typeface="Calibri" panose="020F0502020204030204" pitchFamily="34" charset="0"/>
              </a:rPr>
              <a:t>A magyar nemzet és az osztrák nép is rájön: a cél előbb a magyar, majd az osztrák alkotmányosság felszámolása – </a:t>
            </a:r>
            <a:r>
              <a:rPr lang="hu-HU" altLang="en-US" sz="2400" b="1" dirty="0">
                <a:latin typeface="Calibri" panose="020F0502020204030204" pitchFamily="34" charset="0"/>
              </a:rPr>
              <a:t>a szláv népek hatalomra kerülése a birodalomban</a:t>
            </a:r>
            <a:endParaRPr lang="hu-HU" altLang="en-US" sz="2400" b="1" dirty="0">
              <a:latin typeface="Calibri" panose="020F0502020204030204" pitchFamily="34" charset="0"/>
              <a:cs typeface="Arial" panose="020B0604020202020204" pitchFamily="34" charset="0"/>
            </a:endParaRPr>
          </a:p>
          <a:p>
            <a:pPr eaLnBrk="1" hangingPunct="1">
              <a:buFontTx/>
              <a:buNone/>
            </a:pPr>
            <a:endParaRPr lang="hu-HU" altLang="en-US" sz="2800" dirty="0">
              <a:solidFill>
                <a:schemeClr val="accent2"/>
              </a:solidFill>
              <a:latin typeface="Calibri" panose="020F0502020204030204" pitchFamily="34" charset="0"/>
              <a:cs typeface="Arial" panose="020B0604020202020204" pitchFamily="34" charset="0"/>
            </a:endParaRPr>
          </a:p>
        </p:txBody>
      </p:sp>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88" y="4005064"/>
            <a:ext cx="2018744" cy="3024336"/>
          </a:xfrm>
          <a:prstGeom prst="rect">
            <a:avLst/>
          </a:prstGeom>
        </p:spPr>
      </p:pic>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4146" y="3669993"/>
            <a:ext cx="2694806" cy="3175184"/>
          </a:xfrm>
          <a:prstGeom prst="rect">
            <a:avLst/>
          </a:prstGeom>
        </p:spPr>
      </p:pic>
      <p:sp>
        <p:nvSpPr>
          <p:cNvPr id="4" name="Szövegdoboz 3"/>
          <p:cNvSpPr txBox="1"/>
          <p:nvPr/>
        </p:nvSpPr>
        <p:spPr>
          <a:xfrm>
            <a:off x="2058132" y="4124334"/>
            <a:ext cx="2016224" cy="923330"/>
          </a:xfrm>
          <a:prstGeom prst="rect">
            <a:avLst/>
          </a:prstGeom>
          <a:noFill/>
        </p:spPr>
        <p:txBody>
          <a:bodyPr wrap="square" rtlCol="0">
            <a:spAutoFit/>
          </a:bodyPr>
          <a:lstStyle/>
          <a:p>
            <a:r>
              <a:rPr lang="sk-SK" dirty="0"/>
              <a:t>Theodor Latour. osztrák császári    hadügyminiszter</a:t>
            </a:r>
            <a:endParaRPr lang="en-US" dirty="0"/>
          </a:p>
        </p:txBody>
      </p:sp>
      <p:sp>
        <p:nvSpPr>
          <p:cNvPr id="5" name="Szövegdoboz 4"/>
          <p:cNvSpPr txBox="1"/>
          <p:nvPr/>
        </p:nvSpPr>
        <p:spPr>
          <a:xfrm>
            <a:off x="4046421" y="5447445"/>
            <a:ext cx="2428210" cy="1200329"/>
          </a:xfrm>
          <a:prstGeom prst="rect">
            <a:avLst/>
          </a:prstGeom>
          <a:noFill/>
        </p:spPr>
        <p:txBody>
          <a:bodyPr wrap="square" rtlCol="0">
            <a:spAutoFit/>
          </a:bodyPr>
          <a:lstStyle/>
          <a:p>
            <a:r>
              <a:rPr lang="sk-SK" dirty="0"/>
              <a:t>V. Ferdinánd, 1848 december 2-ig Ausztria császára és Magyarország királya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linds(horizontal)">
                                      <p:cBhvr>
                                        <p:cTn id="7" dur="500"/>
                                        <p:tgtEl>
                                          <p:spTgt spid="409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4099">
                                            <p:txEl>
                                              <p:pRg st="1" end="1"/>
                                            </p:txEl>
                                          </p:spTgt>
                                        </p:tgtEl>
                                        <p:attrNameLst>
                                          <p:attrName>style.visibility</p:attrName>
                                        </p:attrNameLst>
                                      </p:cBhvr>
                                      <p:to>
                                        <p:strVal val="visible"/>
                                      </p:to>
                                    </p:set>
                                    <p:animEffect transition="in" filter="blinds(horizontal)">
                                      <p:cBhvr>
                                        <p:cTn id="12" dur="500"/>
                                        <p:tgtEl>
                                          <p:spTgt spid="409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4099">
                                            <p:txEl>
                                              <p:pRg st="2" end="2"/>
                                            </p:txEl>
                                          </p:spTgt>
                                        </p:tgtEl>
                                        <p:attrNameLst>
                                          <p:attrName>style.visibility</p:attrName>
                                        </p:attrNameLst>
                                      </p:cBhvr>
                                      <p:to>
                                        <p:strVal val="visible"/>
                                      </p:to>
                                    </p:set>
                                    <p:animEffect transition="in" filter="blinds(horizontal)">
                                      <p:cBhvr>
                                        <p:cTn id="17" dur="500"/>
                                        <p:tgtEl>
                                          <p:spTgt spid="4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9"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94CBAC8D-604A-4032-B873-BA2CDAB1D6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30914" y="26822"/>
            <a:ext cx="5349598" cy="6831178"/>
          </a:xfrm>
          <a:prstGeom prst="rect">
            <a:avLst/>
          </a:prstGeom>
        </p:spPr>
      </p:pic>
      <p:pic>
        <p:nvPicPr>
          <p:cNvPr id="7" name="Kép 6">
            <a:extLst>
              <a:ext uri="{FF2B5EF4-FFF2-40B4-BE49-F238E27FC236}">
                <a16:creationId xmlns:a16="http://schemas.microsoft.com/office/drawing/2014/main" id="{C83C4C79-0892-410A-B3F7-3487CDE3361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43" y="1628800"/>
            <a:ext cx="3825171" cy="3174892"/>
          </a:xfrm>
          <a:prstGeom prst="rect">
            <a:avLst/>
          </a:prstGeom>
        </p:spPr>
      </p:pic>
    </p:spTree>
    <p:extLst>
      <p:ext uri="{BB962C8B-B14F-4D97-AF65-F5344CB8AC3E}">
        <p14:creationId xmlns:p14="http://schemas.microsoft.com/office/powerpoint/2010/main" val="556431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3051" y="659470"/>
            <a:ext cx="8856984" cy="4525963"/>
          </a:xfrm>
        </p:spPr>
        <p:txBody>
          <a:bodyPr/>
          <a:lstStyle/>
          <a:p>
            <a:pPr eaLnBrk="1" hangingPunct="1">
              <a:buFontTx/>
              <a:buNone/>
              <a:defRPr/>
            </a:pPr>
            <a:r>
              <a:rPr lang="hu-HU" altLang="en-US" sz="2400" b="1" dirty="0">
                <a:solidFill>
                  <a:schemeClr val="accent2"/>
                </a:solidFill>
                <a:latin typeface="Calibri" panose="020F0502020204030204" pitchFamily="34" charset="0"/>
                <a:cs typeface="Arial" panose="020B0604020202020204" pitchFamily="34" charset="0"/>
              </a:rPr>
              <a:t>1848. szept.11</a:t>
            </a:r>
            <a:r>
              <a:rPr lang="hu-HU" altLang="en-US" sz="2400" b="1" dirty="0">
                <a:latin typeface="Calibri" panose="020F0502020204030204" pitchFamily="34" charset="0"/>
                <a:cs typeface="Arial" panose="020B0604020202020204" pitchFamily="34" charset="0"/>
              </a:rPr>
              <a:t> – Jellasics (</a:t>
            </a:r>
            <a:r>
              <a:rPr lang="hu-HU" altLang="en-US" sz="2400" b="1" dirty="0" err="1">
                <a:solidFill>
                  <a:schemeClr val="accent2"/>
                </a:solidFill>
                <a:latin typeface="Calibri" panose="020F0502020204030204" pitchFamily="34" charset="0"/>
                <a:cs typeface="Arial" panose="020B0604020202020204" pitchFamily="34" charset="0"/>
              </a:rPr>
              <a:t>Jella</a:t>
            </a:r>
            <a:r>
              <a:rPr lang="hu-HU" altLang="en-US" sz="2400" b="1" dirty="0" err="1">
                <a:solidFill>
                  <a:schemeClr val="accent2"/>
                </a:solidFill>
                <a:latin typeface="Calibri" panose="020F0502020204030204" pitchFamily="34" charset="0"/>
              </a:rPr>
              <a:t>č</a:t>
            </a:r>
            <a:r>
              <a:rPr lang="hu-HU" altLang="en-US" sz="2400" b="1" dirty="0" err="1">
                <a:solidFill>
                  <a:schemeClr val="accent2"/>
                </a:solidFill>
                <a:latin typeface="Calibri" panose="020F0502020204030204" pitchFamily="34" charset="0"/>
                <a:cs typeface="Arial" panose="020B0604020202020204" pitchFamily="34" charset="0"/>
              </a:rPr>
              <a:t>i</a:t>
            </a:r>
            <a:r>
              <a:rPr lang="en-US" altLang="en-US" sz="2400" b="1" dirty="0">
                <a:solidFill>
                  <a:schemeClr val="accent2"/>
                </a:solidFill>
                <a:latin typeface="Calibri" panose="020F0502020204030204" pitchFamily="34" charset="0"/>
                <a:cs typeface="Arial" panose="020B0604020202020204" pitchFamily="34" charset="0"/>
              </a:rPr>
              <a:t>ć</a:t>
            </a:r>
            <a:r>
              <a:rPr lang="hu-HU" altLang="en-US" sz="2400" b="1" dirty="0">
                <a:solidFill>
                  <a:schemeClr val="accent2"/>
                </a:solidFill>
                <a:latin typeface="Calibri" panose="020F0502020204030204" pitchFamily="34" charset="0"/>
              </a:rPr>
              <a:t>)</a:t>
            </a:r>
            <a:r>
              <a:rPr lang="hu-HU" altLang="en-US" sz="2400" b="1" dirty="0">
                <a:latin typeface="Calibri" panose="020F0502020204030204" pitchFamily="34" charset="0"/>
                <a:cs typeface="Arial" panose="020B0604020202020204" pitchFamily="34" charset="0"/>
              </a:rPr>
              <a:t> serege átlépi a határt (Dráva)</a:t>
            </a:r>
          </a:p>
          <a:p>
            <a:pPr eaLnBrk="1" hangingPunct="1">
              <a:buFontTx/>
              <a:buNone/>
              <a:defRPr/>
            </a:pPr>
            <a:r>
              <a:rPr lang="hu-HU" altLang="en-US" sz="2400" dirty="0">
                <a:latin typeface="Calibri" panose="020F0502020204030204" pitchFamily="34" charset="0"/>
                <a:cs typeface="Arial" panose="020B0604020202020204" pitchFamily="34" charset="0"/>
              </a:rPr>
              <a:t>	→ </a:t>
            </a:r>
            <a:r>
              <a:rPr lang="hu-HU" altLang="en-US" sz="2400" b="1" u="sng" dirty="0">
                <a:solidFill>
                  <a:srgbClr val="C00000"/>
                </a:solidFill>
                <a:latin typeface="Calibri" panose="020F0502020204030204" pitchFamily="34" charset="0"/>
                <a:cs typeface="Arial" panose="020B0604020202020204" pitchFamily="34" charset="0"/>
              </a:rPr>
              <a:t>A SZABADSÁGHARC KEZDETE</a:t>
            </a:r>
          </a:p>
          <a:p>
            <a:pPr eaLnBrk="1" hangingPunct="1">
              <a:buFontTx/>
              <a:buNone/>
              <a:defRPr/>
            </a:pPr>
            <a:r>
              <a:rPr lang="en-US" altLang="en-US" sz="2400" dirty="0">
                <a:latin typeface="Calibri" panose="020F0502020204030204" pitchFamily="34" charset="0"/>
                <a:cs typeface="Arial" panose="020B0604020202020204" pitchFamily="34" charset="0"/>
              </a:rPr>
              <a:t>»</a:t>
            </a:r>
            <a:r>
              <a:rPr lang="hu-HU" altLang="en-US" sz="2400" dirty="0">
                <a:latin typeface="Calibri" panose="020F0502020204030204" pitchFamily="34" charset="0"/>
                <a:cs typeface="Arial" panose="020B0604020202020204" pitchFamily="34" charset="0"/>
              </a:rPr>
              <a:t> OHB – </a:t>
            </a:r>
            <a:r>
              <a:rPr lang="hu-HU" altLang="en-US" sz="2400" dirty="0">
                <a:solidFill>
                  <a:srgbClr val="CC0000"/>
                </a:solidFill>
                <a:latin typeface="Calibri" panose="020F0502020204030204" pitchFamily="34" charset="0"/>
                <a:cs typeface="Arial" panose="020B0604020202020204" pitchFamily="34" charset="0"/>
              </a:rPr>
              <a:t>Országos Honvédelmi Bizottmány</a:t>
            </a:r>
            <a:r>
              <a:rPr lang="hu-HU" altLang="en-US" sz="2400" dirty="0">
                <a:latin typeface="Calibri" panose="020F0502020204030204" pitchFamily="34" charset="0"/>
                <a:cs typeface="Arial" panose="020B0604020202020204" pitchFamily="34" charset="0"/>
              </a:rPr>
              <a:t> felállítása</a:t>
            </a:r>
          </a:p>
          <a:p>
            <a:pPr eaLnBrk="1" hangingPunct="1">
              <a:buFontTx/>
              <a:buNone/>
              <a:defRPr/>
            </a:pPr>
            <a:r>
              <a:rPr lang="hu-HU" altLang="en-US" sz="2400" dirty="0">
                <a:latin typeface="Calibri" panose="020F0502020204030204" pitchFamily="34" charset="0"/>
                <a:cs typeface="Arial" panose="020B0604020202020204" pitchFamily="34" charset="0"/>
              </a:rPr>
              <a:t>	</a:t>
            </a:r>
            <a:r>
              <a:rPr lang="hu-HU" altLang="en-US" sz="2400" u="sng" dirty="0">
                <a:effectLst>
                  <a:outerShdw blurRad="38100" dist="38100" dir="2700000" algn="tl">
                    <a:srgbClr val="C0C0C0"/>
                  </a:outerShdw>
                </a:effectLst>
                <a:latin typeface="Calibri" panose="020F0502020204030204" pitchFamily="34" charset="0"/>
                <a:cs typeface="Arial" panose="020B0604020202020204" pitchFamily="34" charset="0"/>
              </a:rPr>
              <a:t>elnök:</a:t>
            </a:r>
            <a:r>
              <a:rPr lang="hu-HU" altLang="en-US" sz="2400" dirty="0">
                <a:latin typeface="Calibri" panose="020F0502020204030204" pitchFamily="34" charset="0"/>
                <a:cs typeface="Arial" panose="020B0604020202020204" pitchFamily="34" charset="0"/>
              </a:rPr>
              <a:t> </a:t>
            </a:r>
            <a:r>
              <a:rPr lang="hu-HU" altLang="en-US" sz="2400" dirty="0">
                <a:solidFill>
                  <a:schemeClr val="accent2"/>
                </a:solidFill>
                <a:latin typeface="Calibri" panose="020F0502020204030204" pitchFamily="34" charset="0"/>
                <a:cs typeface="Arial" panose="020B0604020202020204" pitchFamily="34" charset="0"/>
              </a:rPr>
              <a:t>Kossuth Lajos – </a:t>
            </a:r>
            <a:r>
              <a:rPr lang="hu-HU" altLang="en-US" sz="2400" b="1" u="sng" dirty="0">
                <a:solidFill>
                  <a:srgbClr val="FF0000"/>
                </a:solidFill>
                <a:latin typeface="Calibri" panose="020F0502020204030204" pitchFamily="34" charset="0"/>
                <a:cs typeface="Arial" panose="020B0604020202020204" pitchFamily="34" charset="0"/>
              </a:rPr>
              <a:t>toborzókörút, Ceglédi beszéd</a:t>
            </a:r>
          </a:p>
          <a:p>
            <a:pPr eaLnBrk="1" hangingPunct="1">
              <a:buFontTx/>
              <a:buNone/>
              <a:defRPr/>
            </a:pPr>
            <a:r>
              <a:rPr lang="hu-HU" altLang="en-US" sz="2400" dirty="0">
                <a:latin typeface="Calibri" panose="020F0502020204030204" pitchFamily="34" charset="0"/>
                <a:cs typeface="Arial" panose="020B0604020202020204" pitchFamily="34" charset="0"/>
              </a:rPr>
              <a:t>	</a:t>
            </a:r>
            <a:r>
              <a:rPr lang="hu-HU" altLang="en-US" sz="2400" u="sng" dirty="0">
                <a:effectLst>
                  <a:outerShdw blurRad="38100" dist="38100" dir="2700000" algn="tl">
                    <a:srgbClr val="C0C0C0"/>
                  </a:outerShdw>
                </a:effectLst>
                <a:latin typeface="Calibri" panose="020F0502020204030204" pitchFamily="34" charset="0"/>
                <a:cs typeface="Arial" panose="020B0604020202020204" pitchFamily="34" charset="0"/>
              </a:rPr>
              <a:t>cél:</a:t>
            </a:r>
            <a:r>
              <a:rPr lang="hu-HU" altLang="en-US" sz="2400" dirty="0">
                <a:latin typeface="Calibri" panose="020F0502020204030204" pitchFamily="34" charset="0"/>
                <a:cs typeface="Arial" panose="020B0604020202020204" pitchFamily="34" charset="0"/>
              </a:rPr>
              <a:t> a forradalom vívmányainak megőrzése</a:t>
            </a:r>
          </a:p>
          <a:p>
            <a:pPr eaLnBrk="1" hangingPunct="1">
              <a:buFontTx/>
              <a:buNone/>
              <a:defRPr/>
            </a:pPr>
            <a:r>
              <a:rPr lang="hu-HU" altLang="en-US" sz="2400" dirty="0">
                <a:latin typeface="Calibri" panose="020F0502020204030204" pitchFamily="34" charset="0"/>
                <a:cs typeface="Arial" panose="020B0604020202020204" pitchFamily="34" charset="0"/>
              </a:rPr>
              <a:t>	</a:t>
            </a:r>
            <a:endParaRPr lang="hu-HU" sz="2400" dirty="0">
              <a:latin typeface="Calibri" panose="020F0502020204030204" pitchFamily="34" charset="0"/>
            </a:endParaRPr>
          </a:p>
        </p:txBody>
      </p:sp>
      <p:sp>
        <p:nvSpPr>
          <p:cNvPr id="4" name="Rectangle 2"/>
          <p:cNvSpPr>
            <a:spLocks noGrp="1" noChangeArrowheads="1"/>
          </p:cNvSpPr>
          <p:nvPr>
            <p:ph type="title"/>
          </p:nvPr>
        </p:nvSpPr>
        <p:spPr>
          <a:xfrm>
            <a:off x="457200" y="0"/>
            <a:ext cx="8229600" cy="692150"/>
          </a:xfrm>
        </p:spPr>
        <p:txBody>
          <a:bodyPr/>
          <a:lstStyle/>
          <a:p>
            <a:pPr eaLnBrk="1" hangingPunct="1">
              <a:defRPr/>
            </a:pPr>
            <a:r>
              <a:rPr lang="hu-HU" altLang="en-US" sz="4000" u="sng" dirty="0">
                <a:effectLst>
                  <a:outerShdw blurRad="38100" dist="38100" dir="2700000" algn="tl">
                    <a:srgbClr val="C0C0C0"/>
                  </a:outerShdw>
                </a:effectLst>
              </a:rPr>
              <a:t>A szabadságharc kezdete</a:t>
            </a:r>
          </a:p>
        </p:txBody>
      </p:sp>
      <p:pic>
        <p:nvPicPr>
          <p:cNvPr id="2" name="Kép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051" y="2922452"/>
            <a:ext cx="5558589" cy="3879431"/>
          </a:xfrm>
          <a:prstGeom prst="rect">
            <a:avLst/>
          </a:prstGeom>
        </p:spPr>
      </p:pic>
      <p:sp>
        <p:nvSpPr>
          <p:cNvPr id="5" name="Szövegdoboz 4"/>
          <p:cNvSpPr txBox="1"/>
          <p:nvPr/>
        </p:nvSpPr>
        <p:spPr>
          <a:xfrm>
            <a:off x="5826959" y="2636912"/>
            <a:ext cx="3298395" cy="4185761"/>
          </a:xfrm>
          <a:prstGeom prst="rect">
            <a:avLst/>
          </a:prstGeom>
          <a:noFill/>
        </p:spPr>
        <p:txBody>
          <a:bodyPr wrap="square" rtlCol="0">
            <a:spAutoFit/>
          </a:bodyPr>
          <a:lstStyle/>
          <a:p>
            <a:r>
              <a:rPr lang="hu-HU" sz="1900" i="1" dirty="0"/>
              <a:t>„Védelmezd hát magad, szegény elárult magyar nép! Védelmezd magad, tűzhelyedet, gyermekeidet, feleségedet, elszántan, rettenthetetlenül, mint ahogy védelmeznéd magadat, midőn útonálló rablók támadnak meg. Ha véded magad, nincs mitől félned, mert veled isten és az igazság. De ha magadat nem védelmezed, az isten maga sem védelmez meg!”</a:t>
            </a:r>
            <a:endParaRPr lang="en-US" sz="1900" i="1"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07504" y="698923"/>
            <a:ext cx="8928992" cy="2946102"/>
          </a:xfrm>
        </p:spPr>
        <p:txBody>
          <a:bodyPr/>
          <a:lstStyle/>
          <a:p>
            <a:pPr eaLnBrk="1" hangingPunct="1">
              <a:buFontTx/>
              <a:buNone/>
              <a:defRPr/>
            </a:pPr>
            <a:r>
              <a:rPr lang="hu-HU" altLang="en-US" sz="2800" dirty="0">
                <a:latin typeface="Calibri" panose="020F0502020204030204" pitchFamily="34" charset="0"/>
                <a:cs typeface="Arial" panose="020B0604020202020204" pitchFamily="34" charset="0"/>
              </a:rPr>
              <a:t>→ A horvátok rablásai népfelkeléshez vezettek</a:t>
            </a:r>
          </a:p>
          <a:p>
            <a:pPr eaLnBrk="1" hangingPunct="1">
              <a:buFontTx/>
              <a:buNone/>
              <a:defRPr/>
            </a:pPr>
            <a:r>
              <a:rPr lang="hu-HU" altLang="en-US" sz="2800" dirty="0">
                <a:solidFill>
                  <a:schemeClr val="accent2"/>
                </a:solidFill>
                <a:latin typeface="Calibri" panose="020F0502020204030204" pitchFamily="34" charset="0"/>
                <a:cs typeface="Arial" panose="020B0604020202020204" pitchFamily="34" charset="0"/>
              </a:rPr>
              <a:t>1848. szept. 29. Pákozd (</a:t>
            </a:r>
            <a:r>
              <a:rPr lang="hu-HU" altLang="en-US" sz="2800" u="sng" dirty="0" err="1">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Móga</a:t>
            </a:r>
            <a:r>
              <a:rPr lang="hu-HU" altLang="en-US" sz="2800" u="sng"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 János</a:t>
            </a:r>
            <a:r>
              <a:rPr lang="hu-HU" altLang="en-US" sz="2800" dirty="0">
                <a:solidFill>
                  <a:schemeClr val="accent2"/>
                </a:solidFill>
                <a:latin typeface="Calibri" panose="020F0502020204030204" pitchFamily="34" charset="0"/>
                <a:cs typeface="Arial" panose="020B0604020202020204" pitchFamily="34" charset="0"/>
              </a:rPr>
              <a:t> ↔ </a:t>
            </a:r>
            <a:r>
              <a:rPr lang="hu-HU" altLang="en-US" sz="2800" dirty="0" err="1">
                <a:solidFill>
                  <a:schemeClr val="accent2"/>
                </a:solidFill>
                <a:latin typeface="Calibri" panose="020F0502020204030204" pitchFamily="34" charset="0"/>
                <a:cs typeface="Arial" panose="020B0604020202020204" pitchFamily="34" charset="0"/>
              </a:rPr>
              <a:t>Jella</a:t>
            </a:r>
            <a:r>
              <a:rPr lang="hu-HU" altLang="en-US" sz="2800" dirty="0" err="1">
                <a:solidFill>
                  <a:schemeClr val="accent2"/>
                </a:solidFill>
                <a:latin typeface="Calibri" panose="020F0502020204030204" pitchFamily="34" charset="0"/>
              </a:rPr>
              <a:t>č</a:t>
            </a:r>
            <a:r>
              <a:rPr lang="hu-HU" altLang="en-US" sz="2800" dirty="0" err="1">
                <a:solidFill>
                  <a:schemeClr val="accent2"/>
                </a:solidFill>
                <a:latin typeface="Calibri" panose="020F0502020204030204" pitchFamily="34" charset="0"/>
                <a:cs typeface="Arial" panose="020B0604020202020204" pitchFamily="34" charset="0"/>
              </a:rPr>
              <a:t>i</a:t>
            </a:r>
            <a:r>
              <a:rPr lang="en-US" altLang="en-US" sz="2800" dirty="0">
                <a:solidFill>
                  <a:schemeClr val="accent2"/>
                </a:solidFill>
                <a:latin typeface="Calibri" panose="020F0502020204030204" pitchFamily="34" charset="0"/>
                <a:cs typeface="Arial" panose="020B0604020202020204" pitchFamily="34" charset="0"/>
              </a:rPr>
              <a:t>ć</a:t>
            </a:r>
            <a:r>
              <a:rPr lang="hu-HU" altLang="en-US" sz="2800" dirty="0">
                <a:solidFill>
                  <a:schemeClr val="accent2"/>
                </a:solidFill>
                <a:latin typeface="Calibri" panose="020F0502020204030204" pitchFamily="34" charset="0"/>
                <a:cs typeface="Arial" panose="020B0604020202020204" pitchFamily="34" charset="0"/>
              </a:rPr>
              <a:t>)</a:t>
            </a:r>
            <a:endParaRPr lang="hu-HU" sz="2800" dirty="0">
              <a:latin typeface="Calibri" panose="020F0502020204030204" pitchFamily="34" charset="0"/>
            </a:endParaRPr>
          </a:p>
          <a:p>
            <a:r>
              <a:rPr lang="sk-SK" sz="2800" dirty="0">
                <a:latin typeface="Calibri" panose="020F0502020204030204" pitchFamily="34" charset="0"/>
              </a:rPr>
              <a:t>Jellasics csapatai közel 40 000</a:t>
            </a:r>
            <a:r>
              <a:rPr lang="en-US" sz="2800" dirty="0">
                <a:effectLst/>
                <a:latin typeface="Calibri" panose="020F0502020204030204" pitchFamily="34" charset="0"/>
              </a:rPr>
              <a:t> </a:t>
            </a:r>
            <a:r>
              <a:rPr lang="en-US" sz="2800" dirty="0" err="1">
                <a:effectLst/>
                <a:latin typeface="Calibri" panose="020F0502020204030204" pitchFamily="34" charset="0"/>
              </a:rPr>
              <a:t>fő</a:t>
            </a:r>
            <a:r>
              <a:rPr lang="sk-SK" sz="2800" dirty="0">
                <a:effectLst/>
                <a:latin typeface="Calibri" panose="020F0502020204030204" pitchFamily="34" charset="0"/>
              </a:rPr>
              <a:t>ből álltak</a:t>
            </a:r>
          </a:p>
          <a:p>
            <a:r>
              <a:rPr lang="sk-SK" sz="2800" dirty="0">
                <a:latin typeface="Calibri" panose="020F0502020204030204" pitchFamily="34" charset="0"/>
              </a:rPr>
              <a:t>A magyar csapatok száma 27</a:t>
            </a:r>
            <a:r>
              <a:rPr lang="sk-SK" sz="2800" dirty="0">
                <a:effectLst/>
                <a:latin typeface="Calibri" panose="020F0502020204030204" pitchFamily="34" charset="0"/>
              </a:rPr>
              <a:t> </a:t>
            </a:r>
            <a:r>
              <a:rPr lang="en-US" sz="2800" dirty="0">
                <a:effectLst/>
                <a:latin typeface="Calibri" panose="020F0502020204030204" pitchFamily="34" charset="0"/>
              </a:rPr>
              <a:t>000 </a:t>
            </a:r>
            <a:r>
              <a:rPr lang="en-US" sz="2800" dirty="0" err="1">
                <a:effectLst/>
                <a:latin typeface="Calibri" panose="020F0502020204030204" pitchFamily="34" charset="0"/>
              </a:rPr>
              <a:t>fő</a:t>
            </a:r>
            <a:r>
              <a:rPr lang="sk-SK" sz="2800" dirty="0">
                <a:effectLst/>
                <a:latin typeface="Calibri" panose="020F0502020204030204" pitchFamily="34" charset="0"/>
              </a:rPr>
              <a:t> volt</a:t>
            </a:r>
            <a:r>
              <a:rPr lang="en-US" sz="2800" dirty="0">
                <a:effectLst/>
                <a:latin typeface="Calibri" panose="020F0502020204030204" pitchFamily="34" charset="0"/>
              </a:rPr>
              <a:t>, </a:t>
            </a:r>
            <a:r>
              <a:rPr lang="en-US" sz="2800" dirty="0" err="1">
                <a:effectLst/>
                <a:latin typeface="Calibri" panose="020F0502020204030204" pitchFamily="34" charset="0"/>
              </a:rPr>
              <a:t>közülük</a:t>
            </a:r>
            <a:r>
              <a:rPr lang="en-US" sz="2800" dirty="0">
                <a:effectLst/>
                <a:latin typeface="Calibri" panose="020F0502020204030204" pitchFamily="34" charset="0"/>
              </a:rPr>
              <a:t> </a:t>
            </a:r>
            <a:r>
              <a:rPr lang="en-US" sz="2800" dirty="0" err="1">
                <a:effectLst/>
                <a:latin typeface="Calibri" panose="020F0502020204030204" pitchFamily="34" charset="0"/>
              </a:rPr>
              <a:t>azonban</a:t>
            </a:r>
            <a:r>
              <a:rPr lang="en-US" sz="2800" dirty="0">
                <a:effectLst/>
                <a:latin typeface="Calibri" panose="020F0502020204030204" pitchFamily="34" charset="0"/>
              </a:rPr>
              <a:t> </a:t>
            </a:r>
            <a:r>
              <a:rPr lang="sk-SK" sz="2800" dirty="0">
                <a:effectLst/>
                <a:latin typeface="Calibri" panose="020F0502020204030204" pitchFamily="34" charset="0"/>
              </a:rPr>
              <a:t>a legtöbb frissen kiképzett</a:t>
            </a:r>
            <a:r>
              <a:rPr lang="en-US" sz="2800" dirty="0">
                <a:effectLst/>
                <a:latin typeface="Calibri" panose="020F0502020204030204" pitchFamily="34" charset="0"/>
              </a:rPr>
              <a:t> </a:t>
            </a:r>
            <a:r>
              <a:rPr lang="en-US" sz="2800" dirty="0" err="1">
                <a:effectLst/>
                <a:latin typeface="Calibri" panose="020F0502020204030204" pitchFamily="34" charset="0"/>
              </a:rPr>
              <a:t>nemzetőr</a:t>
            </a:r>
            <a:r>
              <a:rPr lang="en-US" sz="2800" dirty="0">
                <a:effectLst/>
                <a:latin typeface="Calibri" panose="020F0502020204030204" pitchFamily="34" charset="0"/>
              </a:rPr>
              <a:t> volt</a:t>
            </a:r>
            <a:r>
              <a:rPr lang="sk-SK" sz="2800" dirty="0">
                <a:effectLst/>
                <a:latin typeface="Calibri" panose="020F0502020204030204" pitchFamily="34" charset="0"/>
              </a:rPr>
              <a:t>.</a:t>
            </a:r>
            <a:endParaRPr lang="en-US" sz="2800" dirty="0">
              <a:latin typeface="Calibri" panose="020F0502020204030204" pitchFamily="34" charset="0"/>
            </a:endParaRPr>
          </a:p>
        </p:txBody>
      </p:sp>
      <p:sp>
        <p:nvSpPr>
          <p:cNvPr id="4" name="Rectangle 2"/>
          <p:cNvSpPr>
            <a:spLocks noGrp="1" noChangeArrowheads="1"/>
          </p:cNvSpPr>
          <p:nvPr>
            <p:ph type="title"/>
          </p:nvPr>
        </p:nvSpPr>
        <p:spPr>
          <a:xfrm>
            <a:off x="457200" y="0"/>
            <a:ext cx="8229600" cy="692150"/>
          </a:xfrm>
        </p:spPr>
        <p:txBody>
          <a:bodyPr/>
          <a:lstStyle/>
          <a:p>
            <a:pPr eaLnBrk="1" hangingPunct="1">
              <a:defRPr/>
            </a:pPr>
            <a:r>
              <a:rPr lang="hu-HU" altLang="en-US" sz="4000" u="sng" dirty="0">
                <a:effectLst>
                  <a:outerShdw blurRad="38100" dist="38100" dir="2700000" algn="tl">
                    <a:srgbClr val="C0C0C0"/>
                  </a:outerShdw>
                </a:effectLst>
              </a:rPr>
              <a:t>A szabadságharc kezdete</a:t>
            </a:r>
          </a:p>
        </p:txBody>
      </p:sp>
      <p:pic>
        <p:nvPicPr>
          <p:cNvPr id="5" name="Kép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99994"/>
            <a:ext cx="2880320" cy="3658006"/>
          </a:xfrm>
          <a:prstGeom prst="rect">
            <a:avLst/>
          </a:prstGeom>
        </p:spPr>
      </p:pic>
      <p:sp>
        <p:nvSpPr>
          <p:cNvPr id="6" name="Szövegdoboz 5"/>
          <p:cNvSpPr txBox="1"/>
          <p:nvPr/>
        </p:nvSpPr>
        <p:spPr>
          <a:xfrm>
            <a:off x="2836856" y="6176192"/>
            <a:ext cx="1152128" cy="646331"/>
          </a:xfrm>
          <a:prstGeom prst="rect">
            <a:avLst/>
          </a:prstGeom>
          <a:noFill/>
        </p:spPr>
        <p:txBody>
          <a:bodyPr wrap="square" rtlCol="0">
            <a:spAutoFit/>
          </a:bodyPr>
          <a:lstStyle/>
          <a:p>
            <a:r>
              <a:rPr lang="sk-SK" dirty="0"/>
              <a:t>1848-as nemzetőr</a:t>
            </a:r>
            <a:endParaRPr lang="en-US" dirty="0"/>
          </a:p>
        </p:txBody>
      </p:sp>
      <p:pic>
        <p:nvPicPr>
          <p:cNvPr id="7" name="Kép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5976" y="3825571"/>
            <a:ext cx="4670575" cy="2996952"/>
          </a:xfrm>
          <a:prstGeom prst="rect">
            <a:avLst/>
          </a:prstGeom>
        </p:spPr>
      </p:pic>
      <p:pic>
        <p:nvPicPr>
          <p:cNvPr id="8" name="Kép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9912" y="3195720"/>
            <a:ext cx="2123860" cy="2676064"/>
          </a:xfrm>
          <a:prstGeom prst="rect">
            <a:avLst/>
          </a:prstGeom>
        </p:spPr>
      </p:pic>
      <p:sp>
        <p:nvSpPr>
          <p:cNvPr id="9" name="Szövegdoboz 8"/>
          <p:cNvSpPr txBox="1"/>
          <p:nvPr/>
        </p:nvSpPr>
        <p:spPr>
          <a:xfrm>
            <a:off x="3160892" y="3068960"/>
            <a:ext cx="1656184" cy="646331"/>
          </a:xfrm>
          <a:prstGeom prst="rect">
            <a:avLst/>
          </a:prstGeom>
          <a:noFill/>
        </p:spPr>
        <p:txBody>
          <a:bodyPr wrap="square" rtlCol="0">
            <a:spAutoFit/>
          </a:bodyPr>
          <a:lstStyle/>
          <a:p>
            <a:r>
              <a:rPr lang="sk-SK" b="1" dirty="0"/>
              <a:t>Móga János</a:t>
            </a:r>
          </a:p>
          <a:p>
            <a:r>
              <a:rPr lang="sk-SK" dirty="0"/>
              <a:t>altábornagy</a:t>
            </a:r>
            <a:endParaRPr lang="en-US" dirty="0"/>
          </a:p>
        </p:txBody>
      </p:sp>
      <p:sp>
        <p:nvSpPr>
          <p:cNvPr id="10" name="Szövegdoboz 9"/>
          <p:cNvSpPr txBox="1"/>
          <p:nvPr/>
        </p:nvSpPr>
        <p:spPr>
          <a:xfrm>
            <a:off x="6732383" y="3479045"/>
            <a:ext cx="2610335" cy="369332"/>
          </a:xfrm>
          <a:prstGeom prst="rect">
            <a:avLst/>
          </a:prstGeom>
          <a:noFill/>
        </p:spPr>
        <p:txBody>
          <a:bodyPr wrap="square" rtlCol="0">
            <a:spAutoFit/>
          </a:bodyPr>
          <a:lstStyle/>
          <a:p>
            <a:r>
              <a:rPr lang="sk-SK" dirty="0"/>
              <a:t>Miska huszár, Pákozd</a:t>
            </a:r>
            <a:endParaRPr lang="en-US" dirty="0"/>
          </a:p>
        </p:txBody>
      </p:sp>
    </p:spTree>
    <p:extLst>
      <p:ext uri="{BB962C8B-B14F-4D97-AF65-F5344CB8AC3E}">
        <p14:creationId xmlns:p14="http://schemas.microsoft.com/office/powerpoint/2010/main" val="26654413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akozdi_csata_beharangozo">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857250"/>
            <a:ext cx="9144000" cy="5143500"/>
          </a:xfrm>
          <a:prstGeom prst="rect">
            <a:avLst/>
          </a:prstGeom>
        </p:spPr>
      </p:pic>
    </p:spTree>
    <p:extLst>
      <p:ext uri="{BB962C8B-B14F-4D97-AF65-F5344CB8AC3E}">
        <p14:creationId xmlns:p14="http://schemas.microsoft.com/office/powerpoint/2010/main" val="3226410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856"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2963" y="0"/>
            <a:ext cx="725646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27720C9E-9DFB-4062-961E-1CAF0EC3978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10636"/>
            <a:ext cx="6624736" cy="6836728"/>
          </a:xfrm>
          <a:prstGeom prst="rect">
            <a:avLst/>
          </a:prstGeom>
        </p:spPr>
      </p:pic>
    </p:spTree>
    <p:extLst>
      <p:ext uri="{BB962C8B-B14F-4D97-AF65-F5344CB8AC3E}">
        <p14:creationId xmlns:p14="http://schemas.microsoft.com/office/powerpoint/2010/main" val="3466758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Cím 1"/>
          <p:cNvSpPr>
            <a:spLocks noGrp="1"/>
          </p:cNvSpPr>
          <p:nvPr>
            <p:ph type="title"/>
          </p:nvPr>
        </p:nvSpPr>
        <p:spPr>
          <a:xfrm>
            <a:off x="323528" y="116632"/>
            <a:ext cx="8578850" cy="576362"/>
          </a:xfrm>
        </p:spPr>
        <p:txBody>
          <a:bodyPr/>
          <a:lstStyle/>
          <a:p>
            <a:r>
              <a:rPr lang="hu-HU" altLang="en-US" dirty="0"/>
              <a:t>A császár nyílt háborúja MO ellen</a:t>
            </a:r>
          </a:p>
        </p:txBody>
      </p:sp>
      <p:sp>
        <p:nvSpPr>
          <p:cNvPr id="10243" name="Tartalom helye 2"/>
          <p:cNvSpPr>
            <a:spLocks noGrp="1"/>
          </p:cNvSpPr>
          <p:nvPr>
            <p:ph idx="1"/>
          </p:nvPr>
        </p:nvSpPr>
        <p:spPr>
          <a:xfrm>
            <a:off x="107950" y="980728"/>
            <a:ext cx="3908425" cy="4525963"/>
          </a:xfrm>
        </p:spPr>
        <p:txBody>
          <a:bodyPr/>
          <a:lstStyle/>
          <a:p>
            <a:pPr eaLnBrk="1" hangingPunct="1">
              <a:buFontTx/>
              <a:buNone/>
            </a:pPr>
            <a:r>
              <a:rPr lang="hu-HU" altLang="en-US" sz="2800" b="1" u="sng" dirty="0">
                <a:latin typeface="Calibri" panose="020F0502020204030204" pitchFamily="34" charset="0"/>
                <a:cs typeface="Arial" panose="020B0604020202020204" pitchFamily="34" charset="0"/>
              </a:rPr>
              <a:t>1848. okt. 6. Bécs </a:t>
            </a:r>
            <a:r>
              <a:rPr lang="hu-HU" altLang="en-US" sz="2800" dirty="0">
                <a:latin typeface="Calibri" panose="020F0502020204030204" pitchFamily="34" charset="0"/>
                <a:cs typeface="Arial" panose="020B0604020202020204" pitchFamily="34" charset="0"/>
              </a:rPr>
              <a:t>– újabb forradalom – a nép felakasztja </a:t>
            </a:r>
            <a:r>
              <a:rPr lang="hu-HU" altLang="en-US" sz="2800" dirty="0">
                <a:solidFill>
                  <a:srgbClr val="FF0000"/>
                </a:solidFill>
                <a:latin typeface="Calibri" panose="020F0502020204030204" pitchFamily="34" charset="0"/>
                <a:cs typeface="Arial" panose="020B0604020202020204" pitchFamily="34" charset="0"/>
              </a:rPr>
              <a:t>Theodor </a:t>
            </a:r>
            <a:r>
              <a:rPr lang="hu-HU" altLang="en-US" sz="2800" b="1" dirty="0" err="1">
                <a:solidFill>
                  <a:srgbClr val="FF0000"/>
                </a:solidFill>
                <a:latin typeface="Calibri" panose="020F0502020204030204" pitchFamily="34" charset="0"/>
                <a:cs typeface="Arial" panose="020B0604020202020204" pitchFamily="34" charset="0"/>
              </a:rPr>
              <a:t>Latour</a:t>
            </a:r>
            <a:r>
              <a:rPr lang="hu-HU" altLang="en-US" sz="2800" dirty="0">
                <a:solidFill>
                  <a:srgbClr val="FF0000"/>
                </a:solidFill>
                <a:latin typeface="Calibri" panose="020F0502020204030204" pitchFamily="34" charset="0"/>
                <a:cs typeface="Arial" panose="020B0604020202020204" pitchFamily="34" charset="0"/>
              </a:rPr>
              <a:t> </a:t>
            </a:r>
            <a:r>
              <a:rPr lang="hu-HU" altLang="en-US" sz="2800" dirty="0">
                <a:latin typeface="Calibri" panose="020F0502020204030204" pitchFamily="34" charset="0"/>
                <a:cs typeface="Arial" panose="020B0604020202020204" pitchFamily="34" charset="0"/>
              </a:rPr>
              <a:t>hadügyminisztert</a:t>
            </a:r>
          </a:p>
          <a:p>
            <a:pPr eaLnBrk="1" hangingPunct="1">
              <a:buFontTx/>
              <a:buNone/>
            </a:pPr>
            <a:r>
              <a:rPr lang="hu-HU" altLang="en-US" sz="2800" b="1" i="1" dirty="0">
                <a:latin typeface="Calibri" panose="020F0502020204030204" pitchFamily="34" charset="0"/>
                <a:cs typeface="Arial" panose="020B0604020202020204" pitchFamily="34" charset="0"/>
              </a:rPr>
              <a:t>1848. okt. 30. Schwechat </a:t>
            </a:r>
            <a:r>
              <a:rPr lang="hu-HU" altLang="en-US" sz="2800" dirty="0">
                <a:latin typeface="Calibri" panose="020F0502020204030204" pitchFamily="34" charset="0"/>
                <a:cs typeface="Arial" panose="020B0604020202020204" pitchFamily="34" charset="0"/>
              </a:rPr>
              <a:t>– </a:t>
            </a:r>
            <a:r>
              <a:rPr lang="hu-HU" altLang="en-US" sz="2800" u="sng" dirty="0">
                <a:latin typeface="Calibri" panose="020F0502020204030204" pitchFamily="34" charset="0"/>
                <a:cs typeface="Arial" panose="020B0604020202020204" pitchFamily="34" charset="0"/>
              </a:rPr>
              <a:t>Windisch-gr</a:t>
            </a:r>
            <a:r>
              <a:rPr lang="en-US" altLang="en-US" sz="2800" u="sng" dirty="0">
                <a:latin typeface="Calibri" panose="020F0502020204030204" pitchFamily="34" charset="0"/>
                <a:cs typeface="Arial" panose="020B0604020202020204" pitchFamily="34" charset="0"/>
              </a:rPr>
              <a:t>ä</a:t>
            </a:r>
            <a:r>
              <a:rPr lang="hu-HU" altLang="en-US" sz="2800" u="sng" dirty="0" err="1">
                <a:latin typeface="Calibri" panose="020F0502020204030204" pitchFamily="34" charset="0"/>
                <a:cs typeface="Arial" panose="020B0604020202020204" pitchFamily="34" charset="0"/>
              </a:rPr>
              <a:t>tz</a:t>
            </a:r>
            <a:r>
              <a:rPr lang="hu-HU" altLang="en-US" sz="2800" dirty="0">
                <a:latin typeface="Calibri" panose="020F0502020204030204" pitchFamily="34" charset="0"/>
                <a:cs typeface="Arial" panose="020B0604020202020204" pitchFamily="34" charset="0"/>
              </a:rPr>
              <a:t> győzelme </a:t>
            </a:r>
            <a:r>
              <a:rPr lang="hu-HU" altLang="en-US" sz="2800" dirty="0" err="1">
                <a:latin typeface="Calibri" panose="020F0502020204030204" pitchFamily="34" charset="0"/>
                <a:cs typeface="Arial" panose="020B0604020202020204" pitchFamily="34" charset="0"/>
              </a:rPr>
              <a:t>Móga</a:t>
            </a:r>
            <a:r>
              <a:rPr lang="hu-HU" altLang="en-US" sz="2800" dirty="0">
                <a:latin typeface="Calibri" panose="020F0502020204030204" pitchFamily="34" charset="0"/>
                <a:cs typeface="Arial" panose="020B0604020202020204" pitchFamily="34" charset="0"/>
              </a:rPr>
              <a:t> fölött, a császári csapatok </a:t>
            </a:r>
            <a:r>
              <a:rPr lang="hu-HU" altLang="en-US" sz="2800" dirty="0" err="1">
                <a:latin typeface="Calibri" panose="020F0502020204030204" pitchFamily="34" charset="0"/>
                <a:cs typeface="Arial" panose="020B0604020202020204" pitchFamily="34" charset="0"/>
              </a:rPr>
              <a:t>elfogl</a:t>
            </a:r>
            <a:r>
              <a:rPr lang="hu-HU" altLang="en-US" sz="2800" dirty="0">
                <a:latin typeface="Calibri" panose="020F0502020204030204" pitchFamily="34" charset="0"/>
                <a:cs typeface="Arial" panose="020B0604020202020204" pitchFamily="34" charset="0"/>
              </a:rPr>
              <a:t>. Bécset + leverik az osztrák felkelést</a:t>
            </a:r>
          </a:p>
          <a:p>
            <a:endParaRPr lang="hu-HU" altLang="en-US" sz="2800" dirty="0">
              <a:latin typeface="Calibri" panose="020F0502020204030204" pitchFamily="34" charset="0"/>
            </a:endParaRPr>
          </a:p>
        </p:txBody>
      </p:sp>
      <p:pic>
        <p:nvPicPr>
          <p:cNvPr id="10244" name="Kép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016375" y="980728"/>
            <a:ext cx="5127625" cy="5013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72200" y="2769978"/>
            <a:ext cx="2728461" cy="4447391"/>
          </a:xfrm>
          <a:prstGeom prst="rect">
            <a:avLst/>
          </a:prstGeom>
        </p:spPr>
      </p:pic>
      <p:sp>
        <p:nvSpPr>
          <p:cNvPr id="5122" name="Rectangle 2"/>
          <p:cNvSpPr>
            <a:spLocks noGrp="1" noChangeArrowheads="1"/>
          </p:cNvSpPr>
          <p:nvPr>
            <p:ph type="title"/>
          </p:nvPr>
        </p:nvSpPr>
        <p:spPr>
          <a:xfrm>
            <a:off x="457200" y="0"/>
            <a:ext cx="8229600" cy="692150"/>
          </a:xfrm>
        </p:spPr>
        <p:txBody>
          <a:bodyPr/>
          <a:lstStyle/>
          <a:p>
            <a:pPr eaLnBrk="1" hangingPunct="1">
              <a:defRPr/>
            </a:pPr>
            <a:r>
              <a:rPr lang="hu-HU" altLang="en-US" sz="4000" u="sng" dirty="0">
                <a:effectLst>
                  <a:outerShdw blurRad="38100" dist="38100" dir="2700000" algn="tl">
                    <a:srgbClr val="C0C0C0"/>
                  </a:outerShdw>
                </a:effectLst>
              </a:rPr>
              <a:t>Általános támadás az ország ellen</a:t>
            </a:r>
          </a:p>
        </p:txBody>
      </p:sp>
      <p:sp>
        <p:nvSpPr>
          <p:cNvPr id="5123" name="Rectangle 3"/>
          <p:cNvSpPr>
            <a:spLocks noGrp="1" noChangeArrowheads="1"/>
          </p:cNvSpPr>
          <p:nvPr>
            <p:ph type="body" idx="1"/>
          </p:nvPr>
        </p:nvSpPr>
        <p:spPr>
          <a:xfrm>
            <a:off x="0" y="692150"/>
            <a:ext cx="8849836" cy="2944119"/>
          </a:xfrm>
        </p:spPr>
        <p:txBody>
          <a:bodyPr/>
          <a:lstStyle/>
          <a:p>
            <a:pPr eaLnBrk="1" hangingPunct="1">
              <a:buFontTx/>
              <a:buNone/>
              <a:defRPr/>
            </a:pPr>
            <a:r>
              <a:rPr lang="hu-HU" altLang="en-US" sz="2600" dirty="0">
                <a:latin typeface="Calibri" panose="020F0502020204030204" pitchFamily="34" charset="0"/>
              </a:rPr>
              <a:t>1848. dec.2. – V. Ferdinánd „</a:t>
            </a:r>
            <a:r>
              <a:rPr lang="hu-HU" altLang="en-US" sz="2600" b="1" dirty="0" err="1">
                <a:latin typeface="Calibri" panose="020F0502020204030204" pitchFamily="34" charset="0"/>
              </a:rPr>
              <a:t>lemondatása</a:t>
            </a:r>
            <a:r>
              <a:rPr lang="hu-HU" altLang="en-US" sz="2600" b="1" dirty="0">
                <a:latin typeface="Calibri" panose="020F0502020204030204" pitchFamily="34" charset="0"/>
              </a:rPr>
              <a:t>”</a:t>
            </a:r>
          </a:p>
          <a:p>
            <a:pPr eaLnBrk="1" hangingPunct="1">
              <a:buFontTx/>
              <a:buNone/>
              <a:defRPr/>
            </a:pPr>
            <a:r>
              <a:rPr lang="hu-HU" altLang="en-US" sz="2600" dirty="0">
                <a:latin typeface="Calibri" panose="020F0502020204030204" pitchFamily="34" charset="0"/>
              </a:rPr>
              <a:t>	</a:t>
            </a:r>
            <a:r>
              <a:rPr lang="en-US" altLang="en-US" sz="2600" dirty="0">
                <a:latin typeface="Calibri" panose="020F0502020204030204" pitchFamily="34" charset="0"/>
                <a:cs typeface="Arial" panose="020B0604020202020204" pitchFamily="34" charset="0"/>
              </a:rPr>
              <a:t>»</a:t>
            </a:r>
            <a:r>
              <a:rPr lang="hu-HU" altLang="en-US" sz="2600" dirty="0">
                <a:latin typeface="Calibri" panose="020F0502020204030204" pitchFamily="34" charset="0"/>
                <a:cs typeface="Arial" panose="020B0604020202020204" pitchFamily="34" charset="0"/>
              </a:rPr>
              <a:t> </a:t>
            </a:r>
            <a:r>
              <a:rPr lang="hu-HU" altLang="en-US" sz="2600" b="1" dirty="0">
                <a:solidFill>
                  <a:srgbClr val="FF0000"/>
                </a:solidFill>
                <a:effectLst>
                  <a:outerShdw blurRad="38100" dist="38100" dir="2700000" algn="tl">
                    <a:srgbClr val="C0C0C0"/>
                  </a:outerShdw>
                </a:effectLst>
                <a:latin typeface="Calibri" panose="020F0502020204030204" pitchFamily="34" charset="0"/>
                <a:cs typeface="Arial" panose="020B0604020202020204" pitchFamily="34" charset="0"/>
              </a:rPr>
              <a:t>Ferenc József</a:t>
            </a:r>
            <a:r>
              <a:rPr lang="hu-HU" altLang="en-US" sz="2600" b="1" dirty="0">
                <a:solidFill>
                  <a:srgbClr val="FF0000"/>
                </a:solidFill>
                <a:latin typeface="Calibri" panose="020F0502020204030204" pitchFamily="34" charset="0"/>
                <a:cs typeface="Arial" panose="020B0604020202020204" pitchFamily="34" charset="0"/>
              </a:rPr>
              <a:t> </a:t>
            </a:r>
            <a:r>
              <a:rPr lang="hu-HU" altLang="en-US" sz="2600" dirty="0">
                <a:latin typeface="Calibri" panose="020F0502020204030204" pitchFamily="34" charset="0"/>
                <a:cs typeface="Arial" panose="020B0604020202020204" pitchFamily="34" charset="0"/>
              </a:rPr>
              <a:t>az új császár (és király is)</a:t>
            </a:r>
          </a:p>
          <a:p>
            <a:pPr eaLnBrk="1" hangingPunct="1">
              <a:defRPr/>
            </a:pPr>
            <a:r>
              <a:rPr lang="hu-HU" altLang="en-US" sz="2600" dirty="0">
                <a:latin typeface="Calibri" panose="020F0502020204030204" pitchFamily="34" charset="0"/>
                <a:cs typeface="Arial" panose="020B0604020202020204" pitchFamily="34" charset="0"/>
              </a:rPr>
              <a:t>általános offenzíva Magyarország ellen</a:t>
            </a:r>
          </a:p>
          <a:p>
            <a:pPr eaLnBrk="1" hangingPunct="1">
              <a:buFontTx/>
              <a:buNone/>
              <a:defRPr/>
            </a:pPr>
            <a:r>
              <a:rPr lang="hu-HU" altLang="en-US" sz="2600" dirty="0">
                <a:latin typeface="Calibri" panose="020F0502020204030204" pitchFamily="34" charset="0"/>
                <a:cs typeface="Arial" panose="020B0604020202020204" pitchFamily="34" charset="0"/>
              </a:rPr>
              <a:t>		(Windisch-gr</a:t>
            </a:r>
            <a:r>
              <a:rPr lang="en-US" altLang="en-US" sz="2600" dirty="0">
                <a:latin typeface="Calibri" panose="020F0502020204030204" pitchFamily="34" charset="0"/>
                <a:cs typeface="Arial" panose="020B0604020202020204" pitchFamily="34" charset="0"/>
              </a:rPr>
              <a:t>ä</a:t>
            </a:r>
            <a:r>
              <a:rPr lang="hu-HU" altLang="en-US" sz="2600" dirty="0" err="1">
                <a:latin typeface="Calibri" panose="020F0502020204030204" pitchFamily="34" charset="0"/>
                <a:cs typeface="Arial" panose="020B0604020202020204" pitchFamily="34" charset="0"/>
              </a:rPr>
              <a:t>tz</a:t>
            </a:r>
            <a:r>
              <a:rPr lang="hu-HU" altLang="en-US" sz="2600" dirty="0">
                <a:latin typeface="Calibri" panose="020F0502020204030204" pitchFamily="34" charset="0"/>
                <a:cs typeface="Arial" panose="020B0604020202020204" pitchFamily="34" charset="0"/>
              </a:rPr>
              <a:t> ↔ </a:t>
            </a:r>
            <a:r>
              <a:rPr lang="hu-HU" altLang="en-US" sz="2600" b="1" dirty="0">
                <a:solidFill>
                  <a:schemeClr val="accent2"/>
                </a:solidFill>
                <a:latin typeface="Calibri" panose="020F0502020204030204" pitchFamily="34" charset="0"/>
                <a:cs typeface="Arial" panose="020B0604020202020204" pitchFamily="34" charset="0"/>
              </a:rPr>
              <a:t>Görgey Artúr</a:t>
            </a:r>
            <a:r>
              <a:rPr lang="hu-HU" altLang="en-US" sz="2600" dirty="0">
                <a:latin typeface="Calibri" panose="020F0502020204030204" pitchFamily="34" charset="0"/>
                <a:cs typeface="Arial" panose="020B0604020202020204" pitchFamily="34" charset="0"/>
              </a:rPr>
              <a:t>)</a:t>
            </a:r>
          </a:p>
          <a:p>
            <a:pPr eaLnBrk="1" hangingPunct="1">
              <a:defRPr/>
            </a:pPr>
            <a:r>
              <a:rPr lang="hu-HU" altLang="en-US" sz="2600" dirty="0">
                <a:latin typeface="Calibri" panose="020F0502020204030204" pitchFamily="34" charset="0"/>
                <a:cs typeface="Arial" panose="020B0604020202020204" pitchFamily="34" charset="0"/>
              </a:rPr>
              <a:t>toborzások, fegyvergyártás szervezése → </a:t>
            </a:r>
            <a:r>
              <a:rPr lang="hu-HU" altLang="en-US" sz="2600" b="1" dirty="0">
                <a:latin typeface="Calibri" panose="020F0502020204030204" pitchFamily="34" charset="0"/>
                <a:cs typeface="Arial" panose="020B0604020202020204" pitchFamily="34" charset="0"/>
              </a:rPr>
              <a:t>védelem</a:t>
            </a:r>
          </a:p>
          <a:p>
            <a:pPr eaLnBrk="1" hangingPunct="1">
              <a:buFontTx/>
              <a:buNone/>
              <a:defRPr/>
            </a:pPr>
            <a:r>
              <a:rPr lang="hu-HU" altLang="en-US" sz="2600" dirty="0">
                <a:latin typeface="Calibri" panose="020F0502020204030204" pitchFamily="34" charset="0"/>
                <a:cs typeface="Arial" panose="020B0604020202020204" pitchFamily="34" charset="0"/>
              </a:rPr>
              <a:t>	</a:t>
            </a:r>
            <a:r>
              <a:rPr lang="en-US" altLang="en-US" sz="2600" dirty="0">
                <a:latin typeface="Calibri" panose="020F0502020204030204" pitchFamily="34" charset="0"/>
                <a:cs typeface="Arial" panose="020B0604020202020204" pitchFamily="34" charset="0"/>
              </a:rPr>
              <a:t>»</a:t>
            </a:r>
            <a:r>
              <a:rPr lang="hu-HU" altLang="en-US" sz="2600" dirty="0">
                <a:latin typeface="Calibri" panose="020F0502020204030204" pitchFamily="34" charset="0"/>
                <a:cs typeface="Arial" panose="020B0604020202020204" pitchFamily="34" charset="0"/>
              </a:rPr>
              <a:t> Görgey feladja a fővárost →</a:t>
            </a:r>
            <a:r>
              <a:rPr lang="hu-HU" altLang="en-US" sz="2600" dirty="0">
                <a:solidFill>
                  <a:schemeClr val="accent2"/>
                </a:solidFill>
                <a:latin typeface="Calibri" panose="020F0502020204030204" pitchFamily="34" charset="0"/>
                <a:cs typeface="Arial" panose="020B0604020202020204" pitchFamily="34" charset="0"/>
              </a:rPr>
              <a:t> Debrecen </a:t>
            </a:r>
            <a:r>
              <a:rPr lang="hu-HU" altLang="en-US" sz="2600" dirty="0">
                <a:latin typeface="Calibri" panose="020F0502020204030204" pitchFamily="34" charset="0"/>
                <a:cs typeface="Arial" panose="020B0604020202020204" pitchFamily="34" charset="0"/>
              </a:rPr>
              <a:t>	</a:t>
            </a:r>
          </a:p>
        </p:txBody>
      </p:sp>
      <p:sp>
        <p:nvSpPr>
          <p:cNvPr id="3" name="Szövegdoboz 2"/>
          <p:cNvSpPr txBox="1"/>
          <p:nvPr/>
        </p:nvSpPr>
        <p:spPr>
          <a:xfrm>
            <a:off x="4788024" y="6021288"/>
            <a:ext cx="1979712" cy="369332"/>
          </a:xfrm>
          <a:prstGeom prst="rect">
            <a:avLst/>
          </a:prstGeom>
          <a:noFill/>
        </p:spPr>
        <p:txBody>
          <a:bodyPr wrap="square" rtlCol="0">
            <a:spAutoFit/>
          </a:bodyPr>
          <a:lstStyle/>
          <a:p>
            <a:r>
              <a:rPr lang="sk-SK" dirty="0"/>
              <a:t>Görgey Artúr</a:t>
            </a:r>
            <a:endParaRPr lang="en-US" dirty="0"/>
          </a:p>
        </p:txBody>
      </p:sp>
      <p:pic>
        <p:nvPicPr>
          <p:cNvPr id="4" name="Kép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524" y="3573016"/>
            <a:ext cx="2592053" cy="3356992"/>
          </a:xfrm>
          <a:prstGeom prst="rect">
            <a:avLst/>
          </a:prstGeom>
        </p:spPr>
      </p:pic>
      <p:sp>
        <p:nvSpPr>
          <p:cNvPr id="5" name="Szövegdoboz 4"/>
          <p:cNvSpPr txBox="1"/>
          <p:nvPr/>
        </p:nvSpPr>
        <p:spPr>
          <a:xfrm>
            <a:off x="2841577" y="3949064"/>
            <a:ext cx="2232248" cy="1200329"/>
          </a:xfrm>
          <a:prstGeom prst="rect">
            <a:avLst/>
          </a:prstGeom>
          <a:noFill/>
        </p:spPr>
        <p:txBody>
          <a:bodyPr wrap="square" rtlCol="0">
            <a:spAutoFit/>
          </a:bodyPr>
          <a:lstStyle/>
          <a:p>
            <a:r>
              <a:rPr lang="sk-SK" dirty="0"/>
              <a:t>Ferenc József, 1848-tól osztrák császár és magyar király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123">
                                            <p:txEl>
                                              <p:pRg st="0" end="0"/>
                                            </p:txEl>
                                          </p:spTgt>
                                        </p:tgtEl>
                                        <p:attrNameLst>
                                          <p:attrName>style.visibility</p:attrName>
                                        </p:attrNameLst>
                                      </p:cBhvr>
                                      <p:to>
                                        <p:strVal val="visible"/>
                                      </p:to>
                                    </p:set>
                                    <p:animEffect transition="in" filter="blinds(horizontal)">
                                      <p:cBhvr>
                                        <p:cTn id="7" dur="500"/>
                                        <p:tgtEl>
                                          <p:spTgt spid="512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5123">
                                            <p:txEl>
                                              <p:pRg st="1" end="1"/>
                                            </p:txEl>
                                          </p:spTgt>
                                        </p:tgtEl>
                                        <p:attrNameLst>
                                          <p:attrName>style.visibility</p:attrName>
                                        </p:attrNameLst>
                                      </p:cBhvr>
                                      <p:to>
                                        <p:strVal val="visible"/>
                                      </p:to>
                                    </p:set>
                                    <p:animEffect transition="in" filter="blinds(horizontal)">
                                      <p:cBhvr>
                                        <p:cTn id="12" dur="500"/>
                                        <p:tgtEl>
                                          <p:spTgt spid="512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5123">
                                            <p:txEl>
                                              <p:pRg st="2" end="2"/>
                                            </p:txEl>
                                          </p:spTgt>
                                        </p:tgtEl>
                                        <p:attrNameLst>
                                          <p:attrName>style.visibility</p:attrName>
                                        </p:attrNameLst>
                                      </p:cBhvr>
                                      <p:to>
                                        <p:strVal val="visible"/>
                                      </p:to>
                                    </p:set>
                                    <p:animEffect transition="in" filter="blinds(horizontal)">
                                      <p:cBhvr>
                                        <p:cTn id="17" dur="500"/>
                                        <p:tgtEl>
                                          <p:spTgt spid="512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5123">
                                            <p:txEl>
                                              <p:pRg st="3" end="3"/>
                                            </p:txEl>
                                          </p:spTgt>
                                        </p:tgtEl>
                                        <p:attrNameLst>
                                          <p:attrName>style.visibility</p:attrName>
                                        </p:attrNameLst>
                                      </p:cBhvr>
                                      <p:to>
                                        <p:strVal val="visible"/>
                                      </p:to>
                                    </p:set>
                                    <p:animEffect transition="in" filter="blinds(horizontal)">
                                      <p:cBhvr>
                                        <p:cTn id="22" dur="500"/>
                                        <p:tgtEl>
                                          <p:spTgt spid="512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5123">
                                            <p:txEl>
                                              <p:pRg st="4" end="4"/>
                                            </p:txEl>
                                          </p:spTgt>
                                        </p:tgtEl>
                                        <p:attrNameLst>
                                          <p:attrName>style.visibility</p:attrName>
                                        </p:attrNameLst>
                                      </p:cBhvr>
                                      <p:to>
                                        <p:strVal val="visible"/>
                                      </p:to>
                                    </p:set>
                                    <p:animEffect transition="in" filter="blinds(horizontal)">
                                      <p:cBhvr>
                                        <p:cTn id="27" dur="500"/>
                                        <p:tgtEl>
                                          <p:spTgt spid="512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5123">
                                            <p:txEl>
                                              <p:pRg st="5" end="5"/>
                                            </p:txEl>
                                          </p:spTgt>
                                        </p:tgtEl>
                                        <p:attrNameLst>
                                          <p:attrName>style.visibility</p:attrName>
                                        </p:attrNameLst>
                                      </p:cBhvr>
                                      <p:to>
                                        <p:strVal val="visible"/>
                                      </p:to>
                                    </p:set>
                                    <p:animEffect transition="in" filter="blinds(horizontal)">
                                      <p:cBhvr>
                                        <p:cTn id="32" dur="500"/>
                                        <p:tgtEl>
                                          <p:spTgt spid="512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457200" y="274638"/>
            <a:ext cx="8229600" cy="850900"/>
          </a:xfrm>
        </p:spPr>
        <p:txBody>
          <a:bodyPr/>
          <a:lstStyle/>
          <a:p>
            <a:pPr eaLnBrk="1" hangingPunct="1">
              <a:defRPr/>
            </a:pPr>
            <a:r>
              <a:rPr lang="hu-HU" altLang="en-US" b="1" u="sng">
                <a:effectLst>
                  <a:outerShdw blurRad="38100" dist="38100" dir="2700000" algn="tl">
                    <a:srgbClr val="C0C0C0"/>
                  </a:outerShdw>
                </a:effectLst>
              </a:rPr>
              <a:t>A császári főerők támadása </a:t>
            </a:r>
            <a:br>
              <a:rPr lang="hu-HU" altLang="en-US" b="1" u="sng">
                <a:effectLst>
                  <a:outerShdw blurRad="38100" dist="38100" dir="2700000" algn="tl">
                    <a:srgbClr val="C0C0C0"/>
                  </a:outerShdw>
                </a:effectLst>
              </a:rPr>
            </a:br>
            <a:r>
              <a:rPr lang="hu-HU" altLang="en-US" sz="4000" u="sng">
                <a:effectLst>
                  <a:outerShdw blurRad="38100" dist="38100" dir="2700000" algn="tl">
                    <a:srgbClr val="C0C0C0"/>
                  </a:outerShdw>
                </a:effectLst>
              </a:rPr>
              <a:t>1848 decemberében</a:t>
            </a:r>
          </a:p>
        </p:txBody>
      </p:sp>
      <p:sp>
        <p:nvSpPr>
          <p:cNvPr id="12291" name="Rectangle 3"/>
          <p:cNvSpPr>
            <a:spLocks noGrp="1" noChangeArrowheads="1"/>
          </p:cNvSpPr>
          <p:nvPr>
            <p:ph type="body" idx="1"/>
          </p:nvPr>
        </p:nvSpPr>
        <p:spPr/>
        <p:txBody>
          <a:bodyPr/>
          <a:lstStyle/>
          <a:p>
            <a:pPr eaLnBrk="1" hangingPunct="1"/>
            <a:endParaRPr lang="en-US" altLang="en-US"/>
          </a:p>
        </p:txBody>
      </p:sp>
      <p:pic>
        <p:nvPicPr>
          <p:cNvPr id="12292" name="Picture 7" descr="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088" y="1341438"/>
            <a:ext cx="7315200" cy="538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ép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02667" y="634107"/>
            <a:ext cx="2892137" cy="3501008"/>
          </a:xfrm>
          <a:prstGeom prst="rect">
            <a:avLst/>
          </a:prstGeom>
        </p:spPr>
      </p:pic>
      <p:sp>
        <p:nvSpPr>
          <p:cNvPr id="3" name="Tartalom helye 2"/>
          <p:cNvSpPr>
            <a:spLocks noGrp="1"/>
          </p:cNvSpPr>
          <p:nvPr>
            <p:ph idx="1"/>
          </p:nvPr>
        </p:nvSpPr>
        <p:spPr>
          <a:xfrm>
            <a:off x="14599" y="692150"/>
            <a:ext cx="7128792" cy="4525963"/>
          </a:xfrm>
        </p:spPr>
        <p:txBody>
          <a:bodyPr/>
          <a:lstStyle/>
          <a:p>
            <a:pPr eaLnBrk="1" hangingPunct="1">
              <a:buFontTx/>
              <a:buNone/>
              <a:defRPr/>
            </a:pPr>
            <a:r>
              <a:rPr lang="en-US" altLang="en-US" sz="2800" dirty="0">
                <a:latin typeface="Calibri" panose="020F0502020204030204" pitchFamily="34" charset="0"/>
                <a:cs typeface="Arial" panose="020B0604020202020204" pitchFamily="34" charset="0"/>
              </a:rPr>
              <a:t>»</a:t>
            </a:r>
            <a:r>
              <a:rPr lang="hu-HU" altLang="en-US" sz="2800" dirty="0">
                <a:latin typeface="Calibri" panose="020F0502020204030204" pitchFamily="34" charset="0"/>
                <a:cs typeface="Arial" panose="020B0604020202020204" pitchFamily="34" charset="0"/>
              </a:rPr>
              <a:t> </a:t>
            </a:r>
            <a:r>
              <a:rPr lang="hu-HU" altLang="en-US" sz="2800" u="sng" dirty="0">
                <a:effectLst>
                  <a:outerShdw blurRad="38100" dist="38100" dir="2700000" algn="tl">
                    <a:srgbClr val="C0C0C0"/>
                  </a:outerShdw>
                </a:effectLst>
                <a:latin typeface="Calibri" panose="020F0502020204030204" pitchFamily="34" charset="0"/>
                <a:cs typeface="Arial" panose="020B0604020202020204" pitchFamily="34" charset="0"/>
              </a:rPr>
              <a:t>Erdélyi hadszíntér</a:t>
            </a:r>
            <a:r>
              <a:rPr lang="hu-HU" altLang="en-US" sz="2800" dirty="0">
                <a:latin typeface="Calibri" panose="020F0502020204030204" pitchFamily="34" charset="0"/>
                <a:cs typeface="Arial" panose="020B0604020202020204" pitchFamily="34" charset="0"/>
              </a:rPr>
              <a:t>: császáriak + román parasztok</a:t>
            </a:r>
          </a:p>
          <a:p>
            <a:pPr eaLnBrk="1" hangingPunct="1">
              <a:buFontTx/>
              <a:buNone/>
              <a:defRPr/>
            </a:pPr>
            <a:r>
              <a:rPr lang="hu-HU" altLang="en-US" sz="2800" dirty="0">
                <a:solidFill>
                  <a:schemeClr val="accent2"/>
                </a:solidFill>
                <a:latin typeface="Calibri" panose="020F0502020204030204" pitchFamily="34" charset="0"/>
                <a:cs typeface="Arial" panose="020B0604020202020204" pitchFamily="34" charset="0"/>
              </a:rPr>
              <a:t>- székelység </a:t>
            </a:r>
            <a:r>
              <a:rPr lang="hu-HU" altLang="en-US" sz="2800" dirty="0">
                <a:latin typeface="Calibri" panose="020F0502020204030204" pitchFamily="34" charset="0"/>
                <a:cs typeface="Arial" panose="020B0604020202020204" pitchFamily="34" charset="0"/>
              </a:rPr>
              <a:t>hősies ellenállása – </a:t>
            </a:r>
            <a:r>
              <a:rPr lang="hu-HU" altLang="en-US" sz="2800" b="1" dirty="0">
                <a:solidFill>
                  <a:srgbClr val="FF0000"/>
                </a:solidFill>
                <a:latin typeface="Calibri" panose="020F0502020204030204" pitchFamily="34" charset="0"/>
                <a:cs typeface="Arial" panose="020B0604020202020204" pitchFamily="34" charset="0"/>
              </a:rPr>
              <a:t>Gábor Áron</a:t>
            </a:r>
            <a:r>
              <a:rPr lang="hu-HU" altLang="en-US" sz="2800" dirty="0">
                <a:solidFill>
                  <a:schemeClr val="accent2"/>
                </a:solidFill>
                <a:latin typeface="Calibri" panose="020F0502020204030204" pitchFamily="34" charset="0"/>
                <a:cs typeface="Arial" panose="020B0604020202020204" pitchFamily="34" charset="0"/>
              </a:rPr>
              <a:t>, 313 székely templomharang, </a:t>
            </a:r>
            <a:r>
              <a:rPr lang="hu-HU" altLang="en-US" sz="2800" dirty="0" err="1">
                <a:solidFill>
                  <a:schemeClr val="accent2"/>
                </a:solidFill>
                <a:latin typeface="Calibri" panose="020F0502020204030204" pitchFamily="34" charset="0"/>
                <a:cs typeface="Arial" panose="020B0604020202020204" pitchFamily="34" charset="0"/>
              </a:rPr>
              <a:t>Bódvaj</a:t>
            </a:r>
            <a:r>
              <a:rPr lang="hu-HU" altLang="en-US" sz="2800" dirty="0">
                <a:solidFill>
                  <a:schemeClr val="accent2"/>
                </a:solidFill>
                <a:latin typeface="Calibri" panose="020F0502020204030204" pitchFamily="34" charset="0"/>
                <a:cs typeface="Arial" panose="020B0604020202020204" pitchFamily="34" charset="0"/>
              </a:rPr>
              <a:t> – ágyúöntés</a:t>
            </a:r>
            <a:r>
              <a:rPr lang="hu-HU" altLang="en-US" sz="2800" dirty="0">
                <a:latin typeface="Calibri" panose="020F0502020204030204" pitchFamily="34" charset="0"/>
                <a:cs typeface="Arial" panose="020B0604020202020204" pitchFamily="34" charset="0"/>
              </a:rPr>
              <a:t> (6 fontos ágyúk)</a:t>
            </a:r>
          </a:p>
          <a:p>
            <a:pPr eaLnBrk="1" hangingPunct="1">
              <a:buFontTx/>
              <a:buNone/>
              <a:defRPr/>
            </a:pPr>
            <a:r>
              <a:rPr lang="hu-HU" altLang="en-US" sz="2800" dirty="0">
                <a:latin typeface="Calibri" panose="020F0502020204030204" pitchFamily="34" charset="0"/>
                <a:cs typeface="Arial" panose="020B0604020202020204" pitchFamily="34" charset="0"/>
              </a:rPr>
              <a:t>1849. márc. – </a:t>
            </a:r>
            <a:r>
              <a:rPr lang="hu-HU" altLang="en-US" sz="2800"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Bem József</a:t>
            </a:r>
            <a:r>
              <a:rPr lang="hu-HU" altLang="en-US" sz="2800" dirty="0">
                <a:latin typeface="Calibri" panose="020F0502020204030204" pitchFamily="34" charset="0"/>
                <a:cs typeface="Arial" panose="020B0604020202020204" pitchFamily="34" charset="0"/>
              </a:rPr>
              <a:t> (lengyel) tábornok kiűzi a császári (+orosz) csapatokat Erdélyből </a:t>
            </a:r>
          </a:p>
          <a:p>
            <a:pPr marL="0" indent="0">
              <a:buNone/>
            </a:pPr>
            <a:endParaRPr lang="en-US" sz="2800" dirty="0"/>
          </a:p>
        </p:txBody>
      </p:sp>
      <p:sp>
        <p:nvSpPr>
          <p:cNvPr id="4" name="Rectangle 2"/>
          <p:cNvSpPr>
            <a:spLocks noGrp="1" noChangeArrowheads="1"/>
          </p:cNvSpPr>
          <p:nvPr>
            <p:ph type="title"/>
          </p:nvPr>
        </p:nvSpPr>
        <p:spPr>
          <a:xfrm>
            <a:off x="457200" y="0"/>
            <a:ext cx="8229600" cy="692150"/>
          </a:xfrm>
        </p:spPr>
        <p:txBody>
          <a:bodyPr/>
          <a:lstStyle/>
          <a:p>
            <a:pPr eaLnBrk="1" hangingPunct="1">
              <a:defRPr/>
            </a:pPr>
            <a:r>
              <a:rPr lang="hu-HU" altLang="en-US" sz="4000" u="sng" dirty="0">
                <a:effectLst>
                  <a:outerShdw blurRad="38100" dist="38100" dir="2700000" algn="tl">
                    <a:srgbClr val="C0C0C0"/>
                  </a:outerShdw>
                </a:effectLst>
              </a:rPr>
              <a:t>Általános támadás az ország ellen</a:t>
            </a:r>
          </a:p>
        </p:txBody>
      </p:sp>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1327" y="4077072"/>
            <a:ext cx="3752673" cy="2780928"/>
          </a:xfrm>
          <a:prstGeom prst="rect">
            <a:avLst/>
          </a:prstGeom>
        </p:spPr>
      </p:pic>
      <p:pic>
        <p:nvPicPr>
          <p:cNvPr id="7" name="Kép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9512" y="3984317"/>
            <a:ext cx="5040560" cy="2873683"/>
          </a:xfrm>
          <a:prstGeom prst="rect">
            <a:avLst/>
          </a:prstGeom>
        </p:spPr>
      </p:pic>
    </p:spTree>
    <p:extLst>
      <p:ext uri="{BB962C8B-B14F-4D97-AF65-F5344CB8AC3E}">
        <p14:creationId xmlns:p14="http://schemas.microsoft.com/office/powerpoint/2010/main" val="16087781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457200" y="0"/>
            <a:ext cx="8229600" cy="1196975"/>
          </a:xfrm>
        </p:spPr>
        <p:txBody>
          <a:bodyPr/>
          <a:lstStyle/>
          <a:p>
            <a:pPr eaLnBrk="1" hangingPunct="1"/>
            <a:r>
              <a:rPr lang="hu-HU" altLang="en-US" sz="4000" b="1" u="sng"/>
              <a:t>A felvidéki hadjárat </a:t>
            </a:r>
            <a:br>
              <a:rPr lang="hu-HU" altLang="en-US" sz="4000" b="1" u="sng"/>
            </a:br>
            <a:r>
              <a:rPr lang="hu-HU" altLang="en-US" sz="3200"/>
              <a:t>(1849. január-február</a:t>
            </a:r>
            <a:r>
              <a:rPr lang="hu-HU" altLang="en-US" sz="4000"/>
              <a:t>) </a:t>
            </a:r>
          </a:p>
        </p:txBody>
      </p:sp>
      <p:sp>
        <p:nvSpPr>
          <p:cNvPr id="13315" name="Rectangle 3"/>
          <p:cNvSpPr>
            <a:spLocks noGrp="1" noChangeArrowheads="1"/>
          </p:cNvSpPr>
          <p:nvPr>
            <p:ph type="body" idx="1"/>
          </p:nvPr>
        </p:nvSpPr>
        <p:spPr/>
        <p:txBody>
          <a:bodyPr/>
          <a:lstStyle/>
          <a:p>
            <a:pPr eaLnBrk="1" hangingPunct="1"/>
            <a:endParaRPr lang="en-US" altLang="en-US"/>
          </a:p>
        </p:txBody>
      </p:sp>
      <p:pic>
        <p:nvPicPr>
          <p:cNvPr id="13316" name="Picture 5" descr="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196975"/>
            <a:ext cx="6315075" cy="538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457200" y="115888"/>
            <a:ext cx="8229600" cy="1081087"/>
          </a:xfrm>
        </p:spPr>
        <p:txBody>
          <a:bodyPr/>
          <a:lstStyle/>
          <a:p>
            <a:pPr eaLnBrk="1" hangingPunct="1">
              <a:defRPr/>
            </a:pPr>
            <a:r>
              <a:rPr lang="hu-HU" altLang="en-US" b="1" u="sng">
                <a:effectLst>
                  <a:outerShdw blurRad="38100" dist="38100" dir="2700000" algn="tl">
                    <a:srgbClr val="C0C0C0"/>
                  </a:outerShdw>
                </a:effectLst>
              </a:rPr>
              <a:t>Az erdélyi hadszíntér</a:t>
            </a:r>
            <a:r>
              <a:rPr lang="hu-HU" altLang="en-US" sz="4000" u="sng">
                <a:effectLst>
                  <a:outerShdw blurRad="38100" dist="38100" dir="2700000" algn="tl">
                    <a:srgbClr val="C0C0C0"/>
                  </a:outerShdw>
                </a:effectLst>
              </a:rPr>
              <a:t> </a:t>
            </a:r>
            <a:br>
              <a:rPr lang="hu-HU" altLang="en-US" sz="4000" u="sng">
                <a:effectLst>
                  <a:outerShdw blurRad="38100" dist="38100" dir="2700000" algn="tl">
                    <a:srgbClr val="C0C0C0"/>
                  </a:outerShdw>
                </a:effectLst>
              </a:rPr>
            </a:br>
            <a:r>
              <a:rPr lang="hu-HU" altLang="en-US" sz="3600" u="sng">
                <a:effectLst>
                  <a:outerShdw blurRad="38100" dist="38100" dir="2700000" algn="tl">
                    <a:srgbClr val="C0C0C0"/>
                  </a:outerShdw>
                </a:effectLst>
              </a:rPr>
              <a:t>(1848 ősze-1849 tavasza)</a:t>
            </a:r>
            <a:r>
              <a:rPr lang="hu-HU" altLang="en-US" sz="4000"/>
              <a:t> </a:t>
            </a:r>
          </a:p>
        </p:txBody>
      </p:sp>
      <p:pic>
        <p:nvPicPr>
          <p:cNvPr id="14340" name="Picture 5" descr="0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1213806"/>
            <a:ext cx="7113854" cy="566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97791" y="4122695"/>
            <a:ext cx="3037107" cy="4458890"/>
          </a:xfrm>
          <a:prstGeom prst="rect">
            <a:avLst/>
          </a:prstGeom>
        </p:spPr>
      </p:pic>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11960" y="675525"/>
            <a:ext cx="5980228" cy="3113515"/>
          </a:xfrm>
          <a:prstGeom prst="rect">
            <a:avLst/>
          </a:prstGeom>
        </p:spPr>
      </p:pic>
      <p:sp>
        <p:nvSpPr>
          <p:cNvPr id="6146" name="Rectangle 2"/>
          <p:cNvSpPr>
            <a:spLocks noGrp="1" noChangeArrowheads="1"/>
          </p:cNvSpPr>
          <p:nvPr>
            <p:ph type="title" idx="4294967295"/>
          </p:nvPr>
        </p:nvSpPr>
        <p:spPr>
          <a:xfrm>
            <a:off x="0" y="0"/>
            <a:ext cx="8229600" cy="675525"/>
          </a:xfrm>
        </p:spPr>
        <p:txBody>
          <a:bodyPr/>
          <a:lstStyle/>
          <a:p>
            <a:pPr eaLnBrk="1" hangingPunct="1">
              <a:defRPr/>
            </a:pPr>
            <a:r>
              <a:rPr lang="hu-HU" altLang="en-US" u="sng" dirty="0">
                <a:effectLst>
                  <a:outerShdw blurRad="38100" dist="38100" dir="2700000" algn="tl">
                    <a:srgbClr val="C0C0C0"/>
                  </a:outerShdw>
                </a:effectLst>
              </a:rPr>
              <a:t>1849-es év - ellentámadások</a:t>
            </a:r>
          </a:p>
        </p:txBody>
      </p:sp>
      <p:sp>
        <p:nvSpPr>
          <p:cNvPr id="6147" name="Rectangle 3"/>
          <p:cNvSpPr>
            <a:spLocks noGrp="1" noChangeArrowheads="1"/>
          </p:cNvSpPr>
          <p:nvPr>
            <p:ph type="body" idx="4294967295"/>
          </p:nvPr>
        </p:nvSpPr>
        <p:spPr>
          <a:xfrm>
            <a:off x="0" y="908050"/>
            <a:ext cx="5580112" cy="5949950"/>
          </a:xfrm>
        </p:spPr>
        <p:txBody>
          <a:bodyPr/>
          <a:lstStyle/>
          <a:p>
            <a:pPr eaLnBrk="1" hangingPunct="1">
              <a:lnSpc>
                <a:spcPct val="90000"/>
              </a:lnSpc>
              <a:buFontTx/>
              <a:buNone/>
              <a:defRPr/>
            </a:pPr>
            <a:r>
              <a:rPr lang="en-US" altLang="en-US" dirty="0">
                <a:latin typeface="Calibri" panose="020F0502020204030204" pitchFamily="34" charset="0"/>
                <a:cs typeface="Arial" panose="020B0604020202020204" pitchFamily="34" charset="0"/>
              </a:rPr>
              <a:t>»</a:t>
            </a:r>
            <a:r>
              <a:rPr lang="hu-HU" altLang="en-US" dirty="0">
                <a:latin typeface="Calibri" panose="020F0502020204030204" pitchFamily="34" charset="0"/>
                <a:cs typeface="Arial" panose="020B0604020202020204" pitchFamily="34" charset="0"/>
              </a:rPr>
              <a:t> egyesülés a Tiszánál </a:t>
            </a:r>
            <a:r>
              <a:rPr lang="hu-HU" altLang="en-US" sz="3100" dirty="0">
                <a:solidFill>
                  <a:srgbClr val="CC0000"/>
                </a:solidFill>
                <a:latin typeface="Calibri" panose="020F0502020204030204" pitchFamily="34" charset="0"/>
                <a:cs typeface="Arial" panose="020B0604020202020204" pitchFamily="34" charset="0"/>
              </a:rPr>
              <a:t>(Klapka György,</a:t>
            </a:r>
            <a:r>
              <a:rPr lang="hu-HU" altLang="en-US" dirty="0">
                <a:latin typeface="Calibri" panose="020F0502020204030204" pitchFamily="34" charset="0"/>
                <a:cs typeface="Arial" panose="020B0604020202020204" pitchFamily="34" charset="0"/>
              </a:rPr>
              <a:t> </a:t>
            </a:r>
            <a:r>
              <a:rPr lang="hu-HU" altLang="en-US" sz="3100" dirty="0">
                <a:solidFill>
                  <a:srgbClr val="CC0000"/>
                </a:solidFill>
                <a:latin typeface="Calibri" panose="020F0502020204030204" pitchFamily="34" charset="0"/>
                <a:cs typeface="Arial" panose="020B0604020202020204" pitchFamily="34" charset="0"/>
              </a:rPr>
              <a:t>Damjanich János, Görgey Artúr)</a:t>
            </a:r>
            <a:endParaRPr lang="hu-HU" altLang="en-US" dirty="0">
              <a:solidFill>
                <a:srgbClr val="CC0000"/>
              </a:solidFill>
              <a:latin typeface="Calibri" panose="020F0502020204030204" pitchFamily="34" charset="0"/>
              <a:cs typeface="Arial" panose="020B0604020202020204" pitchFamily="34" charset="0"/>
            </a:endParaRPr>
          </a:p>
          <a:p>
            <a:pPr eaLnBrk="1" hangingPunct="1">
              <a:lnSpc>
                <a:spcPct val="90000"/>
              </a:lnSpc>
              <a:buFontTx/>
              <a:buNone/>
              <a:defRPr/>
            </a:pPr>
            <a:r>
              <a:rPr lang="hu-HU" altLang="en-US" sz="3100" dirty="0">
                <a:solidFill>
                  <a:srgbClr val="800000"/>
                </a:solidFill>
                <a:latin typeface="Calibri" panose="020F0502020204030204" pitchFamily="34" charset="0"/>
                <a:cs typeface="Arial" panose="020B0604020202020204" pitchFamily="34" charset="0"/>
              </a:rPr>
              <a:t>1849 febr. vége: </a:t>
            </a:r>
            <a:r>
              <a:rPr lang="hu-HU" altLang="en-US" sz="3100" b="1" dirty="0">
                <a:solidFill>
                  <a:srgbClr val="800000"/>
                </a:solidFill>
                <a:latin typeface="Calibri" panose="020F0502020204030204" pitchFamily="34" charset="0"/>
                <a:cs typeface="Arial" panose="020B0604020202020204" pitchFamily="34" charset="0"/>
              </a:rPr>
              <a:t>Kápolna</a:t>
            </a:r>
            <a:r>
              <a:rPr lang="hu-HU" altLang="en-US" sz="3100" dirty="0">
                <a:solidFill>
                  <a:srgbClr val="800000"/>
                </a:solidFill>
                <a:latin typeface="Calibri" panose="020F0502020204030204" pitchFamily="34" charset="0"/>
                <a:cs typeface="Arial" panose="020B0604020202020204" pitchFamily="34" charset="0"/>
              </a:rPr>
              <a:t> </a:t>
            </a:r>
            <a:r>
              <a:rPr lang="hu-HU" altLang="en-US" sz="3100" dirty="0" err="1">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Dembi</a:t>
            </a:r>
            <a:r>
              <a:rPr lang="en-US" altLang="en-US" sz="3100"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ń</a:t>
            </a:r>
            <a:r>
              <a:rPr lang="hu-HU" altLang="en-US" sz="3100" dirty="0" err="1">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ski</a:t>
            </a:r>
            <a:r>
              <a:rPr lang="hu-HU" altLang="en-US" sz="3100" dirty="0">
                <a:solidFill>
                  <a:srgbClr val="800000"/>
                </a:solidFill>
                <a:latin typeface="Calibri" panose="020F0502020204030204" pitchFamily="34" charset="0"/>
                <a:cs typeface="Arial" panose="020B0604020202020204" pitchFamily="34" charset="0"/>
              </a:rPr>
              <a:t> vezetésével vereség</a:t>
            </a:r>
          </a:p>
          <a:p>
            <a:pPr eaLnBrk="1" hangingPunct="1">
              <a:lnSpc>
                <a:spcPct val="90000"/>
              </a:lnSpc>
              <a:buFontTx/>
              <a:buNone/>
              <a:defRPr/>
            </a:pPr>
            <a:r>
              <a:rPr lang="hu-HU" altLang="en-US" sz="3100" dirty="0">
                <a:solidFill>
                  <a:srgbClr val="800000"/>
                </a:solidFill>
                <a:latin typeface="Calibri" panose="020F0502020204030204" pitchFamily="34" charset="0"/>
                <a:cs typeface="Arial" panose="020B0604020202020204" pitchFamily="34" charset="0"/>
              </a:rPr>
              <a:t>	→ </a:t>
            </a:r>
            <a:r>
              <a:rPr lang="hu-HU" altLang="en-US" sz="3100"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Windisch-gr</a:t>
            </a:r>
            <a:r>
              <a:rPr lang="en-US" altLang="en-US" sz="3100"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ä</a:t>
            </a:r>
            <a:r>
              <a:rPr lang="hu-HU" altLang="en-US" sz="3100" dirty="0" err="1">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tz</a:t>
            </a:r>
            <a:r>
              <a:rPr lang="hu-HU" altLang="en-US" sz="3100" dirty="0">
                <a:solidFill>
                  <a:srgbClr val="800000"/>
                </a:solidFill>
                <a:latin typeface="Calibri" panose="020F0502020204030204" pitchFamily="34" charset="0"/>
                <a:cs typeface="Arial" panose="020B0604020202020204" pitchFamily="34" charset="0"/>
              </a:rPr>
              <a:t> totális győzelmet  jelentett a császárnak</a:t>
            </a:r>
          </a:p>
        </p:txBody>
      </p:sp>
      <p:sp>
        <p:nvSpPr>
          <p:cNvPr id="4" name="Szövegdoboz 3"/>
          <p:cNvSpPr txBox="1"/>
          <p:nvPr/>
        </p:nvSpPr>
        <p:spPr>
          <a:xfrm>
            <a:off x="5628887" y="3731769"/>
            <a:ext cx="3240360" cy="646331"/>
          </a:xfrm>
          <a:prstGeom prst="rect">
            <a:avLst/>
          </a:prstGeom>
          <a:noFill/>
        </p:spPr>
        <p:txBody>
          <a:bodyPr wrap="square" rtlCol="0">
            <a:spAutoFit/>
          </a:bodyPr>
          <a:lstStyle/>
          <a:p>
            <a:r>
              <a:rPr lang="sk-SK" dirty="0"/>
              <a:t>Dembinszky Henrik, a magyar honvédsereg altábornagya</a:t>
            </a:r>
            <a:endParaRPr lang="en-US" dirty="0"/>
          </a:p>
        </p:txBody>
      </p:sp>
      <p:sp>
        <p:nvSpPr>
          <p:cNvPr id="5" name="Szövegdoboz 4"/>
          <p:cNvSpPr txBox="1"/>
          <p:nvPr/>
        </p:nvSpPr>
        <p:spPr>
          <a:xfrm>
            <a:off x="38240" y="4797967"/>
            <a:ext cx="2883235" cy="923330"/>
          </a:xfrm>
          <a:prstGeom prst="rect">
            <a:avLst/>
          </a:prstGeom>
          <a:noFill/>
        </p:spPr>
        <p:txBody>
          <a:bodyPr wrap="square" rtlCol="0">
            <a:spAutoFit/>
          </a:bodyPr>
          <a:lstStyle/>
          <a:p>
            <a:r>
              <a:rPr lang="de-DE" b="1" dirty="0">
                <a:latin typeface="Calibri" panose="020F0502020204030204" pitchFamily="34" charset="0"/>
              </a:rPr>
              <a:t>Alfred </a:t>
            </a:r>
            <a:r>
              <a:rPr lang="de-DE" b="1" dirty="0" err="1">
                <a:latin typeface="Calibri" panose="020F0502020204030204" pitchFamily="34" charset="0"/>
              </a:rPr>
              <a:t>Candidus</a:t>
            </a:r>
            <a:r>
              <a:rPr lang="de-DE" b="1" dirty="0">
                <a:latin typeface="Calibri" panose="020F0502020204030204" pitchFamily="34" charset="0"/>
              </a:rPr>
              <a:t> Ferdinand zu Windisch-Grätz</a:t>
            </a:r>
            <a:r>
              <a:rPr lang="sk-SK" b="1" dirty="0">
                <a:latin typeface="Calibri" panose="020F0502020204030204" pitchFamily="34" charset="0"/>
              </a:rPr>
              <a:t>, </a:t>
            </a:r>
            <a:r>
              <a:rPr lang="sk-SK" dirty="0">
                <a:latin typeface="Calibri" panose="020F0502020204030204" pitchFamily="34" charset="0"/>
              </a:rPr>
              <a:t>a császári csapatok főparancsnoka</a:t>
            </a:r>
            <a:endParaRPr lang="en-US" dirty="0">
              <a:latin typeface="Calibri" panose="020F0502020204030204" pitchFamily="34" charset="0"/>
            </a:endParaRPr>
          </a:p>
        </p:txBody>
      </p:sp>
      <p:pic>
        <p:nvPicPr>
          <p:cNvPr id="6" name="Kép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7200" y="4378100"/>
            <a:ext cx="4318877" cy="248211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zövegdoboz 1"/>
          <p:cNvSpPr txBox="1"/>
          <p:nvPr/>
        </p:nvSpPr>
        <p:spPr>
          <a:xfrm>
            <a:off x="107504" y="908050"/>
            <a:ext cx="8424936" cy="2653034"/>
          </a:xfrm>
          <a:prstGeom prst="rect">
            <a:avLst/>
          </a:prstGeom>
          <a:noFill/>
        </p:spPr>
        <p:txBody>
          <a:bodyPr wrap="square" rtlCol="0">
            <a:spAutoFit/>
          </a:bodyPr>
          <a:lstStyle/>
          <a:p>
            <a:pPr eaLnBrk="1" hangingPunct="1">
              <a:lnSpc>
                <a:spcPct val="90000"/>
              </a:lnSpc>
              <a:buFontTx/>
              <a:buNone/>
              <a:defRPr/>
            </a:pPr>
            <a:r>
              <a:rPr lang="hu-HU" altLang="en-US" sz="2600" b="1" dirty="0">
                <a:solidFill>
                  <a:srgbClr val="800000"/>
                </a:solidFill>
                <a:latin typeface="Calibri" panose="020F0502020204030204" pitchFamily="34" charset="0"/>
                <a:cs typeface="Arial" panose="020B0604020202020204" pitchFamily="34" charset="0"/>
              </a:rPr>
              <a:t>1849 márc.</a:t>
            </a:r>
            <a:r>
              <a:rPr lang="en-US" altLang="en-US" sz="2600" dirty="0">
                <a:solidFill>
                  <a:srgbClr val="800000"/>
                </a:solidFill>
                <a:latin typeface="Calibri" panose="020F0502020204030204" pitchFamily="34" charset="0"/>
                <a:cs typeface="Arial" panose="020B0604020202020204" pitchFamily="34" charset="0"/>
              </a:rPr>
              <a:t>»</a:t>
            </a:r>
            <a:r>
              <a:rPr lang="hu-HU" altLang="en-US" sz="2600" dirty="0">
                <a:solidFill>
                  <a:srgbClr val="800000"/>
                </a:solidFill>
                <a:latin typeface="Calibri" panose="020F0502020204030204" pitchFamily="34" charset="0"/>
                <a:cs typeface="Arial" panose="020B0604020202020204" pitchFamily="34" charset="0"/>
              </a:rPr>
              <a:t> </a:t>
            </a:r>
            <a:r>
              <a:rPr lang="hu-HU" altLang="en-US" sz="2600" b="1" dirty="0">
                <a:solidFill>
                  <a:schemeClr val="accent2"/>
                </a:solidFill>
                <a:latin typeface="Calibri" panose="020F0502020204030204" pitchFamily="34" charset="0"/>
                <a:cs typeface="Arial" panose="020B0604020202020204" pitchFamily="34" charset="0"/>
              </a:rPr>
              <a:t>olmützi (oktrojált – kényszerített) alkotmány</a:t>
            </a:r>
            <a:r>
              <a:rPr lang="hu-HU" altLang="en-US" sz="2600" dirty="0">
                <a:solidFill>
                  <a:srgbClr val="800000"/>
                </a:solidFill>
                <a:latin typeface="Calibri" panose="020F0502020204030204" pitchFamily="34" charset="0"/>
                <a:cs typeface="Arial" panose="020B0604020202020204" pitchFamily="34" charset="0"/>
              </a:rPr>
              <a:t> – </a:t>
            </a:r>
            <a:r>
              <a:rPr lang="hu-HU" altLang="en-US" sz="2600" dirty="0">
                <a:latin typeface="Calibri" panose="020F0502020204030204" pitchFamily="34" charset="0"/>
                <a:cs typeface="Arial" panose="020B0604020202020204" pitchFamily="34" charset="0"/>
              </a:rPr>
              <a:t>visszasüllyesztette a magyarokat a tartományi rangra (nincs kompromisszum, megegyezés)</a:t>
            </a:r>
          </a:p>
          <a:p>
            <a:pPr eaLnBrk="1" hangingPunct="1">
              <a:lnSpc>
                <a:spcPct val="90000"/>
              </a:lnSpc>
              <a:buFontTx/>
              <a:buNone/>
              <a:defRPr/>
            </a:pPr>
            <a:r>
              <a:rPr lang="hu-HU" altLang="en-US" sz="2600" b="1" dirty="0">
                <a:latin typeface="Calibri" panose="020F0502020204030204" pitchFamily="34" charset="0"/>
                <a:cs typeface="Arial" panose="020B0604020202020204" pitchFamily="34" charset="0"/>
              </a:rPr>
              <a:t>1849 április </a:t>
            </a:r>
            <a:r>
              <a:rPr lang="hu-HU" altLang="en-US" sz="2600" dirty="0">
                <a:latin typeface="Calibri" panose="020F0502020204030204" pitchFamily="34" charset="0"/>
                <a:cs typeface="Arial" panose="020B0604020202020204" pitchFamily="34" charset="0"/>
              </a:rPr>
              <a:t>– </a:t>
            </a:r>
            <a:r>
              <a:rPr lang="hu-HU" altLang="en-US" sz="2600" b="1" dirty="0">
                <a:solidFill>
                  <a:srgbClr val="FF0000"/>
                </a:solidFill>
                <a:latin typeface="Calibri" panose="020F0502020204030204" pitchFamily="34" charset="0"/>
                <a:cs typeface="Arial" panose="020B0604020202020204" pitchFamily="34" charset="0"/>
              </a:rPr>
              <a:t>„dicsőséges tavaszi hadjárat”</a:t>
            </a:r>
          </a:p>
          <a:p>
            <a:pPr eaLnBrk="1" hangingPunct="1">
              <a:lnSpc>
                <a:spcPct val="90000"/>
              </a:lnSpc>
              <a:buFontTx/>
              <a:buNone/>
              <a:defRPr/>
            </a:pPr>
            <a:r>
              <a:rPr lang="en-US" altLang="en-US" sz="2600" dirty="0">
                <a:latin typeface="Calibri" panose="020F0502020204030204" pitchFamily="34" charset="0"/>
                <a:cs typeface="Arial" panose="020B0604020202020204" pitchFamily="34" charset="0"/>
              </a:rPr>
              <a:t>»</a:t>
            </a:r>
            <a:r>
              <a:rPr lang="hu-HU" altLang="en-US" sz="2600" dirty="0">
                <a:latin typeface="Calibri" panose="020F0502020204030204" pitchFamily="34" charset="0"/>
                <a:cs typeface="Arial" panose="020B0604020202020204" pitchFamily="34" charset="0"/>
              </a:rPr>
              <a:t> az új főparancsnok:</a:t>
            </a:r>
            <a:r>
              <a:rPr lang="hu-HU" altLang="en-US" sz="2600" dirty="0">
                <a:solidFill>
                  <a:schemeClr val="accent2"/>
                </a:solidFill>
                <a:latin typeface="Calibri" panose="020F0502020204030204" pitchFamily="34" charset="0"/>
                <a:cs typeface="Arial" panose="020B0604020202020204" pitchFamily="34" charset="0"/>
              </a:rPr>
              <a:t> Görgey </a:t>
            </a:r>
            <a:r>
              <a:rPr lang="hu-HU" altLang="en-US" sz="2600" dirty="0">
                <a:latin typeface="Calibri" panose="020F0502020204030204" pitchFamily="34" charset="0"/>
                <a:cs typeface="Arial" panose="020B0604020202020204" pitchFamily="34" charset="0"/>
              </a:rPr>
              <a:t>(újra)</a:t>
            </a:r>
          </a:p>
          <a:p>
            <a:pPr eaLnBrk="1" hangingPunct="1">
              <a:lnSpc>
                <a:spcPct val="90000"/>
              </a:lnSpc>
              <a:buFontTx/>
              <a:buNone/>
              <a:defRPr/>
            </a:pPr>
            <a:r>
              <a:rPr lang="en-US" altLang="en-US" sz="2600" dirty="0">
                <a:latin typeface="Calibri" panose="020F0502020204030204" pitchFamily="34" charset="0"/>
                <a:cs typeface="Arial" panose="020B0604020202020204" pitchFamily="34" charset="0"/>
              </a:rPr>
              <a:t>»</a:t>
            </a:r>
            <a:r>
              <a:rPr lang="hu-HU" altLang="en-US" sz="2600" dirty="0">
                <a:latin typeface="Calibri" panose="020F0502020204030204" pitchFamily="34" charset="0"/>
                <a:cs typeface="Arial" panose="020B0604020202020204" pitchFamily="34" charset="0"/>
              </a:rPr>
              <a:t> </a:t>
            </a:r>
            <a:r>
              <a:rPr lang="hu-HU" altLang="en-US" sz="2600" b="1" dirty="0">
                <a:latin typeface="Calibri" panose="020F0502020204030204" pitchFamily="34" charset="0"/>
                <a:cs typeface="Arial" panose="020B0604020202020204" pitchFamily="34" charset="0"/>
              </a:rPr>
              <a:t>jó taktikával felszabadították az ország jelentős részét</a:t>
            </a:r>
          </a:p>
          <a:p>
            <a:endParaRPr lang="en-US" sz="2600" dirty="0"/>
          </a:p>
        </p:txBody>
      </p:sp>
      <p:sp>
        <p:nvSpPr>
          <p:cNvPr id="3" name="Rectangle 2"/>
          <p:cNvSpPr txBox="1">
            <a:spLocks noChangeArrowheads="1"/>
          </p:cNvSpPr>
          <p:nvPr/>
        </p:nvSpPr>
        <p:spPr bwMode="auto">
          <a:xfrm>
            <a:off x="827584" y="0"/>
            <a:ext cx="7560840" cy="908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anose="020B0604020202020204" pitchFamily="34" charset="0"/>
              </a:defRPr>
            </a:lvl2pPr>
            <a:lvl3pPr algn="ctr" rtl="0" eaLnBrk="0" fontAlgn="base" hangingPunct="0">
              <a:spcBef>
                <a:spcPct val="0"/>
              </a:spcBef>
              <a:spcAft>
                <a:spcPct val="0"/>
              </a:spcAft>
              <a:defRPr sz="4400">
                <a:solidFill>
                  <a:schemeClr val="tx2"/>
                </a:solidFill>
                <a:latin typeface="Arial" panose="020B0604020202020204" pitchFamily="34" charset="0"/>
              </a:defRPr>
            </a:lvl3pPr>
            <a:lvl4pPr algn="ctr" rtl="0" eaLnBrk="0" fontAlgn="base" hangingPunct="0">
              <a:spcBef>
                <a:spcPct val="0"/>
              </a:spcBef>
              <a:spcAft>
                <a:spcPct val="0"/>
              </a:spcAft>
              <a:defRPr sz="4400">
                <a:solidFill>
                  <a:schemeClr val="tx2"/>
                </a:solidFill>
                <a:latin typeface="Arial" panose="020B0604020202020204" pitchFamily="34" charset="0"/>
              </a:defRPr>
            </a:lvl4pPr>
            <a:lvl5pPr algn="ctr" rtl="0" eaLnBrk="0" fontAlgn="base" hangingPunct="0">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a:lstStyle>
          <a:p>
            <a:pPr eaLnBrk="1" hangingPunct="1">
              <a:defRPr/>
            </a:pPr>
            <a:r>
              <a:rPr lang="hu-HU" altLang="en-US" u="sng" dirty="0">
                <a:effectLst>
                  <a:outerShdw blurRad="38100" dist="38100" dir="2700000" algn="tl">
                    <a:srgbClr val="C0C0C0"/>
                  </a:outerShdw>
                </a:effectLst>
              </a:rPr>
              <a:t>1849-es év - ellentámadások</a:t>
            </a:r>
          </a:p>
        </p:txBody>
      </p:sp>
      <p:pic>
        <p:nvPicPr>
          <p:cNvPr id="6" name="Kép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118997"/>
            <a:ext cx="6534150" cy="2228850"/>
          </a:xfrm>
          <a:prstGeom prst="rect">
            <a:avLst/>
          </a:prstGeom>
        </p:spPr>
      </p:pic>
      <p:pic>
        <p:nvPicPr>
          <p:cNvPr id="5" name="Kép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35263" y="4233422"/>
            <a:ext cx="5008737" cy="2624578"/>
          </a:xfrm>
          <a:prstGeom prst="rect">
            <a:avLst/>
          </a:prstGeom>
        </p:spPr>
      </p:pic>
      <p:sp>
        <p:nvSpPr>
          <p:cNvPr id="7" name="Szövegdoboz 6"/>
          <p:cNvSpPr txBox="1"/>
          <p:nvPr/>
        </p:nvSpPr>
        <p:spPr>
          <a:xfrm>
            <a:off x="0" y="5347847"/>
            <a:ext cx="3528392" cy="646331"/>
          </a:xfrm>
          <a:prstGeom prst="rect">
            <a:avLst/>
          </a:prstGeom>
          <a:noFill/>
        </p:spPr>
        <p:txBody>
          <a:bodyPr wrap="square" rtlCol="0">
            <a:spAutoFit/>
          </a:bodyPr>
          <a:lstStyle/>
          <a:p>
            <a:pPr algn="ctr"/>
            <a:r>
              <a:rPr lang="sk-SK" dirty="0"/>
              <a:t>Az olmützi alkotmány nyomdai változata</a:t>
            </a:r>
            <a:endParaRPr lang="en-US" dirty="0"/>
          </a:p>
        </p:txBody>
      </p:sp>
    </p:spTree>
    <p:extLst>
      <p:ext uri="{BB962C8B-B14F-4D97-AF65-F5344CB8AC3E}">
        <p14:creationId xmlns:p14="http://schemas.microsoft.com/office/powerpoint/2010/main" val="9800179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74638"/>
            <a:ext cx="8229600" cy="922337"/>
          </a:xfrm>
        </p:spPr>
        <p:txBody>
          <a:bodyPr/>
          <a:lstStyle/>
          <a:p>
            <a:pPr eaLnBrk="1" hangingPunct="1">
              <a:defRPr/>
            </a:pPr>
            <a:r>
              <a:rPr lang="hu-HU" altLang="en-US" u="sng">
                <a:effectLst>
                  <a:outerShdw blurRad="38100" dist="38100" dir="2700000" algn="tl">
                    <a:srgbClr val="C0C0C0"/>
                  </a:outerShdw>
                </a:effectLst>
              </a:rPr>
              <a:t>A tavaszi hadjárat (1849. április)</a:t>
            </a:r>
            <a:r>
              <a:rPr lang="hu-HU" altLang="en-US"/>
              <a:t> </a:t>
            </a:r>
          </a:p>
        </p:txBody>
      </p:sp>
      <p:sp>
        <p:nvSpPr>
          <p:cNvPr id="16387" name="Rectangle 3"/>
          <p:cNvSpPr>
            <a:spLocks noGrp="1" noChangeArrowheads="1"/>
          </p:cNvSpPr>
          <p:nvPr>
            <p:ph type="body" idx="1"/>
          </p:nvPr>
        </p:nvSpPr>
        <p:spPr/>
        <p:txBody>
          <a:bodyPr/>
          <a:lstStyle/>
          <a:p>
            <a:pPr eaLnBrk="1" hangingPunct="1"/>
            <a:endParaRPr lang="en-US" altLang="en-US"/>
          </a:p>
        </p:txBody>
      </p:sp>
      <p:pic>
        <p:nvPicPr>
          <p:cNvPr id="16388" name="Picture 5" descr="0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628775"/>
            <a:ext cx="9144000" cy="4537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457200" y="21372"/>
            <a:ext cx="8229600" cy="671324"/>
          </a:xfrm>
        </p:spPr>
        <p:txBody>
          <a:bodyPr/>
          <a:lstStyle/>
          <a:p>
            <a:pPr eaLnBrk="1" hangingPunct="1">
              <a:defRPr/>
            </a:pPr>
            <a:r>
              <a:rPr lang="hu-HU" altLang="en-US" u="sng" dirty="0">
                <a:effectLst>
                  <a:outerShdw blurRad="38100" dist="38100" dir="2700000" algn="tl">
                    <a:srgbClr val="C0C0C0"/>
                  </a:outerShdw>
                </a:effectLst>
              </a:rPr>
              <a:t>A diadalmas időszak</a:t>
            </a:r>
            <a:r>
              <a:rPr lang="hu-HU" altLang="en-US" dirty="0"/>
              <a:t> </a:t>
            </a:r>
          </a:p>
        </p:txBody>
      </p:sp>
      <p:sp>
        <p:nvSpPr>
          <p:cNvPr id="7171" name="Rectangle 3"/>
          <p:cNvSpPr>
            <a:spLocks noGrp="1" noChangeArrowheads="1"/>
          </p:cNvSpPr>
          <p:nvPr>
            <p:ph type="body" idx="1"/>
          </p:nvPr>
        </p:nvSpPr>
        <p:spPr>
          <a:xfrm>
            <a:off x="143445" y="764704"/>
            <a:ext cx="8857109" cy="5732462"/>
          </a:xfrm>
        </p:spPr>
        <p:txBody>
          <a:bodyPr/>
          <a:lstStyle/>
          <a:p>
            <a:pPr marL="609600" indent="-609600" eaLnBrk="1" hangingPunct="1">
              <a:buFontTx/>
              <a:buNone/>
              <a:defRPr/>
            </a:pPr>
            <a:r>
              <a:rPr lang="hu-HU" altLang="en-US" sz="2600" dirty="0">
                <a:latin typeface="Calibri" panose="020F0502020204030204" pitchFamily="34" charset="0"/>
                <a:cs typeface="Arial" panose="020B0604020202020204" pitchFamily="34" charset="0"/>
              </a:rPr>
              <a:t>1849. április 14. a debreceni OGY </a:t>
            </a:r>
            <a:r>
              <a:rPr lang="en-US" altLang="en-US" sz="2600" dirty="0">
                <a:latin typeface="Calibri" panose="020F0502020204030204" pitchFamily="34" charset="0"/>
                <a:cs typeface="Arial" panose="020B0604020202020204" pitchFamily="34" charset="0"/>
              </a:rPr>
              <a:t>»</a:t>
            </a:r>
            <a:r>
              <a:rPr lang="hu-HU" altLang="en-US" sz="2600" dirty="0">
                <a:latin typeface="Calibri" panose="020F0502020204030204" pitchFamily="34" charset="0"/>
                <a:cs typeface="Arial" panose="020B0604020202020204" pitchFamily="34" charset="0"/>
              </a:rPr>
              <a:t> </a:t>
            </a:r>
            <a:r>
              <a:rPr lang="hu-HU" altLang="en-US" sz="2600" b="1" u="sng"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Függetlenségi Nyilatkozat</a:t>
            </a:r>
          </a:p>
          <a:p>
            <a:pPr marL="609600" indent="-609600" eaLnBrk="1" hangingPunct="1">
              <a:defRPr/>
            </a:pPr>
            <a:r>
              <a:rPr lang="hu-HU" altLang="en-US" sz="2600" b="1" dirty="0">
                <a:solidFill>
                  <a:srgbClr val="CC0000"/>
                </a:solidFill>
                <a:effectLst>
                  <a:outerShdw blurRad="38100" dist="38100" dir="2700000" algn="tl">
                    <a:srgbClr val="C0C0C0"/>
                  </a:outerShdw>
                </a:effectLst>
                <a:latin typeface="Calibri" panose="020F0502020204030204" pitchFamily="34" charset="0"/>
                <a:cs typeface="Arial" panose="020B0604020202020204" pitchFamily="34" charset="0"/>
              </a:rPr>
              <a:t>a Habsburg-ház trónfosztása</a:t>
            </a:r>
          </a:p>
          <a:p>
            <a:pPr marL="609600" indent="-609600" eaLnBrk="1" hangingPunct="1">
              <a:defRPr/>
            </a:pPr>
            <a:r>
              <a:rPr lang="hu-HU" altLang="en-US" sz="2600" b="1" dirty="0">
                <a:solidFill>
                  <a:srgbClr val="CC0000"/>
                </a:solidFill>
                <a:effectLst>
                  <a:outerShdw blurRad="38100" dist="38100" dir="2700000" algn="tl">
                    <a:srgbClr val="C0C0C0"/>
                  </a:outerShdw>
                </a:effectLst>
                <a:latin typeface="Calibri" panose="020F0502020204030204" pitchFamily="34" charset="0"/>
                <a:cs typeface="Arial" panose="020B0604020202020204" pitchFamily="34" charset="0"/>
              </a:rPr>
              <a:t>Kossuth Lajos kormányzóelnök</a:t>
            </a:r>
          </a:p>
          <a:p>
            <a:pPr marL="609600" indent="-609600" eaLnBrk="1" hangingPunct="1">
              <a:defRPr/>
            </a:pPr>
            <a:r>
              <a:rPr lang="hu-HU" altLang="en-US" sz="2600" b="1" dirty="0">
                <a:solidFill>
                  <a:srgbClr val="CC0000"/>
                </a:solidFill>
                <a:effectLst>
                  <a:outerShdw blurRad="38100" dist="38100" dir="2700000" algn="tl">
                    <a:srgbClr val="C0C0C0"/>
                  </a:outerShdw>
                </a:effectLst>
                <a:latin typeface="Calibri" panose="020F0502020204030204" pitchFamily="34" charset="0"/>
                <a:cs typeface="Arial" panose="020B0604020202020204" pitchFamily="34" charset="0"/>
              </a:rPr>
              <a:t>új </a:t>
            </a:r>
            <a:r>
              <a:rPr lang="hu-HU" altLang="en-US" sz="2600" b="1" dirty="0" err="1">
                <a:solidFill>
                  <a:srgbClr val="CC0000"/>
                </a:solidFill>
                <a:effectLst>
                  <a:outerShdw blurRad="38100" dist="38100" dir="2700000" algn="tl">
                    <a:srgbClr val="C0C0C0"/>
                  </a:outerShdw>
                </a:effectLst>
                <a:latin typeface="Calibri" panose="020F0502020204030204" pitchFamily="34" charset="0"/>
                <a:cs typeface="Arial" panose="020B0604020202020204" pitchFamily="34" charset="0"/>
              </a:rPr>
              <a:t>végr</a:t>
            </a:r>
            <a:r>
              <a:rPr lang="hu-HU" altLang="en-US" sz="2600" b="1" dirty="0">
                <a:solidFill>
                  <a:srgbClr val="CC0000"/>
                </a:solidFill>
                <a:effectLst>
                  <a:outerShdw blurRad="38100" dist="38100" dir="2700000" algn="tl">
                    <a:srgbClr val="C0C0C0"/>
                  </a:outerShdw>
                </a:effectLst>
                <a:latin typeface="Calibri" panose="020F0502020204030204" pitchFamily="34" charset="0"/>
                <a:cs typeface="Arial" panose="020B0604020202020204" pitchFamily="34" charset="0"/>
              </a:rPr>
              <a:t>. hatalom (2. kormány) élén: </a:t>
            </a:r>
            <a:r>
              <a:rPr lang="hu-HU" altLang="en-US" sz="2600"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Szemere Bertalan</a:t>
            </a:r>
          </a:p>
          <a:p>
            <a:pPr marL="609600" indent="-609600" eaLnBrk="1" hangingPunct="1">
              <a:buFontTx/>
              <a:buNone/>
              <a:defRPr/>
            </a:pPr>
            <a:r>
              <a:rPr lang="hu-HU" altLang="en-US" sz="2600"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 </a:t>
            </a:r>
            <a:r>
              <a:rPr lang="hu-HU" altLang="en-US" sz="2600" dirty="0">
                <a:effectLst>
                  <a:outerShdw blurRad="38100" dist="38100" dir="2700000" algn="tl">
                    <a:srgbClr val="C0C0C0"/>
                  </a:outerShdw>
                </a:effectLst>
                <a:latin typeface="Calibri" panose="020F0502020204030204" pitchFamily="34" charset="0"/>
                <a:cs typeface="Arial" panose="020B0604020202020204" pitchFamily="34" charset="0"/>
              </a:rPr>
              <a:t>a függetlenség kimondása nem javított az ország helyzetén</a:t>
            </a:r>
          </a:p>
          <a:p>
            <a:pPr marL="609600" indent="-609600" eaLnBrk="1" hangingPunct="1">
              <a:buFontTx/>
              <a:buNone/>
              <a:defRPr/>
            </a:pPr>
            <a:endParaRPr lang="hu-HU" altLang="en-US" sz="2600" dirty="0">
              <a:latin typeface="Calibri" panose="020F0502020204030204" pitchFamily="34" charset="0"/>
              <a:cs typeface="Arial" panose="020B0604020202020204" pitchFamily="34" charset="0"/>
            </a:endParaRPr>
          </a:p>
          <a:p>
            <a:pPr marL="609600" indent="-609600" eaLnBrk="1" hangingPunct="1">
              <a:buFontTx/>
              <a:buNone/>
              <a:defRPr/>
            </a:pPr>
            <a:endParaRPr lang="hu-HU" altLang="en-US" sz="2600" dirty="0">
              <a:solidFill>
                <a:schemeClr val="accent2"/>
              </a:solidFill>
              <a:latin typeface="Calibri" panose="020F0502020204030204" pitchFamily="34" charset="0"/>
              <a:cs typeface="Arial" panose="020B0604020202020204" pitchFamily="34" charset="0"/>
            </a:endParaRPr>
          </a:p>
        </p:txBody>
      </p:sp>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206080"/>
            <a:ext cx="4438837" cy="2959224"/>
          </a:xfrm>
          <a:prstGeom prst="rect">
            <a:avLst/>
          </a:prstGeom>
        </p:spPr>
      </p:pic>
      <p:pic>
        <p:nvPicPr>
          <p:cNvPr id="3" name="Kép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8414" y="3193751"/>
            <a:ext cx="4697037" cy="2395489"/>
          </a:xfrm>
          <a:prstGeom prst="rect">
            <a:avLst/>
          </a:prstGeom>
        </p:spPr>
      </p:pic>
      <p:sp>
        <p:nvSpPr>
          <p:cNvPr id="4" name="Szövegdoboz 3"/>
          <p:cNvSpPr txBox="1"/>
          <p:nvPr/>
        </p:nvSpPr>
        <p:spPr>
          <a:xfrm>
            <a:off x="4572000" y="5661248"/>
            <a:ext cx="4428554" cy="646331"/>
          </a:xfrm>
          <a:prstGeom prst="rect">
            <a:avLst/>
          </a:prstGeom>
          <a:noFill/>
        </p:spPr>
        <p:txBody>
          <a:bodyPr wrap="square" rtlCol="0">
            <a:spAutoFit/>
          </a:bodyPr>
          <a:lstStyle/>
          <a:p>
            <a:pPr algn="ctr"/>
            <a:r>
              <a:rPr lang="sk-SK" dirty="0"/>
              <a:t>Emléktábla a debreczeni református kollégium imatermében</a:t>
            </a:r>
            <a:endParaRPr lang="en-US" dirty="0"/>
          </a:p>
        </p:txBody>
      </p:sp>
      <p:sp>
        <p:nvSpPr>
          <p:cNvPr id="5" name="Szövegdoboz 4"/>
          <p:cNvSpPr txBox="1"/>
          <p:nvPr/>
        </p:nvSpPr>
        <p:spPr>
          <a:xfrm>
            <a:off x="143445" y="6237312"/>
            <a:ext cx="4428555" cy="369332"/>
          </a:xfrm>
          <a:prstGeom prst="rect">
            <a:avLst/>
          </a:prstGeom>
          <a:noFill/>
        </p:spPr>
        <p:txBody>
          <a:bodyPr wrap="square" rtlCol="0">
            <a:spAutoFit/>
          </a:bodyPr>
          <a:lstStyle/>
          <a:p>
            <a:r>
              <a:rPr lang="sk-SK" dirty="0"/>
              <a:t>Kossuth Lajos kormányzóvá választása</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1">
                                            <p:txEl>
                                              <p:pRg st="0" end="0"/>
                                            </p:txEl>
                                          </p:spTgt>
                                        </p:tgtEl>
                                        <p:attrNameLst>
                                          <p:attrName>style.visibility</p:attrName>
                                        </p:attrNameLst>
                                      </p:cBhvr>
                                      <p:to>
                                        <p:strVal val="visible"/>
                                      </p:to>
                                    </p:set>
                                    <p:animEffect transition="in" filter="checkerboard(across)">
                                      <p:cBhvr>
                                        <p:cTn id="7" dur="500"/>
                                        <p:tgtEl>
                                          <p:spTgt spid="7171">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171">
                                            <p:txEl>
                                              <p:pRg st="1" end="1"/>
                                            </p:txEl>
                                          </p:spTgt>
                                        </p:tgtEl>
                                        <p:attrNameLst>
                                          <p:attrName>style.visibility</p:attrName>
                                        </p:attrNameLst>
                                      </p:cBhvr>
                                      <p:to>
                                        <p:strVal val="visible"/>
                                      </p:to>
                                    </p:set>
                                    <p:animEffect transition="in" filter="checkerboard(across)">
                                      <p:cBhvr>
                                        <p:cTn id="12" dur="500"/>
                                        <p:tgtEl>
                                          <p:spTgt spid="71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171">
                                            <p:txEl>
                                              <p:pRg st="2" end="2"/>
                                            </p:txEl>
                                          </p:spTgt>
                                        </p:tgtEl>
                                        <p:attrNameLst>
                                          <p:attrName>style.visibility</p:attrName>
                                        </p:attrNameLst>
                                      </p:cBhvr>
                                      <p:to>
                                        <p:strVal val="visible"/>
                                      </p:to>
                                    </p:set>
                                    <p:animEffect transition="in" filter="checkerboard(across)">
                                      <p:cBhvr>
                                        <p:cTn id="17" dur="500"/>
                                        <p:tgtEl>
                                          <p:spTgt spid="71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171">
                                            <p:txEl>
                                              <p:pRg st="3" end="3"/>
                                            </p:txEl>
                                          </p:spTgt>
                                        </p:tgtEl>
                                        <p:attrNameLst>
                                          <p:attrName>style.visibility</p:attrName>
                                        </p:attrNameLst>
                                      </p:cBhvr>
                                      <p:to>
                                        <p:strVal val="visible"/>
                                      </p:to>
                                    </p:set>
                                    <p:animEffect transition="in" filter="checkerboard(across)">
                                      <p:cBhvr>
                                        <p:cTn id="22" dur="500"/>
                                        <p:tgtEl>
                                          <p:spTgt spid="71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7171">
                                            <p:txEl>
                                              <p:pRg st="4" end="4"/>
                                            </p:txEl>
                                          </p:spTgt>
                                        </p:tgtEl>
                                        <p:attrNameLst>
                                          <p:attrName>style.visibility</p:attrName>
                                        </p:attrNameLst>
                                      </p:cBhvr>
                                      <p:to>
                                        <p:strVal val="visible"/>
                                      </p:to>
                                    </p:set>
                                    <p:animEffect transition="in" filter="checkerboard(across)">
                                      <p:cBhvr>
                                        <p:cTn id="27" dur="500"/>
                                        <p:tgtEl>
                                          <p:spTgt spid="71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E648EF77-D0EF-435B-92FB-FBD3D1E260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82615" y="0"/>
            <a:ext cx="5978769" cy="6858000"/>
          </a:xfrm>
          <a:prstGeom prst="rect">
            <a:avLst/>
          </a:prstGeom>
        </p:spPr>
      </p:pic>
    </p:spTree>
    <p:extLst>
      <p:ext uri="{BB962C8B-B14F-4D97-AF65-F5344CB8AC3E}">
        <p14:creationId xmlns:p14="http://schemas.microsoft.com/office/powerpoint/2010/main" val="1378572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07504" y="692696"/>
            <a:ext cx="8928992" cy="3240360"/>
          </a:xfrm>
        </p:spPr>
        <p:txBody>
          <a:bodyPr/>
          <a:lstStyle/>
          <a:p>
            <a:pPr marL="609600" indent="-609600" eaLnBrk="1" hangingPunct="1">
              <a:buFontTx/>
              <a:buNone/>
              <a:defRPr/>
            </a:pPr>
            <a:r>
              <a:rPr lang="hu-HU" altLang="en-US" sz="2400" b="1" dirty="0">
                <a:latin typeface="Calibri" panose="020F0502020204030204" pitchFamily="34" charset="0"/>
                <a:cs typeface="Arial" panose="020B0604020202020204" pitchFamily="34" charset="0"/>
              </a:rPr>
              <a:t>1849. május 21.</a:t>
            </a:r>
            <a:r>
              <a:rPr lang="hu-HU" altLang="en-US" sz="2400" dirty="0">
                <a:latin typeface="Calibri" panose="020F0502020204030204" pitchFamily="34" charset="0"/>
                <a:cs typeface="Arial" panose="020B0604020202020204" pitchFamily="34" charset="0"/>
              </a:rPr>
              <a:t> </a:t>
            </a:r>
            <a:r>
              <a:rPr lang="hu-HU" altLang="en-US" sz="2400" dirty="0">
                <a:solidFill>
                  <a:schemeClr val="accent2"/>
                </a:solidFill>
                <a:latin typeface="Calibri" panose="020F0502020204030204" pitchFamily="34" charset="0"/>
                <a:cs typeface="Arial" panose="020B0604020202020204" pitchFamily="34" charset="0"/>
              </a:rPr>
              <a:t>Buda</a:t>
            </a:r>
            <a:r>
              <a:rPr lang="hu-HU" altLang="en-US" sz="2400" dirty="0">
                <a:latin typeface="Calibri" panose="020F0502020204030204" pitchFamily="34" charset="0"/>
                <a:cs typeface="Arial" panose="020B0604020202020204" pitchFamily="34" charset="0"/>
              </a:rPr>
              <a:t> ostroma és </a:t>
            </a:r>
            <a:r>
              <a:rPr lang="hu-HU" altLang="en-US" sz="2400" b="1" dirty="0">
                <a:solidFill>
                  <a:srgbClr val="FF0000"/>
                </a:solidFill>
                <a:latin typeface="Calibri" panose="020F0502020204030204" pitchFamily="34" charset="0"/>
                <a:cs typeface="Arial" panose="020B0604020202020204" pitchFamily="34" charset="0"/>
              </a:rPr>
              <a:t>visszafoglalása</a:t>
            </a:r>
          </a:p>
          <a:p>
            <a:pPr marL="609600" indent="-609600" eaLnBrk="1" hangingPunct="1">
              <a:buFontTx/>
              <a:buNone/>
              <a:defRPr/>
            </a:pPr>
            <a:r>
              <a:rPr lang="hu-HU" altLang="en-US" sz="2400" dirty="0">
                <a:latin typeface="Calibri" panose="020F0502020204030204" pitchFamily="34" charset="0"/>
                <a:cs typeface="Arial" panose="020B0604020202020204" pitchFamily="34" charset="0"/>
              </a:rPr>
              <a:t>	+ Bem visszafoglalta </a:t>
            </a:r>
            <a:r>
              <a:rPr lang="hu-HU" altLang="en-US" sz="2400" b="1" dirty="0">
                <a:solidFill>
                  <a:srgbClr val="FF0000"/>
                </a:solidFill>
                <a:latin typeface="Calibri" panose="020F0502020204030204" pitchFamily="34" charset="0"/>
                <a:cs typeface="Arial" panose="020B0604020202020204" pitchFamily="34" charset="0"/>
              </a:rPr>
              <a:t>Erdélyt</a:t>
            </a:r>
            <a:r>
              <a:rPr lang="hu-HU" altLang="en-US" sz="2400" dirty="0">
                <a:latin typeface="Calibri" panose="020F0502020204030204" pitchFamily="34" charset="0"/>
                <a:cs typeface="Arial" panose="020B0604020202020204" pitchFamily="34" charset="0"/>
              </a:rPr>
              <a:t>, Damjanich a</a:t>
            </a:r>
            <a:r>
              <a:rPr lang="hu-HU" altLang="en-US" sz="2400" dirty="0">
                <a:solidFill>
                  <a:schemeClr val="accent2"/>
                </a:solidFill>
                <a:latin typeface="Calibri" panose="020F0502020204030204" pitchFamily="34" charset="0"/>
                <a:cs typeface="Arial" panose="020B0604020202020204" pitchFamily="34" charset="0"/>
              </a:rPr>
              <a:t> </a:t>
            </a:r>
            <a:r>
              <a:rPr lang="hu-HU" altLang="en-US" sz="2400" b="1" dirty="0">
                <a:solidFill>
                  <a:srgbClr val="FF0000"/>
                </a:solidFill>
                <a:latin typeface="Calibri" panose="020F0502020204030204" pitchFamily="34" charset="0"/>
                <a:cs typeface="Arial" panose="020B0604020202020204" pitchFamily="34" charset="0"/>
              </a:rPr>
              <a:t>Délvidéket </a:t>
            </a:r>
          </a:p>
          <a:p>
            <a:pPr marL="609600" indent="-609600" eaLnBrk="1" hangingPunct="1">
              <a:buFontTx/>
              <a:buNone/>
              <a:defRPr/>
            </a:pPr>
            <a:r>
              <a:rPr lang="hu-HU" altLang="en-US" sz="2400" b="1" dirty="0">
                <a:latin typeface="Calibri" panose="020F0502020204030204" pitchFamily="34" charset="0"/>
                <a:cs typeface="Arial" panose="020B0604020202020204" pitchFamily="34" charset="0"/>
              </a:rPr>
              <a:t>1849 július 28. a szegedi OGY </a:t>
            </a:r>
            <a:r>
              <a:rPr lang="en-US" altLang="en-US" sz="2400" dirty="0">
                <a:latin typeface="Calibri" panose="020F0502020204030204" pitchFamily="34" charset="0"/>
                <a:cs typeface="Arial" panose="020B0604020202020204" pitchFamily="34" charset="0"/>
              </a:rPr>
              <a:t>»</a:t>
            </a:r>
            <a:r>
              <a:rPr lang="hu-HU" altLang="en-US" sz="2400" dirty="0">
                <a:latin typeface="Calibri" panose="020F0502020204030204" pitchFamily="34" charset="0"/>
                <a:cs typeface="Arial" panose="020B0604020202020204" pitchFamily="34" charset="0"/>
              </a:rPr>
              <a:t> </a:t>
            </a:r>
            <a:r>
              <a:rPr lang="hu-HU" altLang="en-US" sz="2400" b="1" dirty="0">
                <a:solidFill>
                  <a:schemeClr val="accent2"/>
                </a:solidFill>
                <a:latin typeface="Calibri" panose="020F0502020204030204" pitchFamily="34" charset="0"/>
                <a:cs typeface="Arial" panose="020B0604020202020204" pitchFamily="34" charset="0"/>
              </a:rPr>
              <a:t>nemzetiségi törvény:</a:t>
            </a:r>
            <a:r>
              <a:rPr lang="hu-HU" altLang="en-US" sz="2400" dirty="0">
                <a:solidFill>
                  <a:schemeClr val="accent2"/>
                </a:solidFill>
                <a:latin typeface="Calibri" panose="020F0502020204030204" pitchFamily="34" charset="0"/>
                <a:cs typeface="Arial" panose="020B0604020202020204" pitchFamily="34" charset="0"/>
              </a:rPr>
              <a:t> </a:t>
            </a:r>
          </a:p>
          <a:p>
            <a:pPr marL="609600" indent="-609600" eaLnBrk="1" hangingPunct="1">
              <a:defRPr/>
            </a:pPr>
            <a:r>
              <a:rPr lang="hu-HU" altLang="en-US" sz="2400" dirty="0">
                <a:latin typeface="Calibri" panose="020F0502020204030204" pitchFamily="34" charset="0"/>
                <a:cs typeface="Arial" panose="020B0604020202020204" pitchFamily="34" charset="0"/>
              </a:rPr>
              <a:t>széles körű </a:t>
            </a:r>
            <a:r>
              <a:rPr lang="hu-HU" altLang="en-US" sz="2400" dirty="0">
                <a:solidFill>
                  <a:srgbClr val="CC0000"/>
                </a:solidFill>
                <a:latin typeface="Calibri" panose="020F0502020204030204" pitchFamily="34" charset="0"/>
                <a:cs typeface="Arial" panose="020B0604020202020204" pitchFamily="34" charset="0"/>
              </a:rPr>
              <a:t>nyelvhasználat (</a:t>
            </a:r>
            <a:r>
              <a:rPr lang="hu-HU" altLang="en-US" sz="2400" dirty="0">
                <a:latin typeface="Calibri" panose="020F0502020204030204" pitchFamily="34" charset="0"/>
                <a:cs typeface="Arial" panose="020B0604020202020204" pitchFamily="34" charset="0"/>
              </a:rPr>
              <a:t>oktatás, közigazgatás)</a:t>
            </a:r>
          </a:p>
          <a:p>
            <a:pPr marL="609600" indent="-609600" eaLnBrk="1" hangingPunct="1">
              <a:defRPr/>
            </a:pPr>
            <a:r>
              <a:rPr lang="hu-HU" altLang="en-US" sz="2400" dirty="0">
                <a:solidFill>
                  <a:srgbClr val="CC0000"/>
                </a:solidFill>
                <a:latin typeface="Calibri" panose="020F0502020204030204" pitchFamily="34" charset="0"/>
                <a:cs typeface="Arial" panose="020B0604020202020204" pitchFamily="34" charset="0"/>
              </a:rPr>
              <a:t>önálló egyházi ügyek</a:t>
            </a:r>
            <a:r>
              <a:rPr lang="hu-HU" altLang="en-US" sz="2400" dirty="0">
                <a:latin typeface="Calibri" panose="020F0502020204030204" pitchFamily="34" charset="0"/>
                <a:cs typeface="Arial" panose="020B0604020202020204" pitchFamily="34" charset="0"/>
              </a:rPr>
              <a:t> intézése</a:t>
            </a:r>
          </a:p>
          <a:p>
            <a:pPr marL="609600" indent="-609600" eaLnBrk="1" hangingPunct="1">
              <a:defRPr/>
            </a:pPr>
            <a:r>
              <a:rPr lang="hu-HU" altLang="en-US" sz="2400" dirty="0">
                <a:latin typeface="Calibri" panose="020F0502020204030204" pitchFamily="34" charset="0"/>
                <a:cs typeface="Arial" panose="020B0604020202020204" pitchFamily="34" charset="0"/>
              </a:rPr>
              <a:t>viszont </a:t>
            </a:r>
            <a:r>
              <a:rPr lang="hu-HU" altLang="en-US" sz="2400" dirty="0">
                <a:solidFill>
                  <a:srgbClr val="CC0000"/>
                </a:solidFill>
                <a:latin typeface="Calibri" panose="020F0502020204030204" pitchFamily="34" charset="0"/>
                <a:cs typeface="Arial" panose="020B0604020202020204" pitchFamily="34" charset="0"/>
              </a:rPr>
              <a:t>nincs</a:t>
            </a:r>
            <a:r>
              <a:rPr lang="hu-HU" altLang="en-US" sz="2400" dirty="0">
                <a:latin typeface="Calibri" panose="020F0502020204030204" pitchFamily="34" charset="0"/>
                <a:cs typeface="Arial" panose="020B0604020202020204" pitchFamily="34" charset="0"/>
              </a:rPr>
              <a:t> benne szó a </a:t>
            </a:r>
            <a:r>
              <a:rPr lang="hu-HU" altLang="en-US" sz="2400" dirty="0">
                <a:solidFill>
                  <a:srgbClr val="CC0000"/>
                </a:solidFill>
                <a:latin typeface="Calibri" panose="020F0502020204030204" pitchFamily="34" charset="0"/>
                <a:cs typeface="Arial" panose="020B0604020202020204" pitchFamily="34" charset="0"/>
              </a:rPr>
              <a:t>területi autonómia</a:t>
            </a:r>
            <a:r>
              <a:rPr lang="hu-HU" altLang="en-US" sz="2400" dirty="0">
                <a:latin typeface="Calibri" panose="020F0502020204030204" pitchFamily="34" charset="0"/>
                <a:cs typeface="Arial" panose="020B0604020202020204" pitchFamily="34" charset="0"/>
              </a:rPr>
              <a:t> kérdéséről</a:t>
            </a:r>
          </a:p>
          <a:p>
            <a:pPr marL="609600" indent="-609600" eaLnBrk="1" hangingPunct="1">
              <a:defRPr/>
            </a:pPr>
            <a:r>
              <a:rPr lang="hu-HU" altLang="en-US" sz="2400" dirty="0">
                <a:latin typeface="Calibri" panose="020F0502020204030204" pitchFamily="34" charset="0"/>
                <a:cs typeface="Arial" panose="020B0604020202020204" pitchFamily="34" charset="0"/>
              </a:rPr>
              <a:t>törvény születik a </a:t>
            </a:r>
            <a:r>
              <a:rPr lang="hu-HU" altLang="en-US" sz="2400" dirty="0">
                <a:solidFill>
                  <a:srgbClr val="CC0000"/>
                </a:solidFill>
                <a:latin typeface="Calibri" panose="020F0502020204030204" pitchFamily="34" charset="0"/>
                <a:cs typeface="Arial" panose="020B0604020202020204" pitchFamily="34" charset="0"/>
              </a:rPr>
              <a:t>zsidó emancipációról (</a:t>
            </a:r>
            <a:r>
              <a:rPr lang="hu-HU" altLang="en-US" sz="2400" dirty="0">
                <a:latin typeface="Calibri" panose="020F0502020204030204" pitchFamily="34" charset="0"/>
                <a:cs typeface="Arial" panose="020B0604020202020204" pitchFamily="34" charset="0"/>
              </a:rPr>
              <a:t>egyenjogúság)</a:t>
            </a:r>
            <a:endParaRPr lang="en-US" altLang="en-US" sz="2400" dirty="0">
              <a:latin typeface="Calibri" panose="020F0502020204030204" pitchFamily="34" charset="0"/>
              <a:cs typeface="Arial" panose="020B0604020202020204" pitchFamily="34" charset="0"/>
            </a:endParaRPr>
          </a:p>
          <a:p>
            <a:endParaRPr lang="en-US" sz="2400" dirty="0">
              <a:latin typeface="Calibri" panose="020F0502020204030204" pitchFamily="34" charset="0"/>
            </a:endParaRPr>
          </a:p>
        </p:txBody>
      </p:sp>
      <p:sp>
        <p:nvSpPr>
          <p:cNvPr id="4" name="Rectangle 2"/>
          <p:cNvSpPr>
            <a:spLocks noGrp="1" noChangeArrowheads="1"/>
          </p:cNvSpPr>
          <p:nvPr>
            <p:ph type="title"/>
          </p:nvPr>
        </p:nvSpPr>
        <p:spPr>
          <a:xfrm>
            <a:off x="457200" y="21372"/>
            <a:ext cx="8229600" cy="671324"/>
          </a:xfrm>
        </p:spPr>
        <p:txBody>
          <a:bodyPr/>
          <a:lstStyle/>
          <a:p>
            <a:pPr eaLnBrk="1" hangingPunct="1">
              <a:defRPr/>
            </a:pPr>
            <a:r>
              <a:rPr lang="hu-HU" altLang="en-US" u="sng" dirty="0">
                <a:effectLst>
                  <a:outerShdw blurRad="38100" dist="38100" dir="2700000" algn="tl">
                    <a:srgbClr val="C0C0C0"/>
                  </a:outerShdw>
                </a:effectLst>
              </a:rPr>
              <a:t>A diadalmas időszak</a:t>
            </a:r>
            <a:r>
              <a:rPr lang="hu-HU" altLang="en-US" dirty="0"/>
              <a:t> </a:t>
            </a:r>
          </a:p>
        </p:txBody>
      </p:sp>
      <p:pic>
        <p:nvPicPr>
          <p:cNvPr id="5" name="Kép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33895"/>
            <a:ext cx="4838538" cy="3025530"/>
          </a:xfrm>
          <a:prstGeom prst="rect">
            <a:avLst/>
          </a:prstGeom>
        </p:spPr>
      </p:pic>
      <p:pic>
        <p:nvPicPr>
          <p:cNvPr id="6" name="Kép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46042" y="3717031"/>
            <a:ext cx="2678763" cy="3142394"/>
          </a:xfrm>
          <a:prstGeom prst="rect">
            <a:avLst/>
          </a:prstGeom>
        </p:spPr>
      </p:pic>
      <p:sp>
        <p:nvSpPr>
          <p:cNvPr id="7" name="Szövegdoboz 6"/>
          <p:cNvSpPr txBox="1"/>
          <p:nvPr/>
        </p:nvSpPr>
        <p:spPr>
          <a:xfrm>
            <a:off x="7042574" y="4142715"/>
            <a:ext cx="2016224" cy="923330"/>
          </a:xfrm>
          <a:prstGeom prst="rect">
            <a:avLst/>
          </a:prstGeom>
          <a:noFill/>
        </p:spPr>
        <p:txBody>
          <a:bodyPr wrap="square" rtlCol="0">
            <a:spAutoFit/>
          </a:bodyPr>
          <a:lstStyle/>
          <a:p>
            <a:r>
              <a:rPr lang="sk-SK" i="1" dirty="0"/>
              <a:t>Damjanich János, honvéd vezérőrnagy</a:t>
            </a:r>
            <a:endParaRPr lang="en-US" i="1" dirty="0"/>
          </a:p>
        </p:txBody>
      </p:sp>
    </p:spTree>
    <p:extLst>
      <p:ext uri="{BB962C8B-B14F-4D97-AF65-F5344CB8AC3E}">
        <p14:creationId xmlns:p14="http://schemas.microsoft.com/office/powerpoint/2010/main" val="27542177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457200" y="0"/>
            <a:ext cx="8229600" cy="751409"/>
          </a:xfrm>
        </p:spPr>
        <p:txBody>
          <a:bodyPr/>
          <a:lstStyle/>
          <a:p>
            <a:pPr eaLnBrk="1" hangingPunct="1">
              <a:defRPr/>
            </a:pPr>
            <a:r>
              <a:rPr lang="hu-HU" altLang="en-US" u="sng" dirty="0">
                <a:effectLst>
                  <a:outerShdw blurRad="38100" dist="38100" dir="2700000" algn="tl">
                    <a:srgbClr val="C0C0C0"/>
                  </a:outerShdw>
                </a:effectLst>
              </a:rPr>
              <a:t>A szabadságharc veresége</a:t>
            </a:r>
          </a:p>
        </p:txBody>
      </p:sp>
      <p:sp>
        <p:nvSpPr>
          <p:cNvPr id="9219" name="Rectangle 3"/>
          <p:cNvSpPr>
            <a:spLocks noGrp="1" noChangeArrowheads="1"/>
          </p:cNvSpPr>
          <p:nvPr>
            <p:ph type="body" idx="1"/>
          </p:nvPr>
        </p:nvSpPr>
        <p:spPr>
          <a:xfrm>
            <a:off x="0" y="850354"/>
            <a:ext cx="9144000" cy="6021387"/>
          </a:xfrm>
        </p:spPr>
        <p:txBody>
          <a:bodyPr/>
          <a:lstStyle/>
          <a:p>
            <a:pPr eaLnBrk="1" hangingPunct="1">
              <a:buFontTx/>
              <a:buNone/>
              <a:defRPr/>
            </a:pPr>
            <a:r>
              <a:rPr lang="en-US" altLang="en-US" sz="2600" dirty="0">
                <a:latin typeface="Calibri" panose="020F0502020204030204" pitchFamily="34" charset="0"/>
                <a:cs typeface="Arial" panose="020B0604020202020204" pitchFamily="34" charset="0"/>
              </a:rPr>
              <a:t>»</a:t>
            </a:r>
            <a:r>
              <a:rPr lang="hu-HU" altLang="en-US" sz="2600" dirty="0">
                <a:latin typeface="Calibri" panose="020F0502020204030204" pitchFamily="34" charset="0"/>
                <a:cs typeface="Arial" panose="020B0604020202020204" pitchFamily="34" charset="0"/>
              </a:rPr>
              <a:t> </a:t>
            </a:r>
            <a:r>
              <a:rPr lang="hu-HU" altLang="en-US" sz="2600" b="1" dirty="0">
                <a:latin typeface="Calibri" panose="020F0502020204030204" pitchFamily="34" charset="0"/>
                <a:cs typeface="Arial" panose="020B0604020202020204" pitchFamily="34" charset="0"/>
              </a:rPr>
              <a:t>1849. május </a:t>
            </a:r>
            <a:r>
              <a:rPr lang="hu-HU" altLang="en-US" sz="2600" dirty="0">
                <a:latin typeface="Calibri" panose="020F0502020204030204" pitchFamily="34" charset="0"/>
                <a:cs typeface="Arial" panose="020B0604020202020204" pitchFamily="34" charset="0"/>
              </a:rPr>
              <a:t>– Ferenc József </a:t>
            </a:r>
            <a:r>
              <a:rPr lang="hu-HU" altLang="en-US" sz="2600"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segítséget kért </a:t>
            </a:r>
            <a:r>
              <a:rPr lang="hu-HU" altLang="en-US" sz="2600" b="1" dirty="0">
                <a:solidFill>
                  <a:schemeClr val="accent2"/>
                </a:solidFill>
                <a:effectLst>
                  <a:outerShdw blurRad="38100" dist="38100" dir="2700000" algn="tl">
                    <a:srgbClr val="C0C0C0"/>
                  </a:outerShdw>
                </a:effectLst>
                <a:latin typeface="Calibri" panose="020F0502020204030204" pitchFamily="34" charset="0"/>
                <a:cs typeface="Arial" panose="020B0604020202020204" pitchFamily="34" charset="0"/>
              </a:rPr>
              <a:t>I. Miklós cártól</a:t>
            </a:r>
          </a:p>
          <a:p>
            <a:pPr eaLnBrk="1" hangingPunct="1">
              <a:buFontTx/>
              <a:buNone/>
              <a:defRPr/>
            </a:pPr>
            <a:r>
              <a:rPr lang="hu-HU" altLang="en-US" sz="2600" u="sng" dirty="0">
                <a:latin typeface="Calibri" panose="020F0502020204030204" pitchFamily="34" charset="0"/>
                <a:cs typeface="Arial" panose="020B0604020202020204" pitchFamily="34" charset="0"/>
              </a:rPr>
              <a:t>hivatkozási alap</a:t>
            </a:r>
            <a:r>
              <a:rPr lang="hu-HU" altLang="en-US" sz="2600" dirty="0">
                <a:latin typeface="Calibri" panose="020F0502020204030204" pitchFamily="34" charset="0"/>
                <a:cs typeface="Arial" panose="020B0604020202020204" pitchFamily="34" charset="0"/>
              </a:rPr>
              <a:t>: „Szent Szövetség” (régi rendszer)</a:t>
            </a:r>
            <a:r>
              <a:rPr lang="en-US" altLang="en-US" sz="2600" dirty="0">
                <a:latin typeface="Calibri" panose="020F0502020204030204" pitchFamily="34" charset="0"/>
                <a:cs typeface="Arial" panose="020B0604020202020204" pitchFamily="34" charset="0"/>
              </a:rPr>
              <a:t>»</a:t>
            </a:r>
            <a:r>
              <a:rPr lang="hu-HU" altLang="en-US" sz="2600" dirty="0">
                <a:latin typeface="Calibri" panose="020F0502020204030204" pitchFamily="34" charset="0"/>
                <a:cs typeface="Arial" panose="020B0604020202020204" pitchFamily="34" charset="0"/>
              </a:rPr>
              <a:t> </a:t>
            </a:r>
            <a:r>
              <a:rPr lang="hu-HU" altLang="en-US" sz="2600" b="1" u="sng" dirty="0">
                <a:solidFill>
                  <a:srgbClr val="FF0000"/>
                </a:solidFill>
                <a:latin typeface="Calibri" panose="020F0502020204030204" pitchFamily="34" charset="0"/>
                <a:cs typeface="Arial" panose="020B0604020202020204" pitchFamily="34" charset="0"/>
              </a:rPr>
              <a:t>200 000 fő</a:t>
            </a:r>
          </a:p>
          <a:p>
            <a:pPr eaLnBrk="1" hangingPunct="1">
              <a:defRPr/>
            </a:pPr>
            <a:r>
              <a:rPr lang="hu-HU" altLang="en-US" sz="2600" dirty="0">
                <a:latin typeface="Calibri" panose="020F0502020204030204" pitchFamily="34" charset="0"/>
                <a:cs typeface="Arial" panose="020B0604020202020204" pitchFamily="34" charset="0"/>
              </a:rPr>
              <a:t>Az összpontosítás helye Szeged lett (Komárom helyett)</a:t>
            </a:r>
          </a:p>
          <a:p>
            <a:pPr eaLnBrk="1" hangingPunct="1">
              <a:defRPr/>
            </a:pPr>
            <a:r>
              <a:rPr lang="hu-HU" altLang="en-US" sz="2600" b="1" dirty="0">
                <a:solidFill>
                  <a:schemeClr val="accent2"/>
                </a:solidFill>
                <a:latin typeface="Calibri" panose="020F0502020204030204" pitchFamily="34" charset="0"/>
                <a:cs typeface="Arial" panose="020B0604020202020204" pitchFamily="34" charset="0"/>
              </a:rPr>
              <a:t>Görgey </a:t>
            </a:r>
            <a:r>
              <a:rPr lang="hu-HU" altLang="en-US" sz="2600" dirty="0">
                <a:latin typeface="Calibri" panose="020F0502020204030204" pitchFamily="34" charset="0"/>
                <a:cs typeface="Arial" panose="020B0604020202020204" pitchFamily="34" charset="0"/>
              </a:rPr>
              <a:t>nem értett egyet → késik, oroszokkal harcol</a:t>
            </a:r>
          </a:p>
          <a:p>
            <a:pPr eaLnBrk="1" hangingPunct="1">
              <a:defRPr/>
            </a:pPr>
            <a:r>
              <a:rPr lang="hu-HU" altLang="en-US" sz="2600" b="1" dirty="0">
                <a:solidFill>
                  <a:schemeClr val="accent2"/>
                </a:solidFill>
                <a:latin typeface="Calibri" panose="020F0502020204030204" pitchFamily="34" charset="0"/>
                <a:cs typeface="Arial" panose="020B0604020202020204" pitchFamily="34" charset="0"/>
              </a:rPr>
              <a:t>Bem</a:t>
            </a:r>
            <a:r>
              <a:rPr lang="hu-HU" altLang="en-US" sz="2600" dirty="0">
                <a:latin typeface="Calibri" panose="020F0502020204030204" pitchFamily="34" charset="0"/>
                <a:cs typeface="Arial" panose="020B0604020202020204" pitchFamily="34" charset="0"/>
              </a:rPr>
              <a:t> seregei Erdélyben felmorzsolódtak </a:t>
            </a:r>
          </a:p>
          <a:p>
            <a:pPr eaLnBrk="1" hangingPunct="1">
              <a:buFontTx/>
              <a:buNone/>
              <a:defRPr/>
            </a:pPr>
            <a:r>
              <a:rPr lang="hu-HU" altLang="en-US" sz="2600" dirty="0">
                <a:latin typeface="Calibri" panose="020F0502020204030204" pitchFamily="34" charset="0"/>
                <a:cs typeface="Arial" panose="020B0604020202020204" pitchFamily="34" charset="0"/>
              </a:rPr>
              <a:t>	</a:t>
            </a:r>
            <a:r>
              <a:rPr lang="hu-HU" altLang="en-US" sz="2600" b="1" dirty="0">
                <a:solidFill>
                  <a:srgbClr val="CC0000"/>
                </a:solidFill>
                <a:latin typeface="Calibri" panose="020F0502020204030204" pitchFamily="34" charset="0"/>
                <a:cs typeface="Arial" panose="020B0604020202020204" pitchFamily="34" charset="0"/>
              </a:rPr>
              <a:t>1849. júl.31. – Segesvár</a:t>
            </a:r>
            <a:r>
              <a:rPr lang="hu-HU" altLang="en-US" sz="2600" dirty="0">
                <a:latin typeface="Calibri" panose="020F0502020204030204" pitchFamily="34" charset="0"/>
                <a:cs typeface="Arial" panose="020B0604020202020204" pitchFamily="34" charset="0"/>
              </a:rPr>
              <a:t> </a:t>
            </a:r>
          </a:p>
          <a:p>
            <a:pPr eaLnBrk="1" hangingPunct="1">
              <a:buFontTx/>
              <a:buNone/>
              <a:defRPr/>
            </a:pPr>
            <a:r>
              <a:rPr lang="hu-HU" altLang="en-US" sz="2600" b="1" dirty="0">
                <a:solidFill>
                  <a:srgbClr val="CC0000"/>
                </a:solidFill>
                <a:latin typeface="Calibri" panose="020F0502020204030204" pitchFamily="34" charset="0"/>
                <a:cs typeface="Arial" panose="020B0604020202020204" pitchFamily="34" charset="0"/>
              </a:rPr>
              <a:t>	</a:t>
            </a:r>
            <a:endParaRPr lang="hu-HU" altLang="en-US" sz="2600" dirty="0">
              <a:latin typeface="Calibri" panose="020F0502020204030204" pitchFamily="34" charset="0"/>
              <a:cs typeface="Arial" panose="020B0604020202020204" pitchFamily="34" charset="0"/>
            </a:endParaRPr>
          </a:p>
        </p:txBody>
      </p:sp>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3764" y="2808843"/>
            <a:ext cx="2820236" cy="3847852"/>
          </a:xfrm>
          <a:prstGeom prst="rect">
            <a:avLst/>
          </a:prstGeom>
        </p:spPr>
      </p:pic>
      <p:pic>
        <p:nvPicPr>
          <p:cNvPr id="3" name="Kép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717032"/>
            <a:ext cx="4860032" cy="2733768"/>
          </a:xfrm>
          <a:prstGeom prst="rect">
            <a:avLst/>
          </a:prstGeom>
        </p:spPr>
      </p:pic>
      <p:sp>
        <p:nvSpPr>
          <p:cNvPr id="4" name="Szövegdoboz 3"/>
          <p:cNvSpPr txBox="1"/>
          <p:nvPr/>
        </p:nvSpPr>
        <p:spPr>
          <a:xfrm>
            <a:off x="611560" y="6450800"/>
            <a:ext cx="3816424" cy="369332"/>
          </a:xfrm>
          <a:prstGeom prst="rect">
            <a:avLst/>
          </a:prstGeom>
          <a:noFill/>
        </p:spPr>
        <p:txBody>
          <a:bodyPr wrap="square" rtlCol="0">
            <a:spAutoFit/>
          </a:bodyPr>
          <a:lstStyle/>
          <a:p>
            <a:r>
              <a:rPr lang="sk-SK" dirty="0"/>
              <a:t>Petőfi Sándor elképzelt (!!!) halála</a:t>
            </a:r>
            <a:endParaRPr lang="en-US" dirty="0"/>
          </a:p>
        </p:txBody>
      </p:sp>
      <p:sp>
        <p:nvSpPr>
          <p:cNvPr id="5" name="Szövegdoboz 4"/>
          <p:cNvSpPr txBox="1"/>
          <p:nvPr/>
        </p:nvSpPr>
        <p:spPr>
          <a:xfrm>
            <a:off x="5185390" y="3393866"/>
            <a:ext cx="1152128" cy="646331"/>
          </a:xfrm>
          <a:prstGeom prst="rect">
            <a:avLst/>
          </a:prstGeom>
          <a:noFill/>
        </p:spPr>
        <p:txBody>
          <a:bodyPr wrap="square" rtlCol="0">
            <a:spAutoFit/>
          </a:bodyPr>
          <a:lstStyle/>
          <a:p>
            <a:r>
              <a:rPr lang="sk-SK" dirty="0"/>
              <a:t>I. Miklós, orosz cár</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diamond(in)">
                                      <p:cBhvr>
                                        <p:cTn id="7" dur="2000"/>
                                        <p:tgtEl>
                                          <p:spTgt spid="92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diamond(in)">
                                      <p:cBhvr>
                                        <p:cTn id="12" dur="2000"/>
                                        <p:tgtEl>
                                          <p:spTgt spid="921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8" presetClass="entr" presetSubtype="16" fill="hold" grpId="0"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diamond(in)">
                                      <p:cBhvr>
                                        <p:cTn id="17" dur="2000"/>
                                        <p:tgtEl>
                                          <p:spTgt spid="9219">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8" presetClass="entr" presetSubtype="16" fill="hold" grpId="0"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diamond(in)">
                                      <p:cBhvr>
                                        <p:cTn id="22" dur="2000"/>
                                        <p:tgtEl>
                                          <p:spTgt spid="9219">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8" presetClass="entr" presetSubtype="16" fill="hold" grpId="0"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diamond(in)">
                                      <p:cBhvr>
                                        <p:cTn id="27" dur="2000"/>
                                        <p:tgtEl>
                                          <p:spTgt spid="9219">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8" presetClass="entr" presetSubtype="16" fill="hold" grpId="0"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diamond(in)">
                                      <p:cBhvr>
                                        <p:cTn id="32" dur="2000"/>
                                        <p:tgtEl>
                                          <p:spTgt spid="9219">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8" presetClass="entr" presetSubtype="16" fill="hold" grpId="0" nodeType="clickEffect">
                                  <p:stCondLst>
                                    <p:cond delay="0"/>
                                  </p:stCondLst>
                                  <p:childTnLst>
                                    <p:set>
                                      <p:cBhvr>
                                        <p:cTn id="36" dur="1" fill="hold">
                                          <p:stCondLst>
                                            <p:cond delay="0"/>
                                          </p:stCondLst>
                                        </p:cTn>
                                        <p:tgtEl>
                                          <p:spTgt spid="9219">
                                            <p:txEl>
                                              <p:pRg st="6" end="6"/>
                                            </p:txEl>
                                          </p:spTgt>
                                        </p:tgtEl>
                                        <p:attrNameLst>
                                          <p:attrName>style.visibility</p:attrName>
                                        </p:attrNameLst>
                                      </p:cBhvr>
                                      <p:to>
                                        <p:strVal val="visible"/>
                                      </p:to>
                                    </p:set>
                                    <p:animEffect transition="in" filter="diamond(in)">
                                      <p:cBhvr>
                                        <p:cTn id="37" dur="2000"/>
                                        <p:tgtEl>
                                          <p:spTgt spid="921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9"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8DA96881-D9AB-46EC-A91C-4BACE9EB9B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694045" cy="6858000"/>
          </a:xfrm>
          <a:prstGeom prst="rect">
            <a:avLst/>
          </a:prstGeom>
        </p:spPr>
      </p:pic>
      <p:sp>
        <p:nvSpPr>
          <p:cNvPr id="6" name="Szövegdoboz 5">
            <a:extLst>
              <a:ext uri="{FF2B5EF4-FFF2-40B4-BE49-F238E27FC236}">
                <a16:creationId xmlns:a16="http://schemas.microsoft.com/office/drawing/2014/main" id="{C47CE09B-AE50-4D58-A93A-5204B240E669}"/>
              </a:ext>
            </a:extLst>
          </p:cNvPr>
          <p:cNvSpPr txBox="1"/>
          <p:nvPr/>
        </p:nvSpPr>
        <p:spPr>
          <a:xfrm>
            <a:off x="395536" y="116632"/>
            <a:ext cx="8748464" cy="523220"/>
          </a:xfrm>
          <a:prstGeom prst="rect">
            <a:avLst/>
          </a:prstGeom>
          <a:noFill/>
        </p:spPr>
        <p:txBody>
          <a:bodyPr wrap="square" rtlCol="0">
            <a:spAutoFit/>
          </a:bodyPr>
          <a:lstStyle/>
          <a:p>
            <a:r>
              <a:rPr lang="hu-HU" sz="2800" dirty="0"/>
              <a:t>Az MTA </a:t>
            </a:r>
            <a:r>
              <a:rPr lang="hu-HU" sz="2800" b="1" dirty="0"/>
              <a:t>titkos raktárjából </a:t>
            </a:r>
            <a:r>
              <a:rPr lang="hu-HU" sz="2800" dirty="0"/>
              <a:t>„kiszivárgott” dokumentum</a:t>
            </a:r>
          </a:p>
        </p:txBody>
      </p:sp>
      <p:sp>
        <p:nvSpPr>
          <p:cNvPr id="7" name="Szövegdoboz 6">
            <a:extLst>
              <a:ext uri="{FF2B5EF4-FFF2-40B4-BE49-F238E27FC236}">
                <a16:creationId xmlns:a16="http://schemas.microsoft.com/office/drawing/2014/main" id="{7FA3FFC8-4154-4602-A16C-6D80FCA78A00}"/>
              </a:ext>
            </a:extLst>
          </p:cNvPr>
          <p:cNvSpPr txBox="1"/>
          <p:nvPr/>
        </p:nvSpPr>
        <p:spPr>
          <a:xfrm>
            <a:off x="4769768" y="1518641"/>
            <a:ext cx="4608512" cy="5324535"/>
          </a:xfrm>
          <a:prstGeom prst="rect">
            <a:avLst/>
          </a:prstGeom>
          <a:noFill/>
        </p:spPr>
        <p:txBody>
          <a:bodyPr wrap="square" rtlCol="0">
            <a:spAutoFit/>
          </a:bodyPr>
          <a:lstStyle/>
          <a:p>
            <a:r>
              <a:rPr lang="hu-HU" sz="2000" dirty="0"/>
              <a:t>Én vagyok az örök kérdőjel,</a:t>
            </a:r>
          </a:p>
          <a:p>
            <a:r>
              <a:rPr lang="hu-HU" sz="2000" dirty="0"/>
              <a:t>Messiást hordó nagy ígéret,</a:t>
            </a:r>
          </a:p>
          <a:p>
            <a:r>
              <a:rPr lang="hu-HU" sz="2000" dirty="0"/>
              <a:t>Balzsamkenőcse az időnek,</a:t>
            </a:r>
          </a:p>
          <a:p>
            <a:r>
              <a:rPr lang="hu-HU" sz="2000" dirty="0"/>
              <a:t>Mely folyton fogy és mégsem fogy el!</a:t>
            </a:r>
          </a:p>
          <a:p>
            <a:r>
              <a:rPr lang="hu-HU" sz="2000" dirty="0"/>
              <a:t>… Kiáltó vagyok a pusztában;</a:t>
            </a:r>
          </a:p>
          <a:p>
            <a:r>
              <a:rPr lang="hu-HU" sz="2000" dirty="0"/>
              <a:t>Szomjazó lelkek üdítője, –</a:t>
            </a:r>
          </a:p>
          <a:p>
            <a:r>
              <a:rPr lang="hu-HU" sz="2000" dirty="0"/>
              <a:t>Üldöző hordák </a:t>
            </a:r>
            <a:r>
              <a:rPr lang="hu-HU" sz="2000" dirty="0" err="1"/>
              <a:t>méregkútja</a:t>
            </a:r>
            <a:r>
              <a:rPr lang="hu-HU" sz="2000" dirty="0"/>
              <a:t>,</a:t>
            </a:r>
          </a:p>
          <a:p>
            <a:r>
              <a:rPr lang="hu-HU" sz="2000" dirty="0"/>
              <a:t>Magyar igéknek örök hirdetője!</a:t>
            </a:r>
          </a:p>
          <a:p>
            <a:r>
              <a:rPr lang="hu-HU" sz="2000" dirty="0"/>
              <a:t> </a:t>
            </a:r>
          </a:p>
          <a:p>
            <a:r>
              <a:rPr lang="hu-HU" sz="2000" dirty="0"/>
              <a:t> </a:t>
            </a:r>
          </a:p>
          <a:p>
            <a:r>
              <a:rPr lang="hu-HU" sz="2000" dirty="0"/>
              <a:t>(</a:t>
            </a:r>
            <a:r>
              <a:rPr lang="hu-HU" sz="2000" dirty="0" err="1"/>
              <a:t>Vengerszka-Szélo</a:t>
            </a:r>
            <a:r>
              <a:rPr lang="hu-HU" sz="2000" dirty="0"/>
              <a:t>, 1851. május 20.)</a:t>
            </a:r>
          </a:p>
          <a:p>
            <a:r>
              <a:rPr lang="hu-HU" sz="2000" dirty="0"/>
              <a:t>Petőfi Sándor őrnagy</a:t>
            </a:r>
          </a:p>
          <a:p>
            <a:endParaRPr lang="hu-HU" sz="2000" dirty="0"/>
          </a:p>
          <a:p>
            <a:r>
              <a:rPr lang="hu-HU" sz="2000" i="1" dirty="0"/>
              <a:t>Oroszul:</a:t>
            </a:r>
            <a:br>
              <a:rPr lang="hu-HU" sz="2000" i="1" dirty="0"/>
            </a:br>
            <a:r>
              <a:rPr lang="hu-HU" sz="2000" i="1" dirty="0" err="1"/>
              <a:t>Vengerszka</a:t>
            </a:r>
            <a:r>
              <a:rPr lang="hu-HU" sz="2000" i="1" dirty="0"/>
              <a:t> </a:t>
            </a:r>
            <a:r>
              <a:rPr lang="en-GB" sz="2000" i="1" dirty="0"/>
              <a:t>= Magyar</a:t>
            </a:r>
          </a:p>
          <a:p>
            <a:r>
              <a:rPr lang="en-GB" sz="2000" i="1" dirty="0" err="1"/>
              <a:t>Szelo</a:t>
            </a:r>
            <a:r>
              <a:rPr lang="en-GB" sz="2000" i="1" dirty="0"/>
              <a:t> = </a:t>
            </a:r>
            <a:r>
              <a:rPr lang="en-GB" sz="2000" i="1" dirty="0" err="1"/>
              <a:t>falu</a:t>
            </a:r>
            <a:endParaRPr lang="hu-HU" sz="2000" i="1" dirty="0"/>
          </a:p>
          <a:p>
            <a:endParaRPr lang="hu-HU" sz="2000" dirty="0"/>
          </a:p>
        </p:txBody>
      </p:sp>
    </p:spTree>
    <p:extLst>
      <p:ext uri="{BB962C8B-B14F-4D97-AF65-F5344CB8AC3E}">
        <p14:creationId xmlns:p14="http://schemas.microsoft.com/office/powerpoint/2010/main" val="21870155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8FEAB235-0942-4B92-AE1E-E908C213829A}"/>
              </a:ext>
            </a:extLst>
          </p:cNvPr>
          <p:cNvSpPr>
            <a:spLocks noGrp="1"/>
          </p:cNvSpPr>
          <p:nvPr>
            <p:ph type="title"/>
          </p:nvPr>
        </p:nvSpPr>
        <p:spPr>
          <a:xfrm>
            <a:off x="179512" y="274638"/>
            <a:ext cx="8856984" cy="1143000"/>
          </a:xfrm>
        </p:spPr>
        <p:txBody>
          <a:bodyPr/>
          <a:lstStyle/>
          <a:p>
            <a:r>
              <a:rPr lang="hu-HU" dirty="0"/>
              <a:t>A MEGAMORV kutatócsoport, Ferihegy, az Oroszországi út előtt</a:t>
            </a:r>
          </a:p>
        </p:txBody>
      </p:sp>
      <p:pic>
        <p:nvPicPr>
          <p:cNvPr id="5" name="Kép 4">
            <a:extLst>
              <a:ext uri="{FF2B5EF4-FFF2-40B4-BE49-F238E27FC236}">
                <a16:creationId xmlns:a16="http://schemas.microsoft.com/office/drawing/2014/main" id="{688AAB6E-087B-4556-BFCE-D4E635B5F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988840"/>
            <a:ext cx="9144000" cy="4053241"/>
          </a:xfrm>
          <a:prstGeom prst="rect">
            <a:avLst/>
          </a:prstGeom>
        </p:spPr>
      </p:pic>
    </p:spTree>
    <p:extLst>
      <p:ext uri="{BB962C8B-B14F-4D97-AF65-F5344CB8AC3E}">
        <p14:creationId xmlns:p14="http://schemas.microsoft.com/office/powerpoint/2010/main" val="4205604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FBEA9A40-564E-4166-8EBD-4207E688BF05}"/>
              </a:ext>
            </a:extLst>
          </p:cNvPr>
          <p:cNvSpPr>
            <a:spLocks noGrp="1"/>
          </p:cNvSpPr>
          <p:nvPr>
            <p:ph type="title"/>
          </p:nvPr>
        </p:nvSpPr>
        <p:spPr>
          <a:xfrm>
            <a:off x="53752" y="14905"/>
            <a:ext cx="9036496" cy="533776"/>
          </a:xfrm>
        </p:spPr>
        <p:txBody>
          <a:bodyPr/>
          <a:lstStyle/>
          <a:p>
            <a:r>
              <a:rPr lang="hu-HU" sz="3000" dirty="0"/>
              <a:t>Ásatás </a:t>
            </a:r>
            <a:r>
              <a:rPr lang="hu-HU" sz="3000" dirty="0" err="1"/>
              <a:t>Barguzinban</a:t>
            </a:r>
            <a:r>
              <a:rPr lang="hu-HU" sz="3000" dirty="0"/>
              <a:t>, Oroszország, 1980-as évek</a:t>
            </a:r>
          </a:p>
        </p:txBody>
      </p:sp>
      <p:pic>
        <p:nvPicPr>
          <p:cNvPr id="5" name="Kép 4">
            <a:extLst>
              <a:ext uri="{FF2B5EF4-FFF2-40B4-BE49-F238E27FC236}">
                <a16:creationId xmlns:a16="http://schemas.microsoft.com/office/drawing/2014/main" id="{27871CB0-D127-4789-88F5-DA672CC342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00" y="3501008"/>
            <a:ext cx="5039781" cy="3356992"/>
          </a:xfrm>
          <a:prstGeom prst="rect">
            <a:avLst/>
          </a:prstGeom>
        </p:spPr>
      </p:pic>
      <p:pic>
        <p:nvPicPr>
          <p:cNvPr id="7" name="Kép 6">
            <a:extLst>
              <a:ext uri="{FF2B5EF4-FFF2-40B4-BE49-F238E27FC236}">
                <a16:creationId xmlns:a16="http://schemas.microsoft.com/office/drawing/2014/main" id="{13C2ACCC-6D75-4DE5-93BD-4008422264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6704" y="3790569"/>
            <a:ext cx="3943544" cy="3368826"/>
          </a:xfrm>
          <a:prstGeom prst="rect">
            <a:avLst/>
          </a:prstGeom>
        </p:spPr>
      </p:pic>
      <p:pic>
        <p:nvPicPr>
          <p:cNvPr id="9" name="Kép 8">
            <a:extLst>
              <a:ext uri="{FF2B5EF4-FFF2-40B4-BE49-F238E27FC236}">
                <a16:creationId xmlns:a16="http://schemas.microsoft.com/office/drawing/2014/main" id="{5BCA9BF4-4853-4DAA-8061-7D3DE79D785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51520" y="612317"/>
            <a:ext cx="3965533" cy="2825055"/>
          </a:xfrm>
          <a:prstGeom prst="rect">
            <a:avLst/>
          </a:prstGeom>
        </p:spPr>
      </p:pic>
      <p:pic>
        <p:nvPicPr>
          <p:cNvPr id="11" name="Kép 10">
            <a:extLst>
              <a:ext uri="{FF2B5EF4-FFF2-40B4-BE49-F238E27FC236}">
                <a16:creationId xmlns:a16="http://schemas.microsoft.com/office/drawing/2014/main" id="{B6C3840F-29DC-49E4-B91B-AB258AAE03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27984" y="541833"/>
            <a:ext cx="4464496" cy="3398554"/>
          </a:xfrm>
          <a:prstGeom prst="rect">
            <a:avLst/>
          </a:prstGeom>
        </p:spPr>
      </p:pic>
    </p:spTree>
    <p:extLst>
      <p:ext uri="{BB962C8B-B14F-4D97-AF65-F5344CB8AC3E}">
        <p14:creationId xmlns:p14="http://schemas.microsoft.com/office/powerpoint/2010/main" val="37328668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a:extLst>
              <a:ext uri="{FF2B5EF4-FFF2-40B4-BE49-F238E27FC236}">
                <a16:creationId xmlns:a16="http://schemas.microsoft.com/office/drawing/2014/main" id="{6E0F0439-749D-4B9E-B199-AC662B193DDD}"/>
              </a:ext>
            </a:extLst>
          </p:cNvPr>
          <p:cNvSpPr>
            <a:spLocks noGrp="1"/>
          </p:cNvSpPr>
          <p:nvPr>
            <p:ph type="title"/>
          </p:nvPr>
        </p:nvSpPr>
        <p:spPr>
          <a:xfrm>
            <a:off x="457200" y="-18256"/>
            <a:ext cx="8229600" cy="1143000"/>
          </a:xfrm>
        </p:spPr>
        <p:txBody>
          <a:bodyPr/>
          <a:lstStyle/>
          <a:p>
            <a:r>
              <a:rPr lang="en-GB" sz="3200" dirty="0"/>
              <a:t>Pet</a:t>
            </a:r>
            <a:r>
              <a:rPr lang="hu-HU" sz="3200" dirty="0" err="1"/>
              <a:t>őfi</a:t>
            </a:r>
            <a:r>
              <a:rPr lang="hu-HU" sz="3200" dirty="0"/>
              <a:t> Sándor újratemetése, Budapest, Fiumei úti sírkert, 2015. 07.17.</a:t>
            </a:r>
          </a:p>
        </p:txBody>
      </p:sp>
      <p:pic>
        <p:nvPicPr>
          <p:cNvPr id="5" name="Kép 4">
            <a:extLst>
              <a:ext uri="{FF2B5EF4-FFF2-40B4-BE49-F238E27FC236}">
                <a16:creationId xmlns:a16="http://schemas.microsoft.com/office/drawing/2014/main" id="{E6FF6116-06AA-4AE6-AF0C-E421B99F7D3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048043"/>
            <a:ext cx="9144000" cy="5809957"/>
          </a:xfrm>
          <a:prstGeom prst="rect">
            <a:avLst/>
          </a:prstGeom>
        </p:spPr>
      </p:pic>
    </p:spTree>
    <p:extLst>
      <p:ext uri="{BB962C8B-B14F-4D97-AF65-F5344CB8AC3E}">
        <p14:creationId xmlns:p14="http://schemas.microsoft.com/office/powerpoint/2010/main" val="19501218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ép 4">
            <a:extLst>
              <a:ext uri="{FF2B5EF4-FFF2-40B4-BE49-F238E27FC236}">
                <a16:creationId xmlns:a16="http://schemas.microsoft.com/office/drawing/2014/main" id="{D643E310-5DFB-4FB0-9D5B-9A40671962A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40139860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artalom helye 2"/>
          <p:cNvSpPr>
            <a:spLocks noGrp="1"/>
          </p:cNvSpPr>
          <p:nvPr>
            <p:ph idx="1"/>
          </p:nvPr>
        </p:nvSpPr>
        <p:spPr>
          <a:xfrm>
            <a:off x="107504" y="763282"/>
            <a:ext cx="8928992" cy="4525963"/>
          </a:xfrm>
        </p:spPr>
        <p:txBody>
          <a:bodyPr/>
          <a:lstStyle/>
          <a:p>
            <a:pPr eaLnBrk="1" hangingPunct="1">
              <a:defRPr/>
            </a:pPr>
            <a:r>
              <a:rPr lang="hu-HU" altLang="en-US" sz="2600" dirty="0">
                <a:latin typeface="Calibri" panose="020F0502020204030204" pitchFamily="34" charset="0"/>
                <a:cs typeface="Arial" panose="020B0604020202020204" pitchFamily="34" charset="0"/>
              </a:rPr>
              <a:t>Görgey Aradnál összpontosítja seregeit</a:t>
            </a:r>
          </a:p>
          <a:p>
            <a:pPr eaLnBrk="1" hangingPunct="1">
              <a:defRPr/>
            </a:pPr>
            <a:r>
              <a:rPr lang="hu-HU" altLang="en-US" sz="2600" b="1" dirty="0" err="1">
                <a:solidFill>
                  <a:schemeClr val="accent2"/>
                </a:solidFill>
                <a:latin typeface="Calibri" panose="020F0502020204030204" pitchFamily="34" charset="0"/>
                <a:cs typeface="Arial" panose="020B0604020202020204" pitchFamily="34" charset="0"/>
              </a:rPr>
              <a:t>Dembi</a:t>
            </a:r>
            <a:r>
              <a:rPr lang="en-US" altLang="en-US" sz="2600" b="1" dirty="0">
                <a:solidFill>
                  <a:schemeClr val="accent2"/>
                </a:solidFill>
                <a:latin typeface="Calibri" panose="020F0502020204030204" pitchFamily="34" charset="0"/>
                <a:cs typeface="Arial" panose="020B0604020202020204" pitchFamily="34" charset="0"/>
              </a:rPr>
              <a:t>ń</a:t>
            </a:r>
            <a:r>
              <a:rPr lang="hu-HU" altLang="en-US" sz="2600" b="1" dirty="0" err="1">
                <a:solidFill>
                  <a:schemeClr val="accent2"/>
                </a:solidFill>
                <a:latin typeface="Calibri" panose="020F0502020204030204" pitchFamily="34" charset="0"/>
                <a:cs typeface="Arial" panose="020B0604020202020204" pitchFamily="34" charset="0"/>
              </a:rPr>
              <a:t>ski</a:t>
            </a:r>
            <a:r>
              <a:rPr lang="hu-HU" altLang="en-US" sz="2600" dirty="0">
                <a:latin typeface="Calibri" panose="020F0502020204030204" pitchFamily="34" charset="0"/>
                <a:cs typeface="Arial" panose="020B0604020202020204" pitchFamily="34" charset="0"/>
              </a:rPr>
              <a:t> (új fővezér) Arad helyett Temesvárra megy</a:t>
            </a:r>
          </a:p>
          <a:p>
            <a:pPr eaLnBrk="1" hangingPunct="1">
              <a:buFontTx/>
              <a:buNone/>
              <a:defRPr/>
            </a:pPr>
            <a:r>
              <a:rPr lang="hu-HU" altLang="en-US" sz="2600" dirty="0">
                <a:latin typeface="Calibri" panose="020F0502020204030204" pitchFamily="34" charset="0"/>
                <a:cs typeface="Arial" panose="020B0604020202020204" pitchFamily="34" charset="0"/>
              </a:rPr>
              <a:t>	</a:t>
            </a:r>
            <a:r>
              <a:rPr lang="hu-HU" altLang="en-US" sz="2600" b="1" dirty="0">
                <a:solidFill>
                  <a:srgbClr val="CC0000"/>
                </a:solidFill>
                <a:latin typeface="Calibri" panose="020F0502020204030204" pitchFamily="34" charset="0"/>
                <a:cs typeface="Arial" panose="020B0604020202020204" pitchFamily="34" charset="0"/>
              </a:rPr>
              <a:t>1849. aug.9. – Temesvár </a:t>
            </a:r>
            <a:r>
              <a:rPr lang="hu-HU" altLang="en-US" sz="2600" dirty="0">
                <a:latin typeface="Calibri" panose="020F0502020204030204" pitchFamily="34" charset="0"/>
                <a:cs typeface="Arial" panose="020B0604020202020204" pitchFamily="34" charset="0"/>
              </a:rPr>
              <a:t>(Bem fővezéri veresége)</a:t>
            </a:r>
          </a:p>
          <a:p>
            <a:pPr eaLnBrk="1" hangingPunct="1">
              <a:buFontTx/>
              <a:buNone/>
              <a:defRPr/>
            </a:pPr>
            <a:r>
              <a:rPr lang="en-US" altLang="en-US" sz="2600" dirty="0">
                <a:latin typeface="Calibri" panose="020F0502020204030204" pitchFamily="34" charset="0"/>
                <a:cs typeface="Arial" panose="020B0604020202020204" pitchFamily="34" charset="0"/>
              </a:rPr>
              <a:t>»</a:t>
            </a:r>
            <a:r>
              <a:rPr lang="hu-HU" altLang="en-US" sz="2600" dirty="0">
                <a:latin typeface="Calibri" panose="020F0502020204030204" pitchFamily="34" charset="0"/>
                <a:cs typeface="Arial" panose="020B0604020202020204" pitchFamily="34" charset="0"/>
              </a:rPr>
              <a:t> Kossuth lemondott → török emigráció (Bem, Perczel, stb.)</a:t>
            </a:r>
          </a:p>
          <a:p>
            <a:pPr eaLnBrk="1" hangingPunct="1">
              <a:buFontTx/>
              <a:buNone/>
              <a:defRPr/>
            </a:pPr>
            <a:r>
              <a:rPr lang="en-US" altLang="en-US" sz="2600" dirty="0">
                <a:latin typeface="Calibri" panose="020F0502020204030204" pitchFamily="34" charset="0"/>
                <a:cs typeface="Arial" panose="020B0604020202020204" pitchFamily="34" charset="0"/>
              </a:rPr>
              <a:t>»</a:t>
            </a:r>
            <a:r>
              <a:rPr lang="hu-HU" altLang="en-US" sz="2600" dirty="0">
                <a:latin typeface="Calibri" panose="020F0502020204030204" pitchFamily="34" charset="0"/>
                <a:cs typeface="Arial" panose="020B0604020202020204" pitchFamily="34" charset="0"/>
              </a:rPr>
              <a:t> a teljhatalom Görgey kezébe került:</a:t>
            </a:r>
          </a:p>
          <a:p>
            <a:pPr eaLnBrk="1" hangingPunct="1">
              <a:buFontTx/>
              <a:buNone/>
              <a:defRPr/>
            </a:pPr>
            <a:r>
              <a:rPr lang="hu-HU" altLang="en-US" sz="2600" dirty="0">
                <a:latin typeface="Calibri" panose="020F0502020204030204" pitchFamily="34" charset="0"/>
                <a:cs typeface="Arial" panose="020B0604020202020204" pitchFamily="34" charset="0"/>
              </a:rPr>
              <a:t>	</a:t>
            </a:r>
            <a:r>
              <a:rPr lang="hu-HU" altLang="en-US" sz="2600" b="1" dirty="0">
                <a:solidFill>
                  <a:srgbClr val="CC0000"/>
                </a:solidFill>
                <a:latin typeface="Calibri" panose="020F0502020204030204" pitchFamily="34" charset="0"/>
                <a:cs typeface="Arial" panose="020B0604020202020204" pitchFamily="34" charset="0"/>
              </a:rPr>
              <a:t>1849. augusztus 13. – Világos (fegyverletétel)</a:t>
            </a:r>
          </a:p>
          <a:p>
            <a:endParaRPr lang="en-US" sz="2600" dirty="0">
              <a:latin typeface="Calibri" panose="020F0502020204030204" pitchFamily="34" charset="0"/>
            </a:endParaRPr>
          </a:p>
        </p:txBody>
      </p:sp>
      <p:sp>
        <p:nvSpPr>
          <p:cNvPr id="4" name="Rectangle 2"/>
          <p:cNvSpPr>
            <a:spLocks noGrp="1" noChangeArrowheads="1"/>
          </p:cNvSpPr>
          <p:nvPr>
            <p:ph type="title"/>
          </p:nvPr>
        </p:nvSpPr>
        <p:spPr>
          <a:xfrm>
            <a:off x="457200" y="0"/>
            <a:ext cx="8229600" cy="751409"/>
          </a:xfrm>
        </p:spPr>
        <p:txBody>
          <a:bodyPr/>
          <a:lstStyle/>
          <a:p>
            <a:pPr eaLnBrk="1" hangingPunct="1">
              <a:defRPr/>
            </a:pPr>
            <a:r>
              <a:rPr lang="hu-HU" altLang="en-US" u="sng" dirty="0">
                <a:effectLst>
                  <a:outerShdw blurRad="38100" dist="38100" dir="2700000" algn="tl">
                    <a:srgbClr val="C0C0C0"/>
                  </a:outerShdw>
                </a:effectLst>
              </a:rPr>
              <a:t>A szabadságharc veresége</a:t>
            </a:r>
          </a:p>
        </p:txBody>
      </p:sp>
      <p:pic>
        <p:nvPicPr>
          <p:cNvPr id="2" name="Kép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8699" y="3672408"/>
            <a:ext cx="8726602" cy="3212976"/>
          </a:xfrm>
          <a:prstGeom prst="rect">
            <a:avLst/>
          </a:prstGeom>
        </p:spPr>
      </p:pic>
    </p:spTree>
    <p:extLst>
      <p:ext uri="{BB962C8B-B14F-4D97-AF65-F5344CB8AC3E}">
        <p14:creationId xmlns:p14="http://schemas.microsoft.com/office/powerpoint/2010/main" val="14676025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539750" y="0"/>
            <a:ext cx="8147050" cy="1052513"/>
          </a:xfrm>
        </p:spPr>
        <p:txBody>
          <a:bodyPr/>
          <a:lstStyle/>
          <a:p>
            <a:pPr eaLnBrk="1" hangingPunct="1">
              <a:defRPr/>
            </a:pPr>
            <a:r>
              <a:rPr lang="hu-HU" altLang="en-US" b="1" u="sng">
                <a:effectLst>
                  <a:outerShdw blurRad="38100" dist="38100" dir="2700000" algn="tl">
                    <a:srgbClr val="C0C0C0"/>
                  </a:outerShdw>
                </a:effectLst>
              </a:rPr>
              <a:t>A végjáték</a:t>
            </a:r>
            <a:r>
              <a:rPr lang="hu-HU" altLang="en-US" sz="4000"/>
              <a:t> </a:t>
            </a:r>
            <a:br>
              <a:rPr lang="hu-HU" altLang="en-US" sz="4000"/>
            </a:br>
            <a:r>
              <a:rPr lang="hu-HU" altLang="en-US" sz="3600"/>
              <a:t>(a szabadságharc veresége)</a:t>
            </a:r>
            <a:r>
              <a:rPr lang="hu-HU" altLang="en-US" sz="4000"/>
              <a:t> </a:t>
            </a:r>
          </a:p>
        </p:txBody>
      </p:sp>
      <p:sp>
        <p:nvSpPr>
          <p:cNvPr id="19459" name="Rectangle 3"/>
          <p:cNvSpPr>
            <a:spLocks noGrp="1" noChangeArrowheads="1"/>
          </p:cNvSpPr>
          <p:nvPr>
            <p:ph type="body" idx="1"/>
          </p:nvPr>
        </p:nvSpPr>
        <p:spPr/>
        <p:txBody>
          <a:bodyPr/>
          <a:lstStyle/>
          <a:p>
            <a:pPr eaLnBrk="1" hangingPunct="1"/>
            <a:endParaRPr lang="en-US" altLang="en-US"/>
          </a:p>
        </p:txBody>
      </p:sp>
      <p:pic>
        <p:nvPicPr>
          <p:cNvPr id="19460" name="Picture 5" descr="0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650" y="1125538"/>
            <a:ext cx="7848600" cy="573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87624" y="17781"/>
            <a:ext cx="6624736" cy="6771952"/>
          </a:xfrm>
          <a:prstGeom prst="rect">
            <a:avLst/>
          </a:prstGeom>
        </p:spPr>
      </p:pic>
    </p:spTree>
    <p:extLst>
      <p:ext uri="{BB962C8B-B14F-4D97-AF65-F5344CB8AC3E}">
        <p14:creationId xmlns:p14="http://schemas.microsoft.com/office/powerpoint/2010/main" val="14880103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ép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4159413"/>
            <a:ext cx="7313687" cy="2698587"/>
          </a:xfrm>
          <a:prstGeom prst="rect">
            <a:avLst/>
          </a:prstGeom>
        </p:spPr>
      </p:pic>
      <p:sp>
        <p:nvSpPr>
          <p:cNvPr id="19458" name="Rectangle 2"/>
          <p:cNvSpPr>
            <a:spLocks noGrp="1" noChangeArrowheads="1"/>
          </p:cNvSpPr>
          <p:nvPr>
            <p:ph type="title"/>
          </p:nvPr>
        </p:nvSpPr>
        <p:spPr>
          <a:xfrm>
            <a:off x="0" y="-143917"/>
            <a:ext cx="9144000" cy="836613"/>
          </a:xfrm>
        </p:spPr>
        <p:txBody>
          <a:bodyPr/>
          <a:lstStyle/>
          <a:p>
            <a:pPr eaLnBrk="1" hangingPunct="1">
              <a:defRPr/>
            </a:pPr>
            <a:r>
              <a:rPr lang="hu-HU" altLang="en-US" sz="4000" u="sng" dirty="0">
                <a:effectLst>
                  <a:outerShdw blurRad="38100" dist="38100" dir="2700000" algn="tl">
                    <a:srgbClr val="C0C0C0"/>
                  </a:outerShdw>
                </a:effectLst>
              </a:rPr>
              <a:t>A szabadságharc közvetlen megtorlása</a:t>
            </a:r>
          </a:p>
        </p:txBody>
      </p:sp>
      <p:sp>
        <p:nvSpPr>
          <p:cNvPr id="19459" name="Rectangle 3"/>
          <p:cNvSpPr>
            <a:spLocks noGrp="1" noChangeArrowheads="1"/>
          </p:cNvSpPr>
          <p:nvPr>
            <p:ph type="body" idx="1"/>
          </p:nvPr>
        </p:nvSpPr>
        <p:spPr>
          <a:xfrm>
            <a:off x="0" y="620688"/>
            <a:ext cx="9144000" cy="6021387"/>
          </a:xfrm>
        </p:spPr>
        <p:txBody>
          <a:bodyPr/>
          <a:lstStyle/>
          <a:p>
            <a:pPr eaLnBrk="1" hangingPunct="1">
              <a:lnSpc>
                <a:spcPct val="80000"/>
              </a:lnSpc>
            </a:pPr>
            <a:r>
              <a:rPr lang="hu-HU" altLang="en-US" sz="2300" b="1" dirty="0">
                <a:latin typeface="Calibri" panose="020F0502020204030204" pitchFamily="34" charset="0"/>
              </a:rPr>
              <a:t>Haynau </a:t>
            </a:r>
            <a:r>
              <a:rPr lang="hu-HU" altLang="en-US" sz="2300" dirty="0">
                <a:latin typeface="Calibri" panose="020F0502020204030204" pitchFamily="34" charset="0"/>
              </a:rPr>
              <a:t>teljhatalmat kap az uralkodótól és Aradon halálra ítéli és kivégezteti azokat a honvéd tiszteket, akik a szabadságharc előtt a császári hadseregben szolgáltak</a:t>
            </a:r>
          </a:p>
          <a:p>
            <a:pPr eaLnBrk="1" hangingPunct="1">
              <a:lnSpc>
                <a:spcPct val="80000"/>
              </a:lnSpc>
            </a:pPr>
            <a:r>
              <a:rPr lang="hu-HU" altLang="en-US" sz="2300" b="1" dirty="0">
                <a:latin typeface="Calibri" panose="020F0502020204030204" pitchFamily="34" charset="0"/>
              </a:rPr>
              <a:t>1849. augusztus 22. - </a:t>
            </a:r>
            <a:r>
              <a:rPr lang="hu-HU" altLang="en-US" sz="2300" dirty="0" err="1">
                <a:latin typeface="Calibri" panose="020F0502020204030204" pitchFamily="34" charset="0"/>
              </a:rPr>
              <a:t>Ormay</a:t>
            </a:r>
            <a:r>
              <a:rPr lang="hu-HU" altLang="en-US" sz="2300" dirty="0">
                <a:latin typeface="Calibri" panose="020F0502020204030204" pitchFamily="34" charset="0"/>
              </a:rPr>
              <a:t> Norbert honvédezredes</a:t>
            </a:r>
          </a:p>
          <a:p>
            <a:pPr eaLnBrk="1" hangingPunct="1">
              <a:lnSpc>
                <a:spcPct val="80000"/>
              </a:lnSpc>
            </a:pPr>
            <a:r>
              <a:rPr lang="hu-HU" altLang="en-US" sz="2300" b="1" dirty="0">
                <a:latin typeface="Calibri" panose="020F0502020204030204" pitchFamily="34" charset="0"/>
              </a:rPr>
              <a:t>1849. október 6.</a:t>
            </a:r>
            <a:r>
              <a:rPr lang="hu-HU" altLang="en-US" sz="2300" dirty="0">
                <a:latin typeface="Calibri" panose="020F0502020204030204" pitchFamily="34" charset="0"/>
              </a:rPr>
              <a:t> – az </a:t>
            </a:r>
            <a:r>
              <a:rPr lang="hu-HU" altLang="en-US" sz="2300" b="1" dirty="0">
                <a:latin typeface="Calibri" panose="020F0502020204030204" pitchFamily="34" charset="0"/>
              </a:rPr>
              <a:t>aradi tizenhárom </a:t>
            </a:r>
            <a:r>
              <a:rPr lang="hu-HU" altLang="en-US" sz="2000" dirty="0">
                <a:latin typeface="Calibri" panose="020F0502020204030204" pitchFamily="34" charset="0"/>
              </a:rPr>
              <a:t>(Lázár Vilmos ezredes, Dessewffy Arisztid tábornok, Kiss Ernő tábornok, Schweidel József tábornok, Poeltenberg Ernő tábornok, Török Ignác tábornok, </a:t>
            </a:r>
            <a:r>
              <a:rPr lang="hu-HU" altLang="en-US" sz="2000" dirty="0" err="1">
                <a:latin typeface="Calibri" panose="020F0502020204030204" pitchFamily="34" charset="0"/>
              </a:rPr>
              <a:t>Lahner</a:t>
            </a:r>
            <a:r>
              <a:rPr lang="hu-HU" altLang="en-US" sz="2000" dirty="0">
                <a:latin typeface="Calibri" panose="020F0502020204030204" pitchFamily="34" charset="0"/>
              </a:rPr>
              <a:t> György tábornok, </a:t>
            </a:r>
            <a:r>
              <a:rPr lang="hu-HU" altLang="en-US" sz="2000" dirty="0" err="1">
                <a:latin typeface="Calibri" panose="020F0502020204030204" pitchFamily="34" charset="0"/>
              </a:rPr>
              <a:t>Knezic</a:t>
            </a:r>
            <a:r>
              <a:rPr lang="hu-HU" altLang="en-US" sz="2000" dirty="0">
                <a:latin typeface="Calibri" panose="020F0502020204030204" pitchFamily="34" charset="0"/>
              </a:rPr>
              <a:t> Károly tábornok, Nagysándor József tábornok, Gróf Leiningen-</a:t>
            </a:r>
            <a:r>
              <a:rPr lang="hu-HU" altLang="en-US" sz="2000" dirty="0" err="1">
                <a:latin typeface="Calibri" panose="020F0502020204030204" pitchFamily="34" charset="0"/>
              </a:rPr>
              <a:t>Westerburg</a:t>
            </a:r>
            <a:r>
              <a:rPr lang="hu-HU" altLang="en-US" sz="2000" dirty="0">
                <a:latin typeface="Calibri" panose="020F0502020204030204" pitchFamily="34" charset="0"/>
              </a:rPr>
              <a:t> Károly tábornok, Aulich Lajos tábornok, Damjanich János tábornok, Gróf Vécsey Károly tábornok), </a:t>
            </a:r>
            <a:r>
              <a:rPr lang="hu-HU" altLang="en-US" sz="2000" u="sng" dirty="0">
                <a:latin typeface="Calibri" panose="020F0502020204030204" pitchFamily="34" charset="0"/>
              </a:rPr>
              <a:t>Budapesten</a:t>
            </a:r>
            <a:r>
              <a:rPr lang="hu-HU" altLang="en-US" sz="2000" dirty="0">
                <a:latin typeface="Calibri" panose="020F0502020204030204" pitchFamily="34" charset="0"/>
              </a:rPr>
              <a:t>: kivégzik Magyarország első felelős miniszterelnökét, </a:t>
            </a:r>
            <a:r>
              <a:rPr lang="hu-HU" altLang="en-US" sz="2000" b="1" dirty="0">
                <a:latin typeface="Calibri" panose="020F0502020204030204" pitchFamily="34" charset="0"/>
              </a:rPr>
              <a:t>Batthyány Lajost</a:t>
            </a:r>
          </a:p>
          <a:p>
            <a:pPr eaLnBrk="1" hangingPunct="1">
              <a:lnSpc>
                <a:spcPct val="80000"/>
              </a:lnSpc>
            </a:pPr>
            <a:r>
              <a:rPr lang="hu-HU" altLang="en-US" sz="2300" b="1" dirty="0">
                <a:latin typeface="Calibri" panose="020F0502020204030204" pitchFamily="34" charset="0"/>
              </a:rPr>
              <a:t>1849. október 20. – </a:t>
            </a:r>
            <a:r>
              <a:rPr lang="hu-HU" altLang="en-US" sz="2300" dirty="0">
                <a:latin typeface="Calibri" panose="020F0502020204030204" pitchFamily="34" charset="0"/>
              </a:rPr>
              <a:t>Kazinczy Lajos honvédezredes</a:t>
            </a:r>
          </a:p>
          <a:p>
            <a:pPr eaLnBrk="1" hangingPunct="1">
              <a:lnSpc>
                <a:spcPct val="80000"/>
              </a:lnSpc>
            </a:pPr>
            <a:r>
              <a:rPr lang="hu-HU" altLang="en-US" sz="2300" b="1" dirty="0">
                <a:latin typeface="Calibri" panose="020F0502020204030204" pitchFamily="34" charset="0"/>
              </a:rPr>
              <a:t>1850. február 9. – </a:t>
            </a:r>
            <a:r>
              <a:rPr lang="hu-HU" altLang="en-US" sz="2300" dirty="0" err="1">
                <a:latin typeface="Calibri" panose="020F0502020204030204" pitchFamily="34" charset="0"/>
              </a:rPr>
              <a:t>Lenkey</a:t>
            </a:r>
            <a:r>
              <a:rPr lang="hu-HU" altLang="en-US" sz="2300" dirty="0">
                <a:latin typeface="Calibri" panose="020F0502020204030204" pitchFamily="34" charset="0"/>
              </a:rPr>
              <a:t> János honvédtábornok</a:t>
            </a:r>
            <a:endParaRPr lang="hu-HU" altLang="en-US" sz="2300" b="1" dirty="0">
              <a:latin typeface="Calibri" panose="020F0502020204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box(in)">
                                      <p:cBhvr>
                                        <p:cTn id="7" dur="500"/>
                                        <p:tgtEl>
                                          <p:spTgt spid="1945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9459">
                                            <p:txEl>
                                              <p:pRg st="1" end="1"/>
                                            </p:txEl>
                                          </p:spTgt>
                                        </p:tgtEl>
                                        <p:attrNameLst>
                                          <p:attrName>style.visibility</p:attrName>
                                        </p:attrNameLst>
                                      </p:cBhvr>
                                      <p:to>
                                        <p:strVal val="visible"/>
                                      </p:to>
                                    </p:set>
                                    <p:animEffect transition="in" filter="box(in)">
                                      <p:cBhvr>
                                        <p:cTn id="12" dur="500"/>
                                        <p:tgtEl>
                                          <p:spTgt spid="1945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9459">
                                            <p:txEl>
                                              <p:pRg st="2" end="2"/>
                                            </p:txEl>
                                          </p:spTgt>
                                        </p:tgtEl>
                                        <p:attrNameLst>
                                          <p:attrName>style.visibility</p:attrName>
                                        </p:attrNameLst>
                                      </p:cBhvr>
                                      <p:to>
                                        <p:strVal val="visible"/>
                                      </p:to>
                                    </p:set>
                                    <p:animEffect transition="in" filter="box(in)">
                                      <p:cBhvr>
                                        <p:cTn id="17" dur="500"/>
                                        <p:tgtEl>
                                          <p:spTgt spid="1945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9459">
                                            <p:txEl>
                                              <p:pRg st="3" end="3"/>
                                            </p:txEl>
                                          </p:spTgt>
                                        </p:tgtEl>
                                        <p:attrNameLst>
                                          <p:attrName>style.visibility</p:attrName>
                                        </p:attrNameLst>
                                      </p:cBhvr>
                                      <p:to>
                                        <p:strVal val="visible"/>
                                      </p:to>
                                    </p:set>
                                    <p:animEffect transition="in" filter="box(in)">
                                      <p:cBhvr>
                                        <p:cTn id="22" dur="500"/>
                                        <p:tgtEl>
                                          <p:spTgt spid="1945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9459">
                                            <p:txEl>
                                              <p:pRg st="4" end="4"/>
                                            </p:txEl>
                                          </p:spTgt>
                                        </p:tgtEl>
                                        <p:attrNameLst>
                                          <p:attrName>style.visibility</p:attrName>
                                        </p:attrNameLst>
                                      </p:cBhvr>
                                      <p:to>
                                        <p:strVal val="visible"/>
                                      </p:to>
                                    </p:set>
                                    <p:animEffect transition="in" filter="box(in)">
                                      <p:cBhvr>
                                        <p:cTn id="27" dur="500"/>
                                        <p:tgtEl>
                                          <p:spTgt spid="1945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ím 1"/>
          <p:cNvSpPr>
            <a:spLocks noGrp="1"/>
          </p:cNvSpPr>
          <p:nvPr>
            <p:ph type="title"/>
          </p:nvPr>
        </p:nvSpPr>
        <p:spPr>
          <a:xfrm>
            <a:off x="457200" y="404664"/>
            <a:ext cx="8229600" cy="1143000"/>
          </a:xfrm>
        </p:spPr>
        <p:txBody>
          <a:bodyPr/>
          <a:lstStyle/>
          <a:p>
            <a:r>
              <a:rPr lang="sk-SK" sz="5500" dirty="0"/>
              <a:t>Köszönöm a figyelmet!</a:t>
            </a:r>
            <a:endParaRPr lang="en-US" sz="5500" dirty="0"/>
          </a:p>
        </p:txBody>
      </p:sp>
      <p:pic>
        <p:nvPicPr>
          <p:cNvPr id="4" name="Kép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772816"/>
            <a:ext cx="9144000" cy="4800600"/>
          </a:xfrm>
          <a:prstGeom prst="rect">
            <a:avLst/>
          </a:prstGeom>
        </p:spPr>
      </p:pic>
    </p:spTree>
    <p:extLst>
      <p:ext uri="{BB962C8B-B14F-4D97-AF65-F5344CB8AC3E}">
        <p14:creationId xmlns:p14="http://schemas.microsoft.com/office/powerpoint/2010/main" val="2777279785"/>
      </p:ext>
    </p:extLst>
  </p:cSld>
  <p:clrMapOvr>
    <a:masterClrMapping/>
  </p:clrMapOvr>
</p:sld>
</file>

<file path=ppt/theme/theme1.xml><?xml version="1.0" encoding="utf-8"?>
<a:theme xmlns:a="http://schemas.openxmlformats.org/drawingml/2006/main" name="Alapértelmezett terv">
  <a:themeElements>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Alapértelmezett terv">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Alapértelmezett terv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Alapértelmezett terv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Alapértelmezett terv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Alapértelmezett terv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Alapértelmezett terv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Alapértelmezett terv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Alapértelmezett terv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Alapértelmezett terv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Alapértelmezett terv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Alapértelmezett terv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Alapértelmezett terv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Alapértelmezett terv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838</TotalTime>
  <Words>1203</Words>
  <Application>Microsoft Office PowerPoint</Application>
  <PresentationFormat>Diavetítés a képernyőre (4:3 oldalarány)</PresentationFormat>
  <Paragraphs>134</Paragraphs>
  <Slides>35</Slides>
  <Notes>0</Notes>
  <HiddenSlides>0</HiddenSlides>
  <MMClips>1</MMClips>
  <ScaleCrop>false</ScaleCrop>
  <HeadingPairs>
    <vt:vector size="6" baseType="variant">
      <vt:variant>
        <vt:lpstr>Használt betűtípusok</vt:lpstr>
      </vt:variant>
      <vt:variant>
        <vt:i4>2</vt:i4>
      </vt:variant>
      <vt:variant>
        <vt:lpstr>Téma</vt:lpstr>
      </vt:variant>
      <vt:variant>
        <vt:i4>1</vt:i4>
      </vt:variant>
      <vt:variant>
        <vt:lpstr>Diacímek</vt:lpstr>
      </vt:variant>
      <vt:variant>
        <vt:i4>35</vt:i4>
      </vt:variant>
    </vt:vector>
  </HeadingPairs>
  <TitlesOfParts>
    <vt:vector size="38" baseType="lpstr">
      <vt:lpstr>Arial</vt:lpstr>
      <vt:lpstr>Calibri</vt:lpstr>
      <vt:lpstr>Alapértelmezett terv</vt:lpstr>
      <vt:lpstr>Az 1848-49-es szabadságharc </vt:lpstr>
      <vt:lpstr>A szabadságharc kitörésének okai</vt:lpstr>
      <vt:lpstr>A szabadságharc kitörésének okai</vt:lpstr>
      <vt:lpstr>Magyarország 1848 nyarán </vt:lpstr>
      <vt:lpstr>Viszály keltése Magyarországon</vt:lpstr>
      <vt:lpstr>A szabadságharc kezdete</vt:lpstr>
      <vt:lpstr>PowerPoint-bemutató</vt:lpstr>
      <vt:lpstr>A szabadságharc kezdete</vt:lpstr>
      <vt:lpstr>A szabadságharc kezdete</vt:lpstr>
      <vt:lpstr>PowerPoint-bemutató</vt:lpstr>
      <vt:lpstr>PowerPoint-bemutató</vt:lpstr>
      <vt:lpstr>PowerPoint-bemutató</vt:lpstr>
      <vt:lpstr>A császár nyílt háborúja MO ellen</vt:lpstr>
      <vt:lpstr>Általános támadás az ország ellen</vt:lpstr>
      <vt:lpstr>A császári főerők támadása  1848 decemberében</vt:lpstr>
      <vt:lpstr>Általános támadás az ország ellen</vt:lpstr>
      <vt:lpstr>A felvidéki hadjárat  (1849. január-február) </vt:lpstr>
      <vt:lpstr>Az erdélyi hadszíntér  (1848 ősze-1849 tavasza) </vt:lpstr>
      <vt:lpstr>1849-es év - ellentámadások</vt:lpstr>
      <vt:lpstr>PowerPoint-bemutató</vt:lpstr>
      <vt:lpstr>A tavaszi hadjárat (1849. április) </vt:lpstr>
      <vt:lpstr>A diadalmas időszak </vt:lpstr>
      <vt:lpstr>PowerPoint-bemutató</vt:lpstr>
      <vt:lpstr>A diadalmas időszak </vt:lpstr>
      <vt:lpstr>A szabadságharc veresége</vt:lpstr>
      <vt:lpstr>PowerPoint-bemutató</vt:lpstr>
      <vt:lpstr>A MEGAMORV kutatócsoport, Ferihegy, az Oroszországi út előtt</vt:lpstr>
      <vt:lpstr>Ásatás Barguzinban, Oroszország, 1980-as évek</vt:lpstr>
      <vt:lpstr>Petőfi Sándor újratemetése, Budapest, Fiumei úti sírkert, 2015. 07.17.</vt:lpstr>
      <vt:lpstr>PowerPoint-bemutató</vt:lpstr>
      <vt:lpstr>A szabadságharc veresége</vt:lpstr>
      <vt:lpstr>A végjáték  (a szabadságharc veresége) </vt:lpstr>
      <vt:lpstr>PowerPoint-bemutató</vt:lpstr>
      <vt:lpstr>A szabadságharc közvetlen megtorlása</vt:lpstr>
      <vt:lpstr>Köszönöm a figyelmet!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Az 1848-49-es szabadságharc</dc:title>
  <dc:creator>Pósch László</dc:creator>
  <cp:lastModifiedBy>os</cp:lastModifiedBy>
  <cp:revision>74</cp:revision>
  <dcterms:created xsi:type="dcterms:W3CDTF">2009-02-18T11:07:27Z</dcterms:created>
  <dcterms:modified xsi:type="dcterms:W3CDTF">2023-10-06T05:04:21Z</dcterms:modified>
</cp:coreProperties>
</file>