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1" r:id="rId5"/>
    <p:sldId id="287" r:id="rId6"/>
    <p:sldId id="272" r:id="rId7"/>
    <p:sldId id="277" r:id="rId8"/>
    <p:sldId id="273" r:id="rId9"/>
    <p:sldId id="274" r:id="rId10"/>
    <p:sldId id="275" r:id="rId11"/>
    <p:sldId id="288" r:id="rId12"/>
    <p:sldId id="289" r:id="rId13"/>
    <p:sldId id="276" r:id="rId14"/>
    <p:sldId id="290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69" r:id="rId24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2024. 10. 22.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968"/>
            <a:ext cx="9906000" cy="6606064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1327872"/>
          </a:xfrm>
          <a:effectLst>
            <a:outerShdw blurRad="50800" dist="63500" dir="2700000" algn="tl" rotWithShape="0">
              <a:schemeClr val="tx1"/>
            </a:outerShdw>
          </a:effectLst>
        </p:spPr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1232343"/>
            <a:ext cx="7429500" cy="1655762"/>
          </a:xfrm>
          <a:effectLst>
            <a:outerShdw blurRad="50800" dist="50800" dir="2700000" algn="tl" rotWithShape="0">
              <a:schemeClr val="tx1"/>
            </a:outerShdw>
          </a:effectLst>
        </p:spPr>
        <p:txBody>
          <a:bodyPr>
            <a:noAutofit/>
          </a:bodyPr>
          <a:lstStyle/>
          <a:p>
            <a:r>
              <a:rPr lang="hu-HU" sz="5000" dirty="0">
                <a:solidFill>
                  <a:schemeClr val="bg1"/>
                </a:solidFill>
              </a:rPr>
              <a:t>A köztársaság kora</a:t>
            </a:r>
          </a:p>
          <a:p>
            <a:r>
              <a:rPr lang="hu-HU" sz="5000" b="1" dirty="0">
                <a:solidFill>
                  <a:schemeClr val="bg1"/>
                </a:solidFill>
              </a:rPr>
              <a:t>Kr. e. 510 – Kr. e. 27</a:t>
            </a: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1238249" y="2873467"/>
            <a:ext cx="7429500" cy="1655762"/>
          </a:xfrm>
          <a:prstGeom prst="rect">
            <a:avLst/>
          </a:prstGeom>
          <a:effectLst>
            <a:outerShdw blurRad="63500" dist="76200" dir="3600000" algn="ctr" rotWithShape="0">
              <a:schemeClr val="tx1"/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POLGÁRHÁBORÚK KORA</a:t>
            </a:r>
          </a:p>
        </p:txBody>
      </p:sp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7155" y="13546"/>
            <a:ext cx="8543925" cy="90427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rabszolgák, a rabszolgakereskedelem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04635" y="917823"/>
            <a:ext cx="95489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Rabszolgák – </a:t>
            </a:r>
            <a:r>
              <a:rPr lang="hu-HU" sz="3000" dirty="0" err="1"/>
              <a:t>hadifoglyokól</a:t>
            </a:r>
            <a:r>
              <a:rPr lang="hu-HU" sz="3000" dirty="0"/>
              <a:t>, kalózok által elhurcolt emberekből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A legnagyobb rabszolgapiac Délosz szigetén volt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Jogait tekintve nem számított embernek – „beszélő szerszámnak” </a:t>
            </a:r>
            <a:r>
              <a:rPr lang="hu-HU" sz="3000" dirty="0" err="1"/>
              <a:t>tekinették</a:t>
            </a:r>
            <a:endParaRPr lang="hu-HU" sz="3000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u-HU" sz="3000" dirty="0"/>
              <a:t>Alkalmazásuk: </a:t>
            </a:r>
          </a:p>
          <a:p>
            <a:r>
              <a:rPr lang="hu-HU" sz="3000" dirty="0"/>
              <a:t>     mezőgazdaságban, </a:t>
            </a:r>
          </a:p>
          <a:p>
            <a:r>
              <a:rPr lang="hu-HU" sz="3000" dirty="0"/>
              <a:t>     bányákban, </a:t>
            </a:r>
          </a:p>
          <a:p>
            <a:r>
              <a:rPr lang="hu-HU" sz="3000" dirty="0"/>
              <a:t>     hivatalokban, </a:t>
            </a:r>
          </a:p>
          <a:p>
            <a:r>
              <a:rPr lang="hu-HU" sz="3000" dirty="0"/>
              <a:t>     gladiátorokként, …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977" y="3275470"/>
            <a:ext cx="5853289" cy="351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9021" y="917823"/>
            <a:ext cx="9826978" cy="4351338"/>
          </a:xfrm>
        </p:spPr>
        <p:txBody>
          <a:bodyPr/>
          <a:lstStyle/>
          <a:p>
            <a:pPr lvl="0"/>
            <a:r>
              <a:rPr lang="hu-HU" dirty="0"/>
              <a:t>Kr. e. 138 – szicíliai rabszolgalázadás (200 000 résztvevő)</a:t>
            </a:r>
          </a:p>
          <a:p>
            <a:r>
              <a:rPr lang="hu-HU" dirty="0"/>
              <a:t>Kr. e. 104-101 – második szicíliai rabszolgalázadás</a:t>
            </a:r>
          </a:p>
          <a:p>
            <a:r>
              <a:rPr lang="hu-HU" dirty="0"/>
              <a:t>Kr. e. 73-71 – </a:t>
            </a:r>
            <a:r>
              <a:rPr lang="hu-HU" b="1" dirty="0"/>
              <a:t>Spartacus</a:t>
            </a:r>
            <a:r>
              <a:rPr lang="hu-HU" dirty="0"/>
              <a:t> lázadása (6 000 rabszolga)</a:t>
            </a:r>
          </a:p>
          <a:p>
            <a:pPr lvl="0"/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20548" y="13546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Rabszolgalázadások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53" y="2714080"/>
            <a:ext cx="7247313" cy="362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2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58460" y="0"/>
            <a:ext cx="8543925" cy="842785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Spartacus rabszolgalázadásának leverése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750" y="816326"/>
            <a:ext cx="7774338" cy="4981576"/>
          </a:xfrm>
        </p:spPr>
        <p:txBody>
          <a:bodyPr>
            <a:noAutofit/>
          </a:bodyPr>
          <a:lstStyle/>
          <a:p>
            <a:r>
              <a:rPr lang="hu-HU" sz="2500" dirty="0"/>
              <a:t>Spartacust harcban megölik, a követőit keresztre feszítik (</a:t>
            </a:r>
            <a:r>
              <a:rPr lang="hu-HU" sz="2500" dirty="0" err="1"/>
              <a:t>Via</a:t>
            </a:r>
            <a:r>
              <a:rPr lang="hu-HU" sz="2500" dirty="0"/>
              <a:t> Appia, 212 km Róma és </a:t>
            </a:r>
            <a:r>
              <a:rPr lang="hu-HU" sz="2500" dirty="0" err="1"/>
              <a:t>Brundisium</a:t>
            </a:r>
            <a:r>
              <a:rPr lang="hu-HU" sz="2500" dirty="0"/>
              <a:t> között)</a:t>
            </a:r>
          </a:p>
          <a:p>
            <a:r>
              <a:rPr lang="hu-HU" sz="2500" dirty="0" err="1"/>
              <a:t>Legyőzői</a:t>
            </a:r>
            <a:r>
              <a:rPr lang="hu-HU" sz="2500" dirty="0"/>
              <a:t>: </a:t>
            </a:r>
            <a:r>
              <a:rPr lang="hu-HU" sz="2500" b="1" dirty="0"/>
              <a:t>Pompeius</a:t>
            </a:r>
            <a:r>
              <a:rPr lang="hu-HU" sz="2500" dirty="0"/>
              <a:t> és </a:t>
            </a:r>
            <a:r>
              <a:rPr lang="hu-HU" sz="2500" b="1" dirty="0" err="1"/>
              <a:t>Crassus</a:t>
            </a:r>
            <a:r>
              <a:rPr lang="hu-HU" sz="2500" dirty="0"/>
              <a:t> </a:t>
            </a:r>
          </a:p>
          <a:p>
            <a:r>
              <a:rPr lang="hu-HU" sz="2500" dirty="0"/>
              <a:t>Kr. e. 70-ben </a:t>
            </a:r>
            <a:r>
              <a:rPr lang="hu-HU" sz="2500" dirty="0" err="1"/>
              <a:t>consulok</a:t>
            </a:r>
            <a:r>
              <a:rPr lang="hu-HU" sz="2500" dirty="0"/>
              <a:t> lettek</a:t>
            </a:r>
          </a:p>
          <a:p>
            <a:r>
              <a:rPr lang="hu-HU" sz="2500" i="1" dirty="0"/>
              <a:t>néppárti intézkedések: </a:t>
            </a:r>
          </a:p>
          <a:p>
            <a:pPr lvl="1"/>
            <a:r>
              <a:rPr lang="hu-HU" dirty="0"/>
              <a:t>a néptribunusok jogkörének visszaállítása </a:t>
            </a:r>
          </a:p>
          <a:p>
            <a:pPr lvl="1"/>
            <a:r>
              <a:rPr lang="hu-HU" dirty="0"/>
              <a:t>a lovagok helyzetének erősítése 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258" y="1569155"/>
            <a:ext cx="3575660" cy="316653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8" y="3881365"/>
            <a:ext cx="6476117" cy="277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8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5A87BC-754A-4936-A847-9E55E05BC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93" y="-29157"/>
            <a:ext cx="9513114" cy="893223"/>
          </a:xfrm>
        </p:spPr>
        <p:txBody>
          <a:bodyPr>
            <a:normAutofit/>
          </a:bodyPr>
          <a:lstStyle/>
          <a:p>
            <a:pPr algn="ctr"/>
            <a:r>
              <a:rPr lang="hu-HU" sz="3500" b="1" dirty="0" err="1"/>
              <a:t>Magistratusi</a:t>
            </a:r>
            <a:r>
              <a:rPr lang="hu-HU" sz="3500" b="1" dirty="0"/>
              <a:t> és egyéb tisztségek az ókori Rómában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D0D0B6-1ED5-4A3B-B56D-1B5963B0C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8564"/>
            <a:ext cx="8543925" cy="60484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2100" b="1" dirty="0" err="1"/>
              <a:t>Consul</a:t>
            </a:r>
            <a:r>
              <a:rPr lang="hu-HU" sz="2100" dirty="0"/>
              <a:t> – Róma legfőbb </a:t>
            </a:r>
            <a:r>
              <a:rPr lang="hu-HU" sz="2100" dirty="0" err="1"/>
              <a:t>magistratusa</a:t>
            </a:r>
            <a:r>
              <a:rPr lang="hu-HU" sz="2100" dirty="0"/>
              <a:t>, Róma vezetője a köztársaság korában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Praetor</a:t>
            </a:r>
            <a:r>
              <a:rPr lang="hu-HU" sz="2100" dirty="0"/>
              <a:t> – Rómában a városi rend fenntartása, bíráskodás, a </a:t>
            </a:r>
            <a:r>
              <a:rPr lang="hu-HU" sz="2100" dirty="0" err="1"/>
              <a:t>Consul</a:t>
            </a:r>
            <a:r>
              <a:rPr lang="hu-HU" sz="2100" dirty="0"/>
              <a:t> </a:t>
            </a:r>
            <a:r>
              <a:rPr lang="hu-HU" sz="2100"/>
              <a:t>távollétében helyettesíti </a:t>
            </a:r>
            <a:r>
              <a:rPr lang="hu-HU" sz="2100" dirty="0"/>
              <a:t>őt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Proconsul</a:t>
            </a:r>
            <a:r>
              <a:rPr lang="hu-HU" sz="2100" dirty="0"/>
              <a:t> – volt </a:t>
            </a:r>
            <a:r>
              <a:rPr lang="hu-HU" sz="2100" dirty="0" err="1"/>
              <a:t>Consul</a:t>
            </a:r>
            <a:r>
              <a:rPr lang="hu-HU" sz="2100" dirty="0"/>
              <a:t>, akit újraválasztottak, hogy Róma valamely PROVINCIÁJÁT (tartományát) vezesse a </a:t>
            </a:r>
            <a:r>
              <a:rPr lang="hu-HU" sz="2100" dirty="0" err="1"/>
              <a:t>Consul</a:t>
            </a:r>
            <a:r>
              <a:rPr lang="hu-HU" sz="2100" dirty="0"/>
              <a:t> távollétében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Censor</a:t>
            </a:r>
            <a:r>
              <a:rPr lang="hu-HU" sz="2100" dirty="0"/>
              <a:t> - a római lakosság és vagyona összeírása – végrehajtása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Questor</a:t>
            </a:r>
            <a:r>
              <a:rPr lang="hu-HU" sz="2100" dirty="0"/>
              <a:t> – ügyész, a közpénzek beszedése/elosztása</a:t>
            </a:r>
          </a:p>
          <a:p>
            <a:pPr>
              <a:lnSpc>
                <a:spcPct val="100000"/>
              </a:lnSpc>
            </a:pPr>
            <a:r>
              <a:rPr lang="hu-HU" sz="2100" b="1" dirty="0"/>
              <a:t>Néptribunus</a:t>
            </a:r>
            <a:r>
              <a:rPr lang="hu-HU" sz="2100" dirty="0"/>
              <a:t> - a plebejusok érdekeinek védelme, jogaik feletti őrködés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Imperator</a:t>
            </a:r>
            <a:r>
              <a:rPr lang="hu-HU" sz="2100" dirty="0"/>
              <a:t> – </a:t>
            </a:r>
            <a:r>
              <a:rPr lang="hu-HU" sz="2100" dirty="0" err="1"/>
              <a:t>consul</a:t>
            </a:r>
            <a:r>
              <a:rPr lang="hu-HU" sz="2100" dirty="0"/>
              <a:t>/</a:t>
            </a:r>
            <a:r>
              <a:rPr lang="hu-HU" sz="2100" dirty="0" err="1"/>
              <a:t>proconsul</a:t>
            </a:r>
            <a:r>
              <a:rPr lang="hu-HU" sz="2100" dirty="0"/>
              <a:t>, aki GYŐZTES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hadvezérként tér vissza Rómába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Dictator</a:t>
            </a:r>
            <a:r>
              <a:rPr lang="hu-HU" sz="2100" dirty="0"/>
              <a:t> – rendkívüli tisztség – veszélyhelyzet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esetén választották, </a:t>
            </a:r>
            <a:r>
              <a:rPr lang="hu-HU" sz="2100" dirty="0" err="1"/>
              <a:t>max</a:t>
            </a:r>
            <a:r>
              <a:rPr lang="hu-HU" sz="2100" dirty="0"/>
              <a:t>. 6 hónapra,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100" dirty="0"/>
              <a:t>teljhatalmú vezető</a:t>
            </a:r>
          </a:p>
          <a:p>
            <a:pPr>
              <a:lnSpc>
                <a:spcPct val="100000"/>
              </a:lnSpc>
            </a:pPr>
            <a:r>
              <a:rPr lang="hu-HU" sz="2100" b="1" dirty="0" err="1"/>
              <a:t>Pontifex</a:t>
            </a:r>
            <a:r>
              <a:rPr lang="hu-HU" sz="2100" b="1" dirty="0"/>
              <a:t> </a:t>
            </a:r>
            <a:r>
              <a:rPr lang="hu-HU" sz="2100" b="1" dirty="0" err="1"/>
              <a:t>maximus</a:t>
            </a:r>
            <a:r>
              <a:rPr lang="hu-HU" sz="2100" b="1" dirty="0"/>
              <a:t> </a:t>
            </a:r>
            <a:r>
              <a:rPr lang="hu-HU" sz="2100" dirty="0"/>
              <a:t>– a római vallás legfelsőbb papja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3C952D2-CD64-45AE-9589-2C1B22296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52" y="4126685"/>
            <a:ext cx="4214911" cy="218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7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1117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Az első </a:t>
            </a:r>
            <a:r>
              <a:rPr lang="hu-HU" b="1" dirty="0">
                <a:latin typeface="+mn-lt"/>
              </a:rPr>
              <a:t>TRIUMVIRÁTUS </a:t>
            </a:r>
            <a:r>
              <a:rPr lang="hu-HU" sz="2800" dirty="0">
                <a:latin typeface="+mn-lt"/>
              </a:rPr>
              <a:t>(három férfiú szövetsége)</a:t>
            </a:r>
            <a:br>
              <a:rPr lang="hu-HU" dirty="0">
                <a:latin typeface="+mn-lt"/>
              </a:rPr>
            </a:br>
            <a:endParaRPr lang="hu-HU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0377" y="956381"/>
            <a:ext cx="9527821" cy="4351338"/>
          </a:xfrm>
        </p:spPr>
        <p:txBody>
          <a:bodyPr>
            <a:normAutofit/>
          </a:bodyPr>
          <a:lstStyle/>
          <a:p>
            <a:r>
              <a:rPr lang="hu-HU" sz="2700" dirty="0" err="1"/>
              <a:t>Crassus</a:t>
            </a:r>
            <a:r>
              <a:rPr lang="hu-HU" sz="2700" dirty="0"/>
              <a:t> és Pompeius között ellentétek voltak</a:t>
            </a:r>
          </a:p>
          <a:p>
            <a:r>
              <a:rPr lang="hu-HU" sz="2700" b="1" dirty="0"/>
              <a:t>Julius Caesar </a:t>
            </a:r>
            <a:r>
              <a:rPr lang="hu-HU" sz="2700" dirty="0"/>
              <a:t>kibékíti őket, és titkos hármasszövetséget hoznak létre (Kr. e. 60), hogy támogatják egymást a vezető tisztségek megszerzésében – a szenátussal szemben</a:t>
            </a:r>
          </a:p>
          <a:p>
            <a:r>
              <a:rPr lang="hu-HU" sz="2700" b="1" dirty="0"/>
              <a:t>Caesar </a:t>
            </a:r>
            <a:r>
              <a:rPr lang="hu-HU" sz="2700" dirty="0"/>
              <a:t>consul lesz, majd </a:t>
            </a:r>
            <a:r>
              <a:rPr lang="hu-HU" sz="2700" b="1" dirty="0" err="1"/>
              <a:t>proconsul</a:t>
            </a:r>
            <a:r>
              <a:rPr lang="hu-HU" sz="2700" dirty="0"/>
              <a:t> Galliában (a pro consul cím a consul cím meghosszabbítása a következő 1 évre „</a:t>
            </a:r>
            <a:r>
              <a:rPr lang="hu-HU" sz="2700" i="1" dirty="0"/>
              <a:t>pro </a:t>
            </a:r>
            <a:r>
              <a:rPr lang="hu-HU" sz="2700" i="1" dirty="0" err="1"/>
              <a:t>consule</a:t>
            </a:r>
            <a:r>
              <a:rPr lang="hu-HU" sz="2700" i="1" dirty="0"/>
              <a:t> </a:t>
            </a:r>
            <a:r>
              <a:rPr lang="hu-HU" sz="2700" i="1" dirty="0" err="1"/>
              <a:t>imperium</a:t>
            </a:r>
            <a:r>
              <a:rPr lang="hu-HU" sz="2700" i="1" dirty="0"/>
              <a:t>”)</a:t>
            </a:r>
            <a:endParaRPr lang="hu-HU" sz="2700" dirty="0"/>
          </a:p>
          <a:p>
            <a:r>
              <a:rPr lang="hu-HU" sz="2700" b="1" dirty="0" err="1"/>
              <a:t>Crassus</a:t>
            </a:r>
            <a:r>
              <a:rPr lang="hu-HU" sz="2700" dirty="0"/>
              <a:t> </a:t>
            </a:r>
            <a:r>
              <a:rPr lang="hu-HU" sz="2700" dirty="0" err="1"/>
              <a:t>proconsul</a:t>
            </a:r>
            <a:r>
              <a:rPr lang="hu-HU" sz="2700" dirty="0"/>
              <a:t> </a:t>
            </a:r>
            <a:r>
              <a:rPr lang="hu-HU" sz="2700" dirty="0" err="1"/>
              <a:t>Syriában</a:t>
            </a:r>
            <a:r>
              <a:rPr lang="hu-HU" sz="2700" dirty="0"/>
              <a:t>, </a:t>
            </a:r>
            <a:r>
              <a:rPr lang="hu-HU" sz="2700" b="1" dirty="0"/>
              <a:t>Pompeius</a:t>
            </a:r>
            <a:r>
              <a:rPr lang="hu-HU" sz="2700" dirty="0"/>
              <a:t> </a:t>
            </a:r>
            <a:r>
              <a:rPr lang="hu-HU" sz="2700" dirty="0" err="1"/>
              <a:t>Hispaniában</a:t>
            </a:r>
            <a:endParaRPr lang="hu-HU" sz="2700" dirty="0"/>
          </a:p>
          <a:p>
            <a:pPr marL="0" indent="0">
              <a:buNone/>
            </a:pPr>
            <a:endParaRPr lang="hu-HU" sz="27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6" y="4459111"/>
            <a:ext cx="5066185" cy="239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1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6" y="90311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1463" y="1027227"/>
            <a:ext cx="47998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/>
              <a:t>Caesar </a:t>
            </a:r>
            <a:r>
              <a:rPr lang="hu-HU" sz="2800" dirty="0"/>
              <a:t>a katonái feltétlen hűségét és a római nép csodálatát vívja ki </a:t>
            </a:r>
            <a:r>
              <a:rPr lang="hu-HU" sz="2800" b="1" dirty="0"/>
              <a:t>hatalmas hadi sikereivel</a:t>
            </a:r>
            <a:r>
              <a:rPr lang="hu-HU" sz="2800" dirty="0"/>
              <a:t> – Gallia teljes meghódítása, a belgák leigázása, átkel a La Manche csatornán Britanniába. A római birodalom egyik legbefolyásosabb hadvezérévé válik – </a:t>
            </a:r>
            <a:r>
              <a:rPr lang="hu-HU" sz="2800" b="1" dirty="0"/>
              <a:t>megnő a politikai hatalma</a:t>
            </a:r>
            <a:r>
              <a:rPr lang="hu-HU" sz="2800" dirty="0"/>
              <a:t>.</a:t>
            </a:r>
          </a:p>
          <a:p>
            <a:endParaRPr lang="hu-HU" sz="28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69" y="1117600"/>
            <a:ext cx="4722178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86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466" y="933803"/>
            <a:ext cx="9513712" cy="5645390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800" dirty="0" err="1"/>
              <a:t>Crassus</a:t>
            </a:r>
            <a:r>
              <a:rPr lang="hu-HU" sz="2800" dirty="0"/>
              <a:t> egy hadjárat során meghal, és Pompeius, tartva Caesar növekvő hatalmától a szenátus oldalára áll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A szenátus Caesart </a:t>
            </a:r>
            <a:r>
              <a:rPr lang="hu-HU" sz="2800" b="1" dirty="0"/>
              <a:t>Kr. e. 49-ben </a:t>
            </a:r>
            <a:r>
              <a:rPr lang="hu-HU" sz="2800" dirty="0"/>
              <a:t>Rómába rendeli, hogy elszakítsa hadseregétől, Caesar viszont a hadserege élén vonul Róma felé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Átlépi a </a:t>
            </a:r>
            <a:r>
              <a:rPr lang="hu-HU" sz="2800" b="1" dirty="0"/>
              <a:t>Rubicon</a:t>
            </a:r>
            <a:r>
              <a:rPr lang="hu-HU" sz="2800" dirty="0"/>
              <a:t> folyót</a:t>
            </a:r>
          </a:p>
          <a:p>
            <a:pPr marL="228600" lvl="1">
              <a:spcBef>
                <a:spcPts val="1000"/>
              </a:spcBef>
            </a:pPr>
            <a:r>
              <a:rPr lang="hu-HU" sz="2800" b="1" dirty="0"/>
              <a:t>ALEA IACTA EST </a:t>
            </a:r>
            <a:r>
              <a:rPr lang="hu-HU" sz="2800" dirty="0"/>
              <a:t>= A kocka el van vetve (nincs visszaút)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 felbomlása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955" y="4272139"/>
            <a:ext cx="3577166" cy="240181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3" y="4272139"/>
            <a:ext cx="5444105" cy="240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3132" y="588745"/>
            <a:ext cx="9719733" cy="602579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500" dirty="0"/>
              <a:t>Polgárháború dúl Rómában, Caesar legyőzi Pompeius seregeit – Pompeius a Balkánra menekül</a:t>
            </a:r>
          </a:p>
          <a:p>
            <a:pPr marL="228600" lvl="1">
              <a:spcBef>
                <a:spcPts val="1000"/>
              </a:spcBef>
            </a:pPr>
            <a:r>
              <a:rPr lang="hu-HU" sz="2500" b="1" dirty="0"/>
              <a:t>Caesar bevonul Rómába </a:t>
            </a:r>
            <a:r>
              <a:rPr lang="hu-HU" sz="2500" b="1" i="1" dirty="0">
                <a:solidFill>
                  <a:srgbClr val="FF0000"/>
                </a:solidFill>
              </a:rPr>
              <a:t>(</a:t>
            </a:r>
            <a:r>
              <a:rPr lang="hu-HU" sz="2500" b="1" i="1" dirty="0" err="1">
                <a:solidFill>
                  <a:srgbClr val="FF0000"/>
                </a:solidFill>
              </a:rPr>
              <a:t>Veni</a:t>
            </a:r>
            <a:r>
              <a:rPr lang="hu-HU" sz="2500" b="1" i="1" dirty="0">
                <a:solidFill>
                  <a:srgbClr val="FF0000"/>
                </a:solidFill>
              </a:rPr>
              <a:t>, Vidi, Vici)</a:t>
            </a:r>
            <a:r>
              <a:rPr lang="hu-HU" sz="2500" dirty="0"/>
              <a:t> és a szenátus konzullá választja</a:t>
            </a:r>
          </a:p>
          <a:p>
            <a:pPr marL="228600" lvl="1">
              <a:spcBef>
                <a:spcPts val="1000"/>
              </a:spcBef>
            </a:pPr>
            <a:r>
              <a:rPr lang="hu-HU" sz="2500" dirty="0"/>
              <a:t>Pompeiustól meg kell szabadulnia - a végső ütközetre Görögországban </a:t>
            </a:r>
            <a:r>
              <a:rPr lang="hu-HU" sz="2500" b="1" dirty="0"/>
              <a:t>PHARSZALOSZ</a:t>
            </a:r>
            <a:r>
              <a:rPr lang="hu-HU" sz="2500" dirty="0"/>
              <a:t>-</a:t>
            </a:r>
            <a:r>
              <a:rPr lang="hu-HU" sz="2500" dirty="0" err="1"/>
              <a:t>nál</a:t>
            </a:r>
            <a:r>
              <a:rPr lang="hu-HU" sz="2500" dirty="0"/>
              <a:t> </a:t>
            </a:r>
            <a:r>
              <a:rPr lang="hu-HU" sz="2500" b="1" dirty="0"/>
              <a:t>Kr. e. 48-ban </a:t>
            </a:r>
            <a:r>
              <a:rPr lang="hu-HU" sz="2500" dirty="0"/>
              <a:t>kerül sor – Caesar legyőzi Pompeiust!</a:t>
            </a:r>
          </a:p>
          <a:p>
            <a:endParaRPr lang="hu-HU" sz="2500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>
          <a:xfrm>
            <a:off x="681037" y="-21716"/>
            <a:ext cx="8543925" cy="696736"/>
          </a:xfrm>
        </p:spPr>
        <p:txBody>
          <a:bodyPr>
            <a:normAutofit/>
          </a:bodyPr>
          <a:lstStyle/>
          <a:p>
            <a:pPr algn="ctr"/>
            <a:r>
              <a:rPr lang="hu-HU" dirty="0">
                <a:latin typeface="+mn-lt"/>
              </a:rPr>
              <a:t>Az első triumvirátus felbomlása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281EAA-2BE7-4D37-89D3-FE2A59632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31" y="3075146"/>
            <a:ext cx="6763738" cy="3782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80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537" y="2856887"/>
            <a:ext cx="2993774" cy="400111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Caesar egyeduralma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8798" y="924791"/>
            <a:ext cx="9414179" cy="5496791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hu-HU" sz="2800" dirty="0"/>
              <a:t>A megrémült szenátus Caesart </a:t>
            </a:r>
            <a:r>
              <a:rPr lang="hu-HU" sz="2800" b="1" dirty="0"/>
              <a:t>örökös diktátorrá</a:t>
            </a:r>
            <a:r>
              <a:rPr lang="hu-HU" sz="2800" dirty="0"/>
              <a:t> választotta (a köztársaság és a szenátus hatalma már csak látszat)</a:t>
            </a:r>
          </a:p>
          <a:p>
            <a:pPr marL="228600" lvl="1">
              <a:spcBef>
                <a:spcPts val="1000"/>
              </a:spcBef>
            </a:pPr>
            <a:r>
              <a:rPr lang="hu-HU" sz="2800" b="1" dirty="0" err="1"/>
              <a:t>Pontifex</a:t>
            </a:r>
            <a:r>
              <a:rPr lang="hu-HU" sz="2800" b="1" dirty="0"/>
              <a:t> </a:t>
            </a:r>
            <a:r>
              <a:rPr lang="hu-HU" sz="2800" b="1" dirty="0" err="1"/>
              <a:t>Maximus</a:t>
            </a:r>
            <a:r>
              <a:rPr lang="hu-HU" sz="2800" dirty="0"/>
              <a:t>, </a:t>
            </a:r>
            <a:r>
              <a:rPr lang="hu-HU" sz="2800" b="1" dirty="0"/>
              <a:t>néptribunus</a:t>
            </a:r>
            <a:r>
              <a:rPr lang="hu-HU" sz="2800" dirty="0"/>
              <a:t>, örökös </a:t>
            </a:r>
            <a:r>
              <a:rPr lang="hu-HU" sz="2800" b="1" dirty="0" err="1"/>
              <a:t>censor</a:t>
            </a:r>
            <a:r>
              <a:rPr lang="hu-HU" sz="2800" dirty="0"/>
              <a:t> és </a:t>
            </a:r>
            <a:r>
              <a:rPr lang="hu-HU" sz="2800" b="1" dirty="0" err="1"/>
              <a:t>imperator</a:t>
            </a:r>
            <a:endParaRPr lang="hu-HU" sz="2800" b="1" dirty="0"/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Caesar a birodalmat erősítő reformokat hajtott végre:</a:t>
            </a:r>
          </a:p>
          <a:p>
            <a:pPr marL="685800" lvl="2">
              <a:spcBef>
                <a:spcPts val="1000"/>
              </a:spcBef>
            </a:pPr>
            <a:r>
              <a:rPr lang="hu-HU" sz="2400" b="1" dirty="0"/>
              <a:t>Földet osztott</a:t>
            </a:r>
            <a:r>
              <a:rPr lang="hu-HU" sz="2400" dirty="0"/>
              <a:t> a nincsteleneknek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Értékálló </a:t>
            </a:r>
            <a:r>
              <a:rPr lang="hu-HU" sz="2400" b="1" dirty="0"/>
              <a:t>aranypénzt</a:t>
            </a:r>
            <a:r>
              <a:rPr lang="hu-HU" sz="2400" dirty="0"/>
              <a:t> veretett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A provinciákban élőknek is </a:t>
            </a:r>
            <a:r>
              <a:rPr lang="hu-HU" sz="2400" b="1" dirty="0"/>
              <a:t>polgárjogot</a:t>
            </a:r>
            <a:r>
              <a:rPr lang="hu-HU" sz="2400" dirty="0"/>
              <a:t> adott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A </a:t>
            </a:r>
            <a:r>
              <a:rPr lang="hu-HU" sz="2400" dirty="0" err="1"/>
              <a:t>szenatus</a:t>
            </a:r>
            <a:r>
              <a:rPr lang="hu-HU" sz="2400" dirty="0"/>
              <a:t> létszámát </a:t>
            </a:r>
            <a:r>
              <a:rPr lang="hu-HU" sz="2400" b="1" dirty="0"/>
              <a:t>900</a:t>
            </a:r>
            <a:r>
              <a:rPr lang="hu-HU" sz="2400" dirty="0"/>
              <a:t>-ra emelte</a:t>
            </a:r>
          </a:p>
          <a:p>
            <a:pPr marL="685800" lvl="2">
              <a:spcBef>
                <a:spcPts val="1000"/>
              </a:spcBef>
            </a:pPr>
            <a:r>
              <a:rPr lang="hu-HU" sz="2400" dirty="0"/>
              <a:t>Naptárreformot vezetett be – </a:t>
            </a:r>
            <a:r>
              <a:rPr lang="hu-HU" sz="2400" b="1" dirty="0"/>
              <a:t>JULIANUS </a:t>
            </a:r>
            <a:r>
              <a:rPr lang="hu-HU" sz="2400" dirty="0"/>
              <a:t>naptár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594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ACEBOOK_2021-12-31\270299821_2993669687550227_814101316618684053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050"/>
            <a:ext cx="6994769" cy="681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55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B4F62A5-C1A8-49F9-A7A1-FB30EC9B8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238" y="0"/>
            <a:ext cx="6303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067" y="891319"/>
            <a:ext cx="9523221" cy="5666221"/>
          </a:xfrm>
        </p:spPr>
        <p:txBody>
          <a:bodyPr/>
          <a:lstStyle/>
          <a:p>
            <a:r>
              <a:rPr lang="hu-HU" dirty="0"/>
              <a:t>Caesar lebecsülte a köztársaság hagyományait és ezért a szenátus egyes tagjai összeesküdtek ellene </a:t>
            </a:r>
            <a:r>
              <a:rPr lang="hu-HU" b="1" dirty="0"/>
              <a:t>(</a:t>
            </a:r>
            <a:r>
              <a:rPr lang="hu-HU" b="1" dirty="0" err="1"/>
              <a:t>Cassius</a:t>
            </a:r>
            <a:r>
              <a:rPr lang="hu-HU" b="1" dirty="0"/>
              <a:t>, Brutus)</a:t>
            </a:r>
          </a:p>
          <a:p>
            <a:r>
              <a:rPr lang="hu-HU" dirty="0"/>
              <a:t>Kr. e. 44</a:t>
            </a:r>
          </a:p>
          <a:p>
            <a:r>
              <a:rPr lang="hu-HU" b="1" dirty="0"/>
              <a:t>Et </a:t>
            </a:r>
            <a:r>
              <a:rPr lang="hu-HU" b="1" dirty="0" err="1"/>
              <a:t>tu</a:t>
            </a:r>
            <a:r>
              <a:rPr lang="hu-HU" b="1" dirty="0"/>
              <a:t> mi </a:t>
            </a:r>
            <a:r>
              <a:rPr lang="hu-HU" b="1" dirty="0" err="1"/>
              <a:t>fili</a:t>
            </a:r>
            <a:r>
              <a:rPr lang="hu-HU" b="1" dirty="0"/>
              <a:t> </a:t>
            </a:r>
            <a:r>
              <a:rPr lang="hu-HU" b="1" dirty="0" err="1"/>
              <a:t>Brute</a:t>
            </a:r>
            <a:r>
              <a:rPr lang="hu-HU" b="1" dirty="0"/>
              <a:t>!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Caesar bukása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82" y="1870265"/>
            <a:ext cx="4343506" cy="485986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6" y="3080038"/>
            <a:ext cx="3393479" cy="332076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069374" y="6360800"/>
            <a:ext cx="3286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 dirty="0"/>
              <a:t>„...óvakodj március idusától!“</a:t>
            </a:r>
            <a:endParaRPr lang="hu-HU" i="1" dirty="0"/>
          </a:p>
        </p:txBody>
      </p:sp>
    </p:spTree>
    <p:extLst>
      <p:ext uri="{BB962C8B-B14F-4D97-AF65-F5344CB8AC3E}">
        <p14:creationId xmlns:p14="http://schemas.microsoft.com/office/powerpoint/2010/main" val="919926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A01FD22-2F0A-4F37-A93A-EEA06E9D9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85750"/>
            <a:ext cx="97028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05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23" y="2879835"/>
            <a:ext cx="7190480" cy="397816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12884"/>
            <a:ext cx="8543925" cy="738460"/>
          </a:xfrm>
        </p:spPr>
        <p:txBody>
          <a:bodyPr/>
          <a:lstStyle/>
          <a:p>
            <a:pPr algn="ctr"/>
            <a:r>
              <a:rPr lang="hu-HU" dirty="0"/>
              <a:t>Julius Caesar halála után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3779" y="882869"/>
            <a:ext cx="9406759" cy="5062866"/>
          </a:xfrm>
        </p:spPr>
        <p:txBody>
          <a:bodyPr>
            <a:normAutofit/>
          </a:bodyPr>
          <a:lstStyle/>
          <a:p>
            <a:r>
              <a:rPr lang="hu-HU" sz="2500" dirty="0"/>
              <a:t>Hatalomra törő vezetők:</a:t>
            </a:r>
          </a:p>
          <a:p>
            <a:pPr marL="0" indent="0">
              <a:buNone/>
            </a:pPr>
            <a:r>
              <a:rPr lang="hu-HU" sz="2500" dirty="0"/>
              <a:t>1. </a:t>
            </a:r>
            <a:r>
              <a:rPr lang="hu-HU" sz="2500" b="1" dirty="0"/>
              <a:t>Marcus</a:t>
            </a:r>
            <a:r>
              <a:rPr lang="hu-HU" sz="2500" dirty="0"/>
              <a:t> </a:t>
            </a:r>
            <a:r>
              <a:rPr lang="hu-HU" sz="2500" b="1" dirty="0"/>
              <a:t>Antonius</a:t>
            </a:r>
            <a:r>
              <a:rPr lang="hu-HU" sz="2500" dirty="0"/>
              <a:t> – Julius Caesar egyik tehetséges parancsnoka</a:t>
            </a:r>
          </a:p>
          <a:p>
            <a:pPr marL="0" indent="0">
              <a:buNone/>
            </a:pPr>
            <a:r>
              <a:rPr lang="hu-HU" sz="2500" dirty="0"/>
              <a:t>2. </a:t>
            </a:r>
            <a:r>
              <a:rPr lang="hu-HU" sz="2500" b="1" dirty="0" err="1"/>
              <a:t>Lepidus</a:t>
            </a:r>
            <a:r>
              <a:rPr lang="hu-HU" sz="2500" dirty="0"/>
              <a:t> – a lovasság vezetője</a:t>
            </a:r>
          </a:p>
          <a:p>
            <a:pPr marL="0" indent="0">
              <a:buNone/>
            </a:pPr>
            <a:r>
              <a:rPr lang="hu-HU" sz="2500" dirty="0"/>
              <a:t>3. Julius Caesar kijelölt utódja (unokaöccse) – </a:t>
            </a:r>
            <a:r>
              <a:rPr lang="hu-HU" sz="2500" b="1" dirty="0" err="1"/>
              <a:t>Caius</a:t>
            </a:r>
            <a:r>
              <a:rPr lang="hu-HU" sz="2500" b="1" dirty="0"/>
              <a:t> </a:t>
            </a:r>
            <a:r>
              <a:rPr lang="hu-HU" sz="2500" b="1" dirty="0" err="1"/>
              <a:t>Iulius</a:t>
            </a:r>
            <a:r>
              <a:rPr lang="hu-HU" sz="2500" b="1" dirty="0"/>
              <a:t> Caesar Octavianus</a:t>
            </a:r>
          </a:p>
          <a:p>
            <a:endParaRPr lang="hu-HU" sz="2500" b="1" dirty="0"/>
          </a:p>
        </p:txBody>
      </p:sp>
    </p:spTree>
    <p:extLst>
      <p:ext uri="{BB962C8B-B14F-4D97-AF65-F5344CB8AC3E}">
        <p14:creationId xmlns:p14="http://schemas.microsoft.com/office/powerpoint/2010/main" val="1158769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44410"/>
            <a:ext cx="8543925" cy="812033"/>
          </a:xfrm>
        </p:spPr>
        <p:txBody>
          <a:bodyPr/>
          <a:lstStyle/>
          <a:p>
            <a:pPr algn="ctr"/>
            <a:r>
              <a:rPr lang="hu-HU" dirty="0"/>
              <a:t>A második triumvirátus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987607"/>
            <a:ext cx="8543925" cy="5384472"/>
          </a:xfrm>
        </p:spPr>
        <p:txBody>
          <a:bodyPr>
            <a:normAutofit/>
          </a:bodyPr>
          <a:lstStyle/>
          <a:p>
            <a:r>
              <a:rPr lang="hu-HU" dirty="0"/>
              <a:t>Kr. e. 43-ban a </a:t>
            </a:r>
            <a:r>
              <a:rPr lang="hu-HU" b="1" dirty="0"/>
              <a:t>szenátus</a:t>
            </a:r>
            <a:r>
              <a:rPr lang="hu-HU" dirty="0"/>
              <a:t> a merénylők (</a:t>
            </a:r>
            <a:r>
              <a:rPr lang="hu-HU" b="1" dirty="0" err="1"/>
              <a:t>Cassius</a:t>
            </a:r>
            <a:r>
              <a:rPr lang="hu-HU" b="1" dirty="0"/>
              <a:t> és Brutus</a:t>
            </a:r>
            <a:r>
              <a:rPr lang="hu-HU" dirty="0"/>
              <a:t>) oldalára áll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Julius Caesar veteránjai és unokaöccse a szenátus ellenében megkötik a </a:t>
            </a:r>
            <a:r>
              <a:rPr lang="hu-HU" b="1" dirty="0"/>
              <a:t>második triumvirátust</a:t>
            </a:r>
            <a:r>
              <a:rPr lang="hu-HU" dirty="0"/>
              <a:t> (Kr. e. 43)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84" y="1502864"/>
            <a:ext cx="4137134" cy="32520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2105025"/>
            <a:ext cx="476250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4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69183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A triumvirek és Julius Caesar merénylőinek küzdelme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1494746"/>
            <a:ext cx="8543925" cy="4351338"/>
          </a:xfrm>
        </p:spPr>
        <p:txBody>
          <a:bodyPr/>
          <a:lstStyle/>
          <a:p>
            <a:r>
              <a:rPr lang="hu-HU" dirty="0"/>
              <a:t>Kr. e. 42 – </a:t>
            </a:r>
            <a:r>
              <a:rPr lang="hu-HU" b="1" dirty="0"/>
              <a:t>PHILIPPI csata </a:t>
            </a:r>
            <a:r>
              <a:rPr lang="hu-HU" dirty="0"/>
              <a:t>a triumvirek legyőzik Caesar merénylőit (</a:t>
            </a:r>
            <a:r>
              <a:rPr lang="hu-HU" dirty="0" err="1"/>
              <a:t>Cassius</a:t>
            </a:r>
            <a:r>
              <a:rPr lang="hu-HU" dirty="0"/>
              <a:t> és Brutus meghal)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84" y="2514601"/>
            <a:ext cx="7411959" cy="41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99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03869"/>
            <a:ext cx="8543925" cy="1325563"/>
          </a:xfrm>
        </p:spPr>
        <p:txBody>
          <a:bodyPr/>
          <a:lstStyle/>
          <a:p>
            <a:pPr algn="ctr"/>
            <a:r>
              <a:rPr lang="sk-SK" dirty="0"/>
              <a:t>A római birodalom felosztása a triumvirátus által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98" y="1386818"/>
            <a:ext cx="7086800" cy="54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0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5824" y="92983"/>
            <a:ext cx="8828148" cy="647245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és Marcus Antonius küzdelme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1038" y="892628"/>
            <a:ext cx="8543925" cy="6052457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Lepidus hamarosan a </a:t>
            </a:r>
            <a:r>
              <a:rPr lang="sk-SK" b="1" dirty="0"/>
              <a:t>háttérbe szorult</a:t>
            </a:r>
          </a:p>
          <a:p>
            <a:r>
              <a:rPr lang="sk-SK" dirty="0"/>
              <a:t>Marcus Antonius és Octavianus is egyeduralkodó akart lenni</a:t>
            </a:r>
          </a:p>
          <a:p>
            <a:r>
              <a:rPr lang="sk-SK" dirty="0"/>
              <a:t>Marcus Antoniust Egyiptom királynője, </a:t>
            </a:r>
            <a:r>
              <a:rPr lang="sk-SK" b="1" dirty="0"/>
              <a:t>VII. Kleopátra</a:t>
            </a:r>
            <a:r>
              <a:rPr lang="sk-SK" dirty="0"/>
              <a:t> támogatta a </a:t>
            </a:r>
            <a:r>
              <a:rPr lang="sk-SK" b="1" dirty="0"/>
              <a:t>párthusok ellen</a:t>
            </a:r>
            <a:r>
              <a:rPr lang="sk-SK" dirty="0"/>
              <a:t>, Antonius </a:t>
            </a:r>
            <a:r>
              <a:rPr lang="sk-SK" b="1" dirty="0"/>
              <a:t>Róma támogatását </a:t>
            </a:r>
            <a:r>
              <a:rPr lang="sk-SK" dirty="0"/>
              <a:t>biztosította Cleopátrának Egyiptom trónjához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r>
              <a:rPr lang="sk-SK" b="1" dirty="0"/>
              <a:t>Octavianust</a:t>
            </a:r>
            <a:r>
              <a:rPr lang="sk-SK" dirty="0"/>
              <a:t> a rómaiak többsége támogatta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13" y="2723469"/>
            <a:ext cx="5292880" cy="342978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62" y="2723469"/>
            <a:ext cx="3566977" cy="342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7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0924" y="922110"/>
            <a:ext cx="9366476" cy="4351338"/>
          </a:xfrm>
        </p:spPr>
        <p:txBody>
          <a:bodyPr/>
          <a:lstStyle/>
          <a:p>
            <a:r>
              <a:rPr lang="sk-SK" dirty="0"/>
              <a:t>Octavianus legyőzi Antoniust </a:t>
            </a:r>
            <a:r>
              <a:rPr lang="sk-SK" b="1" dirty="0"/>
              <a:t>ACTIUM</a:t>
            </a:r>
            <a:r>
              <a:rPr lang="sk-SK" dirty="0"/>
              <a:t>-nál (Görögo.) </a:t>
            </a:r>
            <a:r>
              <a:rPr lang="sk-SK" b="1" dirty="0"/>
              <a:t>Kr.e. 31-ben</a:t>
            </a:r>
          </a:p>
          <a:p>
            <a:r>
              <a:rPr lang="sk-SK" dirty="0"/>
              <a:t>Octavianus egyeduralma elkezdődött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92983"/>
            <a:ext cx="8543925" cy="647245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és Antonius küzdelme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33" y="1854872"/>
            <a:ext cx="5375567" cy="360045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4" y="4112774"/>
            <a:ext cx="6454597" cy="26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20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7" y="82098"/>
            <a:ext cx="8543925" cy="115887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Octavianus egyeduralma – </a:t>
            </a:r>
            <a:br>
              <a:rPr lang="sk-SK" dirty="0"/>
            </a:br>
            <a:r>
              <a:rPr lang="sk-SK" dirty="0"/>
              <a:t>a principátus kezdete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7104" y="1553482"/>
            <a:ext cx="6446726" cy="5075918"/>
          </a:xfrm>
        </p:spPr>
        <p:txBody>
          <a:bodyPr>
            <a:normAutofit/>
          </a:bodyPr>
          <a:lstStyle/>
          <a:p>
            <a:r>
              <a:rPr lang="sk-SK" sz="3000" dirty="0"/>
              <a:t>Az egész hadsereg Octavianus irányítása alatt állt, ezen alapult a hatalma</a:t>
            </a:r>
          </a:p>
          <a:p>
            <a:r>
              <a:rPr lang="sk-SK" sz="3000" dirty="0"/>
              <a:t>Kr. e. 27-ben „lemond“ a hatalomról és bejelenti a </a:t>
            </a:r>
            <a:r>
              <a:rPr lang="sk-SK" sz="3000" b="1" dirty="0"/>
              <a:t>KÖZTÁRSASÁG helyreállítását</a:t>
            </a:r>
          </a:p>
          <a:p>
            <a:r>
              <a:rPr lang="sk-SK" sz="3000" dirty="0"/>
              <a:t>A „hálás“ szenátus a </a:t>
            </a:r>
            <a:r>
              <a:rPr lang="sk-SK" sz="3000" b="1" dirty="0"/>
              <a:t>legmagasabb tisztségekkel </a:t>
            </a:r>
            <a:r>
              <a:rPr lang="sk-SK" sz="3000" dirty="0"/>
              <a:t>ruházza őt fel</a:t>
            </a:r>
          </a:p>
          <a:p>
            <a:pPr marL="0" indent="0">
              <a:buNone/>
            </a:pPr>
            <a:endParaRPr lang="sk-SK" sz="3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830" y="1553482"/>
            <a:ext cx="3069771" cy="46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85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833587"/>
            <a:ext cx="9601200" cy="4934405"/>
          </a:xfrm>
        </p:spPr>
        <p:txBody>
          <a:bodyPr/>
          <a:lstStyle/>
          <a:p>
            <a:r>
              <a:rPr lang="sk-SK" dirty="0"/>
              <a:t>Octavianus egy személyben a </a:t>
            </a:r>
            <a:r>
              <a:rPr lang="sk-SK" b="1" dirty="0"/>
              <a:t>consul</a:t>
            </a:r>
            <a:r>
              <a:rPr lang="sk-SK" dirty="0"/>
              <a:t>, a </a:t>
            </a:r>
            <a:r>
              <a:rPr lang="sk-SK" b="1" dirty="0"/>
              <a:t>néptribunus</a:t>
            </a:r>
            <a:r>
              <a:rPr lang="sk-SK" dirty="0"/>
              <a:t> (sérthetetlenség, vétójog), a </a:t>
            </a:r>
            <a:r>
              <a:rPr lang="sk-SK" b="1" dirty="0"/>
              <a:t>censor</a:t>
            </a:r>
            <a:r>
              <a:rPr lang="sk-SK" dirty="0"/>
              <a:t> (saját híveit ültethette a szenátusba) és a </a:t>
            </a:r>
            <a:r>
              <a:rPr lang="sk-SK" b="1" dirty="0"/>
              <a:t>pontifex maximus </a:t>
            </a:r>
            <a:r>
              <a:rPr lang="sk-SK" dirty="0"/>
              <a:t>(az állami vallás főpapja)</a:t>
            </a:r>
          </a:p>
          <a:p>
            <a:r>
              <a:rPr lang="sk-SK" dirty="0"/>
              <a:t>A szenátustól megkapja az </a:t>
            </a:r>
            <a:r>
              <a:rPr lang="sk-SK" b="1" dirty="0"/>
              <a:t>AUGUSTUS</a:t>
            </a:r>
            <a:r>
              <a:rPr lang="sk-SK" dirty="0"/>
              <a:t> címet (istentől gyarapított férfiú, </a:t>
            </a:r>
            <a:r>
              <a:rPr lang="sk-SK" b="1" dirty="0"/>
              <a:t>ezt később személynévként használja!!!</a:t>
            </a:r>
            <a:r>
              <a:rPr lang="sk-SK" dirty="0"/>
              <a:t>) és a </a:t>
            </a:r>
            <a:r>
              <a:rPr lang="sk-SK" b="1" dirty="0"/>
              <a:t>PRINCEPS</a:t>
            </a:r>
            <a:r>
              <a:rPr lang="sk-SK" dirty="0"/>
              <a:t> (első polgár) címet, amiről a köztársasági formákkal leplezett </a:t>
            </a:r>
            <a:r>
              <a:rPr lang="sk-SK" b="1" u="sng" dirty="0">
                <a:solidFill>
                  <a:srgbClr val="FF0000"/>
                </a:solidFill>
              </a:rPr>
              <a:t>egyeduralmi rendszere</a:t>
            </a:r>
            <a:r>
              <a:rPr lang="sk-SK" dirty="0"/>
              <a:t> a nevét kapta- a </a:t>
            </a:r>
            <a:r>
              <a:rPr lang="sk-SK" b="1" dirty="0"/>
              <a:t>PRINCIPÁTUS.</a:t>
            </a:r>
          </a:p>
          <a:p>
            <a:r>
              <a:rPr lang="sk-SK" b="1" dirty="0"/>
              <a:t>Teljes neve: Imperator Caesar Augustus divi filius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1630" y="1"/>
            <a:ext cx="9825487" cy="945730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/>
              <a:t>Octavianus egyeduralma – a principátus kezdete</a:t>
            </a:r>
            <a:endParaRPr lang="en-US" sz="4000" b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676" y="4278599"/>
            <a:ext cx="3977393" cy="251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38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8518" y="2624232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2848</TotalTime>
  <Words>901</Words>
  <Application>Microsoft Office PowerPoint</Application>
  <PresentationFormat>A4 (210x297 mm)</PresentationFormat>
  <Paragraphs>111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Office-téma</vt:lpstr>
      <vt:lpstr>Az ókori Róma</vt:lpstr>
      <vt:lpstr>A rabszolgák, a rabszolgakereskedelem</vt:lpstr>
      <vt:lpstr>Rabszolgalázadások</vt:lpstr>
      <vt:lpstr>Spartacus rabszolgalázadásának leverése</vt:lpstr>
      <vt:lpstr>Magistratusi és egyéb tisztségek az ókori Rómában</vt:lpstr>
      <vt:lpstr>Az első TRIUMVIRÁTUS (három férfiú szövetsége) </vt:lpstr>
      <vt:lpstr>Az első triumvirátus</vt:lpstr>
      <vt:lpstr>Az első triumvirátus felbomlása</vt:lpstr>
      <vt:lpstr>Az első triumvirátus felbomlása</vt:lpstr>
      <vt:lpstr>Caesar egyeduralma</vt:lpstr>
      <vt:lpstr>PowerPoint-bemutató</vt:lpstr>
      <vt:lpstr>PowerPoint-bemutató</vt:lpstr>
      <vt:lpstr>Caesar bukása</vt:lpstr>
      <vt:lpstr>PowerPoint-bemutató</vt:lpstr>
      <vt:lpstr>Julius Caesar halála után</vt:lpstr>
      <vt:lpstr>A második triumvirátus</vt:lpstr>
      <vt:lpstr>A triumvirek és Julius Caesar merénylőinek küzdelme</vt:lpstr>
      <vt:lpstr>A római birodalom felosztása a triumvirátus által</vt:lpstr>
      <vt:lpstr>Octavianus és Marcus Antonius küzdelme</vt:lpstr>
      <vt:lpstr>Octavianus és Antonius küzdelme</vt:lpstr>
      <vt:lpstr>Octavianus egyeduralma –  a principátus kezdete</vt:lpstr>
      <vt:lpstr>Octavianus egyeduralma – a principátus kezdete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194</cp:revision>
  <dcterms:created xsi:type="dcterms:W3CDTF">2017-01-11T11:43:11Z</dcterms:created>
  <dcterms:modified xsi:type="dcterms:W3CDTF">2024-10-22T17:39:25Z</dcterms:modified>
</cp:coreProperties>
</file>