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3" r:id="rId4"/>
    <p:sldId id="257" r:id="rId5"/>
    <p:sldId id="259" r:id="rId6"/>
    <p:sldId id="270" r:id="rId7"/>
    <p:sldId id="260" r:id="rId8"/>
    <p:sldId id="261" r:id="rId9"/>
    <p:sldId id="271" r:id="rId10"/>
    <p:sldId id="262" r:id="rId11"/>
    <p:sldId id="275" r:id="rId12"/>
    <p:sldId id="263" r:id="rId13"/>
    <p:sldId id="264" r:id="rId14"/>
    <p:sldId id="274" r:id="rId15"/>
    <p:sldId id="269" r:id="rId16"/>
  </p:sldIdLst>
  <p:sldSz cx="9906000" cy="6858000" type="A4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88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018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82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062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923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847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97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747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49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06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46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8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8F27-B19D-4B14-B76D-790A05605C65}" type="datetimeFigureOut">
              <a:rPr lang="hu-HU" smtClean="0"/>
              <a:t>2023. 10. 24.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085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7000"/>
                    </a14:imgEffect>
                    <a14:imgEffect>
                      <a14:brightnessContrast bright="22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92" y="0"/>
            <a:ext cx="9114215" cy="6858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49" y="1371599"/>
            <a:ext cx="7429500" cy="1327872"/>
          </a:xfrm>
        </p:spPr>
        <p:txBody>
          <a:bodyPr/>
          <a:lstStyle/>
          <a:p>
            <a:r>
              <a:rPr lang="hu-HU" b="1" dirty="0"/>
              <a:t>Az ókori Róma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49" y="3429000"/>
            <a:ext cx="7429500" cy="1655762"/>
          </a:xfrm>
        </p:spPr>
        <p:txBody>
          <a:bodyPr>
            <a:noAutofit/>
          </a:bodyPr>
          <a:lstStyle/>
          <a:p>
            <a:r>
              <a:rPr lang="hu-HU" sz="7000" dirty="0"/>
              <a:t>A köztársaság kora</a:t>
            </a:r>
          </a:p>
          <a:p>
            <a:r>
              <a:rPr lang="hu-HU" sz="7000" b="1" dirty="0"/>
              <a:t>Kr. e. 510 – Kr. e. 27</a:t>
            </a:r>
          </a:p>
        </p:txBody>
      </p:sp>
    </p:spTree>
    <p:extLst>
      <p:ext uri="{BB962C8B-B14F-4D97-AF65-F5344CB8AC3E}">
        <p14:creationId xmlns:p14="http://schemas.microsoft.com/office/powerpoint/2010/main" val="17223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Az ókori római köztársaság felépítése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63112" y="1166404"/>
            <a:ext cx="82365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A köztársaságot a patríciusok által választott tisztségviselők - a </a:t>
            </a:r>
            <a:r>
              <a:rPr lang="hu-HU" sz="3200" b="1" dirty="0"/>
              <a:t>MAGISTRATUSOK </a:t>
            </a:r>
            <a:r>
              <a:rPr lang="hu-HU" sz="3200" dirty="0"/>
              <a:t>irányították </a:t>
            </a:r>
            <a:r>
              <a:rPr lang="hu-HU" sz="3200" b="1" i="1" dirty="0">
                <a:solidFill>
                  <a:srgbClr val="FF0000"/>
                </a:solidFill>
              </a:rPr>
              <a:t>(1 évre választva)</a:t>
            </a:r>
          </a:p>
          <a:p>
            <a:endParaRPr lang="hu-HU" sz="32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444283" y="3081381"/>
            <a:ext cx="57202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200" dirty="0"/>
              <a:t>A köztársaság kormányzatának élén két </a:t>
            </a:r>
            <a:r>
              <a:rPr lang="hu-HU" sz="3200" b="1" dirty="0"/>
              <a:t>CONSUL</a:t>
            </a:r>
            <a:r>
              <a:rPr lang="hu-HU" sz="3200" dirty="0"/>
              <a:t> állt.</a:t>
            </a:r>
          </a:p>
          <a:p>
            <a:r>
              <a:rPr lang="hu-HU" sz="3200" dirty="0"/>
              <a:t>(bel- és külpolitika, hadsereg irányítása</a:t>
            </a:r>
            <a:r>
              <a:rPr lang="en-US" sz="3200" dirty="0"/>
              <a:t>; 1 </a:t>
            </a:r>
            <a:r>
              <a:rPr lang="hu-HU" sz="3200" dirty="0"/>
              <a:t>évre választva)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495" y="2212297"/>
            <a:ext cx="3500986" cy="448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457200" y="1309254"/>
            <a:ext cx="66700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000" dirty="0"/>
              <a:t>A </a:t>
            </a:r>
            <a:r>
              <a:rPr lang="sk-SK" sz="3000" b="1" dirty="0"/>
              <a:t>MAGISTRATUSOK</a:t>
            </a:r>
            <a:r>
              <a:rPr lang="sk-SK" sz="3000" dirty="0"/>
              <a:t> (legfőbb tisztviselők) </a:t>
            </a:r>
            <a:endParaRPr lang="hu-HU" sz="30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457199" y="1922782"/>
            <a:ext cx="9112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dirty="0"/>
              <a:t>- </a:t>
            </a:r>
            <a:r>
              <a:rPr lang="sk-SK" sz="3000" b="1" dirty="0">
                <a:solidFill>
                  <a:srgbClr val="C00000"/>
                </a:solidFill>
              </a:rPr>
              <a:t>Évenként</a:t>
            </a:r>
            <a:r>
              <a:rPr lang="sk-SK" sz="3000" dirty="0"/>
              <a:t> választották őket, szolgálataikért </a:t>
            </a:r>
            <a:r>
              <a:rPr lang="sk-SK" sz="3000" b="1" u="sng" dirty="0"/>
              <a:t>nem kaptak fizetést</a:t>
            </a:r>
            <a:endParaRPr lang="hu-HU" sz="3000" b="1" u="sng" dirty="0"/>
          </a:p>
        </p:txBody>
      </p:sp>
      <p:sp>
        <p:nvSpPr>
          <p:cNvPr id="7" name="Szövegdoboz 6"/>
          <p:cNvSpPr txBox="1"/>
          <p:nvPr/>
        </p:nvSpPr>
        <p:spPr>
          <a:xfrm>
            <a:off x="457201" y="2929755"/>
            <a:ext cx="9112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- Korlátozott időtartam (1 év), </a:t>
            </a:r>
            <a:r>
              <a:rPr lang="hu-HU" sz="3000" b="1" dirty="0">
                <a:solidFill>
                  <a:srgbClr val="FF0000"/>
                </a:solidFill>
              </a:rPr>
              <a:t>COLLEGIALITAS</a:t>
            </a:r>
            <a:r>
              <a:rPr lang="hu-HU" sz="3000" dirty="0"/>
              <a:t> (egy tisztséget minimálisan ketten töltöttek be)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488372" y="3932502"/>
            <a:ext cx="89814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u-HU" sz="3000" dirty="0"/>
              <a:t>- </a:t>
            </a:r>
            <a:r>
              <a:rPr lang="hu-HU" sz="3000" b="1" dirty="0"/>
              <a:t>Hivatali idejük alatt </a:t>
            </a:r>
            <a:r>
              <a:rPr lang="hu-HU" sz="3000" dirty="0"/>
              <a:t>nem voltak felelősségre vonhatóak</a:t>
            </a:r>
          </a:p>
          <a:p>
            <a:endParaRPr lang="hu-HU" sz="30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498764" y="4659194"/>
            <a:ext cx="8884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- Ugyanazt a tisztséget </a:t>
            </a:r>
            <a:r>
              <a:rPr lang="hu-HU" sz="3000" b="1" dirty="0"/>
              <a:t>csak meghatározott idő letelte után</a:t>
            </a:r>
            <a:r>
              <a:rPr lang="hu-HU" sz="3000" dirty="0"/>
              <a:t> lehet betölteni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22280" y="5741230"/>
            <a:ext cx="90470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000" dirty="0"/>
              <a:t>- Ranglétrába – ún. </a:t>
            </a:r>
            <a:r>
              <a:rPr lang="hu-HU" sz="3000" b="1" dirty="0"/>
              <a:t>Hierarchiába</a:t>
            </a:r>
            <a:r>
              <a:rPr lang="hu-HU" sz="3000" dirty="0"/>
              <a:t> rendeződtek (végig kell járni)</a:t>
            </a:r>
          </a:p>
          <a:p>
            <a:endParaRPr lang="hu-HU" sz="3000" dirty="0"/>
          </a:p>
        </p:txBody>
      </p:sp>
      <p:sp>
        <p:nvSpPr>
          <p:cNvPr id="12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Az ókori római köztársaság felépítése</a:t>
            </a:r>
          </a:p>
        </p:txBody>
      </p:sp>
    </p:spTree>
    <p:extLst>
      <p:ext uri="{BB962C8B-B14F-4D97-AF65-F5344CB8AC3E}">
        <p14:creationId xmlns:p14="http://schemas.microsoft.com/office/powerpoint/2010/main" val="285209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965188" y="6036342"/>
            <a:ext cx="4044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/>
              <a:t>Lucius Cornelius </a:t>
            </a:r>
            <a:r>
              <a:rPr lang="hu-HU" sz="2600" b="1" dirty="0"/>
              <a:t>SULLA</a:t>
            </a:r>
            <a:r>
              <a:rPr lang="hu-HU" sz="2600" dirty="0"/>
              <a:t> Felix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120769" y="597375"/>
            <a:ext cx="62282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2800" dirty="0"/>
              <a:t>Amikor veszélybe került a köztársaság, </a:t>
            </a:r>
            <a:r>
              <a:rPr lang="hu-HU" sz="2800" b="1" u="sng" dirty="0"/>
              <a:t>legfeljebb 6 hónapra </a:t>
            </a:r>
            <a:r>
              <a:rPr lang="hu-HU" sz="3400" b="1" dirty="0">
                <a:solidFill>
                  <a:srgbClr val="C00000"/>
                </a:solidFill>
              </a:rPr>
              <a:t>DIKTÁTORT</a:t>
            </a:r>
            <a:r>
              <a:rPr lang="hu-HU" sz="2800" dirty="0"/>
              <a:t> választottak. Teljhatalmú vezető volt, aki minden ügyben saját belátása szerint dönthetett. Ellentétben a </a:t>
            </a:r>
            <a:r>
              <a:rPr lang="hu-HU" sz="2800" dirty="0" err="1"/>
              <a:t>Consulokkal</a:t>
            </a:r>
            <a:r>
              <a:rPr lang="hu-HU" sz="2800" dirty="0"/>
              <a:t> a tetteiért </a:t>
            </a:r>
            <a:r>
              <a:rPr lang="hu-HU" sz="2800" b="1" dirty="0"/>
              <a:t>a későbbiekben (a hivatali idejük letelte után) sem lehetett felelősségre vonni!</a:t>
            </a:r>
          </a:p>
          <a:p>
            <a:endParaRPr lang="hu-HU" sz="2800" dirty="0"/>
          </a:p>
        </p:txBody>
      </p:sp>
      <p:sp>
        <p:nvSpPr>
          <p:cNvPr id="10" name="Cím 1"/>
          <p:cNvSpPr>
            <a:spLocks noGrp="1"/>
          </p:cNvSpPr>
          <p:nvPr>
            <p:ph type="title"/>
          </p:nvPr>
        </p:nvSpPr>
        <p:spPr>
          <a:xfrm>
            <a:off x="681037" y="1"/>
            <a:ext cx="8543925" cy="793630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Az ókori római köztársaság felépítése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500" y="922453"/>
            <a:ext cx="3288094" cy="5013093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3" y="4311303"/>
            <a:ext cx="3691955" cy="2546696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CD32DCC-6190-412B-8284-D0A034CDF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78" y="3789131"/>
            <a:ext cx="1581150" cy="306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55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római köztársaság alapvető társadalmi felosztása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1354666" y="1559889"/>
            <a:ext cx="18828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dirty="0"/>
              <a:t>SZABADOK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5295277" y="1555845"/>
            <a:ext cx="3982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000" dirty="0"/>
              <a:t>RABSZOLGÁK</a:t>
            </a:r>
          </a:p>
          <a:p>
            <a:pPr algn="ctr"/>
            <a:r>
              <a:rPr lang="sk-SK" sz="3000" dirty="0"/>
              <a:t>(vagy „adós rabszolgák“)</a:t>
            </a:r>
            <a:endParaRPr lang="hu-HU" sz="3000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58" y="2420231"/>
            <a:ext cx="3935413" cy="3935413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56" y="3052408"/>
            <a:ext cx="4955866" cy="278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4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római köztársaság részletes társadalmi felosztása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338667" y="1365956"/>
            <a:ext cx="34926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dirty="0"/>
              <a:t>A szabadok lehetnek: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681038" y="2065867"/>
            <a:ext cx="84347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000" b="1" dirty="0"/>
              <a:t>1. Szabadosok - </a:t>
            </a:r>
            <a:r>
              <a:rPr lang="hu-HU" sz="3000" dirty="0"/>
              <a:t>felszabadított rabszolgák, átmeneti állapot, gyerekei már szabadok lesznek</a:t>
            </a:r>
          </a:p>
          <a:p>
            <a:endParaRPr lang="hu-HU" sz="300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681038" y="3266121"/>
            <a:ext cx="84893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000" b="1" dirty="0"/>
              <a:t>2. Peregrinusok (peregrinus </a:t>
            </a:r>
            <a:r>
              <a:rPr lang="sk-SK" sz="3000" b="1" dirty="0"/>
              <a:t>= </a:t>
            </a:r>
            <a:r>
              <a:rPr lang="hu-HU" sz="3000" b="1" dirty="0"/>
              <a:t>vándor</a:t>
            </a:r>
            <a:r>
              <a:rPr lang="en-US" sz="3000" b="1" dirty="0"/>
              <a:t>) </a:t>
            </a:r>
            <a:r>
              <a:rPr lang="hu-HU" sz="3000" b="1" dirty="0"/>
              <a:t>- </a:t>
            </a:r>
            <a:r>
              <a:rPr lang="hu-HU" sz="3000" dirty="0"/>
              <a:t>polgárjog nélküliek, főleg idegenek</a:t>
            </a:r>
          </a:p>
          <a:p>
            <a:endParaRPr lang="hu-HU" sz="30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681038" y="4512616"/>
            <a:ext cx="30648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u-HU" sz="3000" b="1" dirty="0"/>
              <a:t>3. Római polgárok</a:t>
            </a:r>
            <a:endParaRPr lang="hu-HU" sz="3000" dirty="0"/>
          </a:p>
          <a:p>
            <a:endParaRPr lang="hu-HU" sz="30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75DCFDE-EFB1-4619-9846-83C74A0411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4219220"/>
            <a:ext cx="5132717" cy="256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4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291" y="3374186"/>
            <a:ext cx="2689754" cy="3380976"/>
          </a:xfrm>
          <a:prstGeom prst="rect">
            <a:avLst/>
          </a:prstGeom>
        </p:spPr>
      </p:pic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római köztársaság részletes társadalmi felosztása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270933" y="1365957"/>
            <a:ext cx="302204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polgárok csoportjai:</a:t>
            </a:r>
          </a:p>
          <a:p>
            <a:endParaRPr lang="hu-HU" sz="2500" dirty="0"/>
          </a:p>
        </p:txBody>
      </p:sp>
      <p:sp>
        <p:nvSpPr>
          <p:cNvPr id="10" name="Szövegdoboz 9"/>
          <p:cNvSpPr txBox="1"/>
          <p:nvPr/>
        </p:nvSpPr>
        <p:spPr>
          <a:xfrm>
            <a:off x="270933" y="1850692"/>
            <a:ext cx="88919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/>
              <a:t>1. Patríciusok - </a:t>
            </a:r>
            <a:r>
              <a:rPr lang="hu-HU" sz="3000" dirty="0"/>
              <a:t> az eredeti családok tagjai, kezdettől </a:t>
            </a:r>
            <a:r>
              <a:rPr lang="hu-HU" sz="3000" b="1" i="1" dirty="0">
                <a:solidFill>
                  <a:srgbClr val="FF0000"/>
                </a:solidFill>
              </a:rPr>
              <a:t>volt polgárjoguk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270934" y="2866355"/>
            <a:ext cx="8891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/>
              <a:t>2. Plebejusok -</a:t>
            </a:r>
            <a:r>
              <a:rPr lang="hu-HU" sz="3000" dirty="0"/>
              <a:t> későbbi </a:t>
            </a:r>
            <a:r>
              <a:rPr lang="hu-HU" sz="3000" dirty="0" err="1"/>
              <a:t>beköltözöttek</a:t>
            </a:r>
            <a:r>
              <a:rPr lang="hu-HU" sz="3000" dirty="0"/>
              <a:t>, </a:t>
            </a:r>
            <a:r>
              <a:rPr lang="hu-HU" sz="3000" b="1" i="1" dirty="0">
                <a:solidFill>
                  <a:srgbClr val="FF0000"/>
                </a:solidFill>
              </a:rPr>
              <a:t>fokozatosan</a:t>
            </a:r>
            <a:r>
              <a:rPr lang="hu-HU" sz="3000" dirty="0"/>
              <a:t> </a:t>
            </a:r>
            <a:r>
              <a:rPr lang="hu-HU" sz="3000" b="1" i="1" dirty="0">
                <a:solidFill>
                  <a:srgbClr val="FF0000"/>
                </a:solidFill>
              </a:rPr>
              <a:t>nyerik el politikai jogaikat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270934" y="3935507"/>
            <a:ext cx="8891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u-HU" sz="3000" b="1" dirty="0"/>
              <a:t>3. Nemesek (</a:t>
            </a:r>
            <a:r>
              <a:rPr lang="hu-HU" sz="3000" b="1" dirty="0" err="1"/>
              <a:t>nobilites</a:t>
            </a:r>
            <a:r>
              <a:rPr lang="hu-HU" sz="3000" b="1" dirty="0"/>
              <a:t>)-</a:t>
            </a:r>
            <a:r>
              <a:rPr lang="hu-HU" sz="3000" dirty="0"/>
              <a:t> a </a:t>
            </a:r>
            <a:r>
              <a:rPr lang="hu-HU" sz="3000" dirty="0" err="1"/>
              <a:t>patriciusok</a:t>
            </a:r>
            <a:r>
              <a:rPr lang="hu-HU" sz="3000" dirty="0"/>
              <a:t> és a város vezetésébe bekerült plebejusok – </a:t>
            </a:r>
            <a:r>
              <a:rPr lang="hu-HU" sz="3000" b="1" i="1" dirty="0">
                <a:solidFill>
                  <a:srgbClr val="FF0000"/>
                </a:solidFill>
              </a:rPr>
              <a:t>„politikai elit”</a:t>
            </a:r>
          </a:p>
          <a:p>
            <a:endParaRPr lang="hu-HU" sz="3000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270934" y="4969783"/>
            <a:ext cx="78235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/>
              <a:t>4. Lovagok -</a:t>
            </a:r>
            <a:r>
              <a:rPr lang="hu-HU" sz="3000" dirty="0"/>
              <a:t> lovas katonaként szolgáltak. </a:t>
            </a:r>
            <a:r>
              <a:rPr lang="hu-HU" sz="3000" b="1" i="1" dirty="0">
                <a:solidFill>
                  <a:srgbClr val="FF0000"/>
                </a:solidFill>
              </a:rPr>
              <a:t>Gazdasági elit </a:t>
            </a:r>
            <a:r>
              <a:rPr lang="hu-HU" sz="3000" dirty="0"/>
              <a:t>(földbirtokosok, ügyvédek, üzletemberek)</a:t>
            </a:r>
          </a:p>
        </p:txBody>
      </p:sp>
    </p:spTree>
    <p:extLst>
      <p:ext uri="{BB962C8B-B14F-4D97-AF65-F5344CB8AC3E}">
        <p14:creationId xmlns:p14="http://schemas.microsoft.com/office/powerpoint/2010/main" val="47262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1"/>
          <p:cNvSpPr>
            <a:spLocks noGrp="1"/>
          </p:cNvSpPr>
          <p:nvPr>
            <p:ph type="title"/>
          </p:nvPr>
        </p:nvSpPr>
        <p:spPr>
          <a:xfrm>
            <a:off x="189782" y="193002"/>
            <a:ext cx="9454874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római köztársaság jogi berendezkedése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62843" y="1239623"/>
            <a:ext cx="809375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</a:t>
            </a:r>
            <a:r>
              <a:rPr lang="hu-HU" sz="2500" b="1" dirty="0">
                <a:solidFill>
                  <a:srgbClr val="FF0000"/>
                </a:solidFill>
              </a:rPr>
              <a:t>polgárjog eredetileg </a:t>
            </a:r>
            <a:r>
              <a:rPr lang="hu-HU" sz="2500" dirty="0"/>
              <a:t>a </a:t>
            </a:r>
            <a:r>
              <a:rPr lang="hu-HU" sz="2500" dirty="0" err="1"/>
              <a:t>Populus</a:t>
            </a:r>
            <a:r>
              <a:rPr lang="hu-HU" sz="2500" dirty="0"/>
              <a:t> </a:t>
            </a:r>
            <a:r>
              <a:rPr lang="hu-HU" sz="2500" dirty="0" err="1"/>
              <a:t>Romanus</a:t>
            </a:r>
            <a:r>
              <a:rPr lang="hu-HU" sz="2500" dirty="0"/>
              <a:t> tagjait illette meg.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462843" y="1752317"/>
            <a:ext cx="887610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500" dirty="0"/>
              <a:t>a.) </a:t>
            </a:r>
            <a:r>
              <a:rPr lang="hu-HU" sz="2500" b="1" dirty="0"/>
              <a:t>közéleti jogok</a:t>
            </a:r>
            <a:r>
              <a:rPr lang="en-US" sz="2500" b="1" dirty="0"/>
              <a:t> </a:t>
            </a:r>
            <a:r>
              <a:rPr lang="hu-HU" sz="2500" dirty="0"/>
              <a:t>(szavazati jog, hivatalviselési jog, az ítéletek elleni fellebbezés joga)</a:t>
            </a:r>
          </a:p>
          <a:p>
            <a:endParaRPr lang="hu-HU" sz="25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452321" y="2618416"/>
            <a:ext cx="88761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500" dirty="0"/>
              <a:t>b.) </a:t>
            </a:r>
            <a:r>
              <a:rPr lang="hu-HU" sz="2500" b="1" dirty="0"/>
              <a:t>magánéleti jogok </a:t>
            </a:r>
            <a:r>
              <a:rPr lang="hu-HU" sz="2500" dirty="0"/>
              <a:t>(törvényes házasság joga, vagyonszerzés és a vagyonnal való szabad rendelkezés joga)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439904" y="3480190"/>
            <a:ext cx="8876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500" dirty="0"/>
              <a:t>c.) </a:t>
            </a:r>
            <a:r>
              <a:rPr lang="hu-HU" sz="2500" b="1" dirty="0"/>
              <a:t>kötelességek</a:t>
            </a:r>
            <a:r>
              <a:rPr lang="hu-HU" sz="2500" dirty="0"/>
              <a:t>: katonáskodás, adófizetés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2B339AF-8F27-4578-A63D-7D0C37F74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21" y="4484405"/>
            <a:ext cx="4079034" cy="226794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5617DAF-FF4F-4EDD-9D52-CC79B3F05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4405"/>
            <a:ext cx="4031899" cy="2267943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004" y="3237814"/>
            <a:ext cx="2106062" cy="207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10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255" y="1306080"/>
            <a:ext cx="9559636" cy="4351338"/>
          </a:xfrm>
        </p:spPr>
        <p:txBody>
          <a:bodyPr/>
          <a:lstStyle/>
          <a:p>
            <a:pPr lvl="0"/>
            <a:r>
              <a:rPr lang="hu-HU" b="1" dirty="0"/>
              <a:t>Népgyűlés:</a:t>
            </a:r>
            <a:r>
              <a:rPr lang="hu-HU" dirty="0"/>
              <a:t> döntés bel- és külpolitikai kérdésekben, a hivatalnokok – </a:t>
            </a:r>
            <a:r>
              <a:rPr lang="hu-HU" b="1" dirty="0"/>
              <a:t>MAGISTRATUSOK – </a:t>
            </a:r>
            <a:r>
              <a:rPr lang="hu-HU" dirty="0"/>
              <a:t>megválasztása, törvényjavaslatok benyújtása, az elfogadott javaslatok </a:t>
            </a:r>
            <a:r>
              <a:rPr lang="hu-HU" sz="3500" b="1" dirty="0" err="1"/>
              <a:t>LEX</a:t>
            </a:r>
            <a:r>
              <a:rPr lang="hu-HU" dirty="0" err="1"/>
              <a:t>-szé</a:t>
            </a:r>
            <a:r>
              <a:rPr lang="hu-HU" dirty="0"/>
              <a:t> (törvénnyé) váltak – majd kihirdették és érctáblába vésték azokat.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37" y="3041384"/>
            <a:ext cx="5591464" cy="3754269"/>
          </a:xfrm>
          <a:prstGeom prst="rect">
            <a:avLst/>
          </a:prstGeom>
        </p:spPr>
      </p:pic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római köztársaság jogi berendezkedése</a:t>
            </a:r>
          </a:p>
        </p:txBody>
      </p:sp>
    </p:spTree>
    <p:extLst>
      <p:ext uri="{BB962C8B-B14F-4D97-AF65-F5344CB8AC3E}">
        <p14:creationId xmlns:p14="http://schemas.microsoft.com/office/powerpoint/2010/main" val="861105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6333">
            <a:off x="4491354" y="2800700"/>
            <a:ext cx="4031428" cy="2625467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325451" y="1439739"/>
            <a:ext cx="92918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 Kr. e. V-IV században Róma városa sorozatos </a:t>
            </a:r>
            <a:r>
              <a:rPr lang="hu-HU" sz="2500" b="1" dirty="0"/>
              <a:t>földszerző háborúkat </a:t>
            </a:r>
            <a:r>
              <a:rPr lang="hu-HU" sz="2500" dirty="0"/>
              <a:t>indított Itália területén.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25451" y="2312306"/>
            <a:ext cx="87409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Fokozatosan a hadsereg részévé válnak a plebejusok is – </a:t>
            </a:r>
            <a:r>
              <a:rPr lang="hu-HU" sz="2500" b="1" dirty="0"/>
              <a:t>nehézfegyverzetű gyalogságként.</a:t>
            </a:r>
          </a:p>
        </p:txBody>
      </p:sp>
      <p:sp>
        <p:nvSpPr>
          <p:cNvPr id="10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 terjeszkedése és a plebejusok harca a jogaikért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3" y="3369908"/>
            <a:ext cx="4413324" cy="3309993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92844">
            <a:off x="3589692" y="3234327"/>
            <a:ext cx="2855218" cy="2855218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30" y="2569728"/>
            <a:ext cx="2060774" cy="3845859"/>
          </a:xfrm>
          <a:prstGeom prst="rect">
            <a:avLst/>
          </a:prstGeom>
        </p:spPr>
      </p:pic>
      <p:sp>
        <p:nvSpPr>
          <p:cNvPr id="16" name="Szövegdoboz 15"/>
          <p:cNvSpPr txBox="1"/>
          <p:nvPr/>
        </p:nvSpPr>
        <p:spPr>
          <a:xfrm>
            <a:off x="4534562" y="6410958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GLADIUS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6159566" y="6442320"/>
            <a:ext cx="813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PILUM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8280633" y="6442320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SCUTUM</a:t>
            </a:r>
          </a:p>
        </p:txBody>
      </p:sp>
    </p:spTree>
    <p:extLst>
      <p:ext uri="{BB962C8B-B14F-4D97-AF65-F5344CB8AC3E}">
        <p14:creationId xmlns:p14="http://schemas.microsoft.com/office/powerpoint/2010/main" val="71552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98CCF9-4EA6-46B3-8C67-52642D890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8" y="1040621"/>
            <a:ext cx="9851816" cy="4351338"/>
          </a:xfrm>
        </p:spPr>
        <p:txBody>
          <a:bodyPr>
            <a:normAutofit/>
          </a:bodyPr>
          <a:lstStyle/>
          <a:p>
            <a:r>
              <a:rPr lang="hu-HU" sz="2400" dirty="0"/>
              <a:t>Terjeszkedés a HADSEREG segítségével. Az egyes hadseregtesteket </a:t>
            </a:r>
            <a:r>
              <a:rPr lang="hu-HU" sz="2400" b="1" dirty="0">
                <a:solidFill>
                  <a:srgbClr val="FF0000"/>
                </a:solidFill>
              </a:rPr>
              <a:t>LÉGIÓKNAK</a:t>
            </a:r>
            <a:r>
              <a:rPr lang="hu-HU" sz="2400" dirty="0"/>
              <a:t> hívták</a:t>
            </a:r>
          </a:p>
          <a:p>
            <a:r>
              <a:rPr lang="hu-HU" sz="2400" dirty="0"/>
              <a:t>A meghódított területeket </a:t>
            </a:r>
            <a:r>
              <a:rPr lang="hu-HU" sz="2400" b="1" dirty="0">
                <a:solidFill>
                  <a:srgbClr val="FF0000"/>
                </a:solidFill>
              </a:rPr>
              <a:t>PROVINCIÁKNAK</a:t>
            </a:r>
            <a:r>
              <a:rPr lang="hu-HU" sz="2400" dirty="0"/>
              <a:t> hívták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B4D3EDA4-67D2-419D-B735-204CB1FEC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7" y="48584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 terjeszkedése és a plebejusok harca a jogaikért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4C180C1D-2562-4D49-AC9A-196EBE45C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0293"/>
            <a:ext cx="4302919" cy="2420392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54F9C205-0A3E-4927-969C-94BEE4633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59" y="4714875"/>
            <a:ext cx="3810000" cy="2143125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AB5341AC-49CB-4CB1-AA3E-223F012B0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096" y="2260293"/>
            <a:ext cx="5471904" cy="431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85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419549" y="1413363"/>
            <a:ext cx="91776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vagyonos plebejusok küzdelmet indítottak a jogaik kiterjesztéséért, és a római szenátustól Kr. e. 494-ben kiharcoltak egy plebejus tisztséget – a </a:t>
            </a:r>
            <a:r>
              <a:rPr lang="hu-HU" sz="3000" b="1" dirty="0"/>
              <a:t>NÉPTRIBUNUST.</a:t>
            </a:r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 terjeszkedése és a plebejusok politikai harca a jogaikért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419549" y="3012140"/>
            <a:ext cx="55294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néptribunus </a:t>
            </a:r>
            <a:r>
              <a:rPr lang="hu-HU" sz="3000" b="1" dirty="0"/>
              <a:t>megvétózhatta</a:t>
            </a:r>
            <a:r>
              <a:rPr lang="hu-HU" sz="3000" dirty="0"/>
              <a:t> a plebejusok számára hátrányos törvényeket. Személye és háza sérthetetlen volt. 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85" y="3012140"/>
            <a:ext cx="2969668" cy="362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8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498214" y="1453121"/>
            <a:ext cx="83822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- </a:t>
            </a:r>
            <a:r>
              <a:rPr lang="hu-HU" sz="3200" b="1" dirty="0"/>
              <a:t>Kr.e. 450-ben </a:t>
            </a:r>
            <a:r>
              <a:rPr lang="hu-HU" sz="3200" b="1" i="1" dirty="0">
                <a:solidFill>
                  <a:srgbClr val="FF0000"/>
                </a:solidFill>
              </a:rPr>
              <a:t>(innentől kezdve a plebejusok is római polgárok !!!) </a:t>
            </a:r>
            <a:r>
              <a:rPr lang="hu-HU" sz="3200" dirty="0"/>
              <a:t>a törvényeket írásba foglalták, ezek voltak az ún. </a:t>
            </a:r>
            <a:r>
              <a:rPr lang="hu-HU" sz="3200" b="1" dirty="0"/>
              <a:t>12 táblás törvények</a:t>
            </a:r>
            <a:endParaRPr lang="hu-HU" sz="3000" b="1" dirty="0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 terjeszkedése és a plebejusok politikai harca a jogaikért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498214" y="3049517"/>
            <a:ext cx="83822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- </a:t>
            </a:r>
            <a:r>
              <a:rPr lang="hu-HU" sz="3200" b="1" dirty="0"/>
              <a:t>Kr.e. 445-től </a:t>
            </a:r>
            <a:r>
              <a:rPr lang="hu-HU" sz="3200" dirty="0"/>
              <a:t>engedélyezve volt a plebejusok és a patríciusok közötti házasság</a:t>
            </a:r>
            <a:endParaRPr lang="hu-HU" sz="3000" dirty="0"/>
          </a:p>
        </p:txBody>
      </p:sp>
      <p:sp>
        <p:nvSpPr>
          <p:cNvPr id="10" name="Szövegdoboz 9"/>
          <p:cNvSpPr txBox="1"/>
          <p:nvPr/>
        </p:nvSpPr>
        <p:spPr>
          <a:xfrm>
            <a:off x="498214" y="4126735"/>
            <a:ext cx="83822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- </a:t>
            </a:r>
            <a:r>
              <a:rPr lang="hu-HU" sz="3200" b="1" dirty="0"/>
              <a:t>Kr.e. 367 – </a:t>
            </a:r>
            <a:r>
              <a:rPr lang="hu-HU" sz="3200" b="1" dirty="0" err="1"/>
              <a:t>Licinius-Sextius</a:t>
            </a:r>
            <a:r>
              <a:rPr lang="hu-HU" sz="3200" b="1" dirty="0"/>
              <a:t> féle törvények </a:t>
            </a:r>
            <a:r>
              <a:rPr lang="hu-HU" sz="3200" dirty="0"/>
              <a:t>(adósságok enyhítése, közföldek maximalizálása – 500 </a:t>
            </a:r>
            <a:r>
              <a:rPr lang="hu-HU" sz="3200" dirty="0" err="1"/>
              <a:t>jugerum</a:t>
            </a:r>
            <a:r>
              <a:rPr lang="hu-HU" sz="3200" dirty="0"/>
              <a:t>, az egyik </a:t>
            </a:r>
            <a:r>
              <a:rPr lang="hu-HU" sz="3200" dirty="0" err="1"/>
              <a:t>consul</a:t>
            </a:r>
            <a:r>
              <a:rPr lang="hu-HU" sz="3200" dirty="0"/>
              <a:t> mindig plebejus kell hogy legyen)</a:t>
            </a:r>
            <a:endParaRPr lang="hu-HU" sz="3000" dirty="0"/>
          </a:p>
        </p:txBody>
      </p:sp>
    </p:spTree>
    <p:extLst>
      <p:ext uri="{BB962C8B-B14F-4D97-AF65-F5344CB8AC3E}">
        <p14:creationId xmlns:p14="http://schemas.microsoft.com/office/powerpoint/2010/main" val="286415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0092" y="1503505"/>
            <a:ext cx="8543925" cy="61623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hu-HU" sz="3000" dirty="0"/>
              <a:t>- </a:t>
            </a:r>
            <a:r>
              <a:rPr lang="hu-HU" sz="3000" b="1" dirty="0"/>
              <a:t>Kr. e. 326 </a:t>
            </a:r>
            <a:r>
              <a:rPr lang="hu-HU" sz="3000" dirty="0"/>
              <a:t>- az adósrabszolgaság eltörlése</a:t>
            </a:r>
          </a:p>
          <a:p>
            <a:pPr marL="0" indent="0">
              <a:buNone/>
            </a:pPr>
            <a:endParaRPr lang="hu-HU" sz="30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 terjeszkedése és a plebejusok politikai harca a jogaikért</a:t>
            </a: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376237" y="2106466"/>
            <a:ext cx="8543925" cy="616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000" dirty="0"/>
              <a:t>- </a:t>
            </a:r>
            <a:r>
              <a:rPr lang="hu-HU" sz="3000" b="1" dirty="0"/>
              <a:t>Kr. e. 312-től </a:t>
            </a:r>
            <a:r>
              <a:rPr lang="hu-HU" sz="3000" dirty="0"/>
              <a:t>a plebejusok bekerülhettek a szenátusba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u-HU" sz="3000" dirty="0"/>
          </a:p>
        </p:txBody>
      </p:sp>
      <p:sp>
        <p:nvSpPr>
          <p:cNvPr id="6" name="Tartalom helye 2"/>
          <p:cNvSpPr txBox="1">
            <a:spLocks/>
          </p:cNvSpPr>
          <p:nvPr/>
        </p:nvSpPr>
        <p:spPr>
          <a:xfrm>
            <a:off x="417800" y="2982476"/>
            <a:ext cx="8543925" cy="616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3000" dirty="0"/>
              <a:t>- </a:t>
            </a:r>
            <a:r>
              <a:rPr lang="hu-HU" sz="3000" b="1" dirty="0"/>
              <a:t>Kr. e. 300-tól </a:t>
            </a:r>
            <a:r>
              <a:rPr lang="hu-HU" sz="3000" dirty="0"/>
              <a:t>a</a:t>
            </a:r>
            <a:r>
              <a:rPr lang="hu-HU" sz="3000" b="1" dirty="0"/>
              <a:t> </a:t>
            </a:r>
            <a:r>
              <a:rPr lang="hu-HU" sz="3200" dirty="0"/>
              <a:t>papi tisztségek megnyitása a plebejusok előtt</a:t>
            </a:r>
            <a:endParaRPr lang="hu-HU" sz="30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482" y="3744190"/>
            <a:ext cx="4948715" cy="308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7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6" y="165703"/>
            <a:ext cx="8543925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KÖSZÖNÖM A FIGYELMET!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8789CCC-3F4D-4ADB-B335-23E64E838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5" y="1178578"/>
            <a:ext cx="9211381" cy="51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0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654</Words>
  <Application>Microsoft Office PowerPoint</Application>
  <PresentationFormat>A4 (210x297 mm)</PresentationFormat>
  <Paragraphs>60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Office-téma</vt:lpstr>
      <vt:lpstr>Az ókori Róma</vt:lpstr>
      <vt:lpstr>Az ókori római köztársaság felépítése</vt:lpstr>
      <vt:lpstr>Az ókori római köztársaság felépítése</vt:lpstr>
      <vt:lpstr>Az ókori római köztársaság felépítése</vt:lpstr>
      <vt:lpstr>Az ókori római köztársaság alapvető társadalmi felosztása</vt:lpstr>
      <vt:lpstr>Az ókori római köztársaság részletes társadalmi felosztása</vt:lpstr>
      <vt:lpstr>Az ókori római köztársaság részletes társadalmi felosztása</vt:lpstr>
      <vt:lpstr>Az ókori római köztársaság jogi berendezkedése</vt:lpstr>
      <vt:lpstr>Az ókori római köztársaság jogi berendezkedése</vt:lpstr>
      <vt:lpstr>Az ókori Róma terjeszkedése és a plebejusok harca a jogaikért</vt:lpstr>
      <vt:lpstr>Az ókori Róma terjeszkedése és a plebejusok harca a jogaikért</vt:lpstr>
      <vt:lpstr>Az ókori Róma terjeszkedése és a plebejusok politikai harca a jogaikért</vt:lpstr>
      <vt:lpstr>Az ókori Róma terjeszkedése és a plebejusok politikai harca a jogaikért</vt:lpstr>
      <vt:lpstr>Az ókori Róma terjeszkedése és a plebejusok politikai harca a jogaikért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ókori Róma</dc:title>
  <dc:creator>Tanár</dc:creator>
  <cp:lastModifiedBy>os</cp:lastModifiedBy>
  <cp:revision>95</cp:revision>
  <dcterms:created xsi:type="dcterms:W3CDTF">2017-01-11T11:43:11Z</dcterms:created>
  <dcterms:modified xsi:type="dcterms:W3CDTF">2023-10-24T18:34:03Z</dcterms:modified>
</cp:coreProperties>
</file>