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gif" ContentType="image/gi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88" r:id="rId12"/>
    <p:sldId id="266" r:id="rId13"/>
    <p:sldId id="280" r:id="rId14"/>
    <p:sldId id="286" r:id="rId15"/>
    <p:sldId id="267" r:id="rId16"/>
    <p:sldId id="268" r:id="rId17"/>
    <p:sldId id="269" r:id="rId18"/>
    <p:sldId id="270" r:id="rId19"/>
    <p:sldId id="283" r:id="rId20"/>
    <p:sldId id="284" r:id="rId21"/>
    <p:sldId id="281" r:id="rId22"/>
    <p:sldId id="285" r:id="rId23"/>
    <p:sldId id="271" r:id="rId24"/>
    <p:sldId id="272" r:id="rId25"/>
    <p:sldId id="273" r:id="rId26"/>
    <p:sldId id="274" r:id="rId27"/>
    <p:sldId id="275" r:id="rId28"/>
    <p:sldId id="276" r:id="rId29"/>
    <p:sldId id="277" r:id="rId30"/>
    <p:sldId id="287" r:id="rId31"/>
    <p:sldId id="278" r:id="rId32"/>
    <p:sldId id="282" r:id="rId33"/>
  </p:sldIdLst>
  <p:sldSz cx="12192000" cy="9144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1716" y="96"/>
      </p:cViewPr>
      <p:guideLst>
        <p:guide orient="horz" pos="288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16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B10967-91B0-42D0-9ED2-53C663C4AF08}" type="datetimeFigureOut">
              <a:rPr lang="hu-HU" smtClean="0"/>
              <a:pPr/>
              <a:t>2024. 10. 17.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E7EB72-9F35-46C3-8442-B39515945C68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223461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914400" y="2840569"/>
            <a:ext cx="10363200" cy="196003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828800" y="5181600"/>
            <a:ext cx="85344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Alcím mintájának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C22DD-2A76-4986-80E7-806B508EFF8F}" type="datetimeFigureOut">
              <a:rPr lang="hu-HU" smtClean="0"/>
              <a:pPr/>
              <a:t>2024. 10. 17.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FA850-A47B-4C7C-99A9-F6D46F7B1BE4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C22DD-2A76-4986-80E7-806B508EFF8F}" type="datetimeFigureOut">
              <a:rPr lang="hu-HU" smtClean="0"/>
              <a:pPr/>
              <a:t>2024. 10. 17.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FA850-A47B-4C7C-99A9-F6D46F7B1BE4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963084" y="5875867"/>
            <a:ext cx="103632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963084" y="3875621"/>
            <a:ext cx="103632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1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1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2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2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3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4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C22DD-2A76-4986-80E7-806B508EFF8F}" type="datetimeFigureOut">
              <a:rPr lang="hu-HU" smtClean="0"/>
              <a:pPr/>
              <a:t>2024. 10. 17.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FA850-A47B-4C7C-99A9-F6D46F7B1BE4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609600" y="2133604"/>
            <a:ext cx="538480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97600" y="2133604"/>
            <a:ext cx="538480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C22DD-2A76-4986-80E7-806B508EFF8F}" type="datetimeFigureOut">
              <a:rPr lang="hu-HU" smtClean="0"/>
              <a:pPr/>
              <a:t>2024. 10. 17.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FA850-A47B-4C7C-99A9-F6D46F7B1BE4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09603" y="2046817"/>
            <a:ext cx="5386917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6" indent="0">
              <a:buNone/>
              <a:defRPr sz="2000" b="1"/>
            </a:lvl2pPr>
            <a:lvl3pPr marL="914411" indent="0">
              <a:buNone/>
              <a:defRPr sz="1800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09603" y="2899833"/>
            <a:ext cx="5386917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93370" y="2046817"/>
            <a:ext cx="5389033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6" indent="0">
              <a:buNone/>
              <a:defRPr sz="2000" b="1"/>
            </a:lvl2pPr>
            <a:lvl3pPr marL="914411" indent="0">
              <a:buNone/>
              <a:defRPr sz="1800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93370" y="2899833"/>
            <a:ext cx="5389033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C22DD-2A76-4986-80E7-806B508EFF8F}" type="datetimeFigureOut">
              <a:rPr lang="hu-HU" smtClean="0"/>
              <a:pPr/>
              <a:t>2024. 10. 17.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FA850-A47B-4C7C-99A9-F6D46F7B1BE4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C22DD-2A76-4986-80E7-806B508EFF8F}" type="datetimeFigureOut">
              <a:rPr lang="hu-HU" smtClean="0"/>
              <a:pPr/>
              <a:t>2024. 10. 17.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FA850-A47B-4C7C-99A9-F6D46F7B1BE4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C22DD-2A76-4986-80E7-806B508EFF8F}" type="datetimeFigureOut">
              <a:rPr lang="hu-HU" smtClean="0"/>
              <a:pPr/>
              <a:t>2024. 10. 17.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FA850-A47B-4C7C-99A9-F6D46F7B1BE4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1" y="364067"/>
            <a:ext cx="4011084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4766733" y="364070"/>
            <a:ext cx="6815668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1" y="1913470"/>
            <a:ext cx="4011084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6" indent="0">
              <a:buNone/>
              <a:defRPr sz="1200"/>
            </a:lvl2pPr>
            <a:lvl3pPr marL="914411" indent="0">
              <a:buNone/>
              <a:defRPr sz="1000"/>
            </a:lvl3pPr>
            <a:lvl4pPr marL="1371617" indent="0">
              <a:buNone/>
              <a:defRPr sz="900"/>
            </a:lvl4pPr>
            <a:lvl5pPr marL="1828823" indent="0">
              <a:buNone/>
              <a:defRPr sz="900"/>
            </a:lvl5pPr>
            <a:lvl6pPr marL="2286029" indent="0">
              <a:buNone/>
              <a:defRPr sz="900"/>
            </a:lvl6pPr>
            <a:lvl7pPr marL="2743234" indent="0">
              <a:buNone/>
              <a:defRPr sz="900"/>
            </a:lvl7pPr>
            <a:lvl8pPr marL="3200440" indent="0">
              <a:buNone/>
              <a:defRPr sz="900"/>
            </a:lvl8pPr>
            <a:lvl9pPr marL="3657646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C22DD-2A76-4986-80E7-806B508EFF8F}" type="datetimeFigureOut">
              <a:rPr lang="hu-HU" smtClean="0"/>
              <a:pPr/>
              <a:t>2024. 10. 17.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FA850-A47B-4C7C-99A9-F6D46F7B1BE4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389717" y="6400803"/>
            <a:ext cx="73152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2389717" y="817033"/>
            <a:ext cx="7315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6" indent="0">
              <a:buNone/>
              <a:defRPr sz="2800"/>
            </a:lvl2pPr>
            <a:lvl3pPr marL="914411" indent="0">
              <a:buNone/>
              <a:defRPr sz="2400"/>
            </a:lvl3pPr>
            <a:lvl4pPr marL="1371617" indent="0">
              <a:buNone/>
              <a:defRPr sz="2000"/>
            </a:lvl4pPr>
            <a:lvl5pPr marL="1828823" indent="0">
              <a:buNone/>
              <a:defRPr sz="2000"/>
            </a:lvl5pPr>
            <a:lvl6pPr marL="2286029" indent="0">
              <a:buNone/>
              <a:defRPr sz="2000"/>
            </a:lvl6pPr>
            <a:lvl7pPr marL="2743234" indent="0">
              <a:buNone/>
              <a:defRPr sz="2000"/>
            </a:lvl7pPr>
            <a:lvl8pPr marL="3200440" indent="0">
              <a:buNone/>
              <a:defRPr sz="2000"/>
            </a:lvl8pPr>
            <a:lvl9pPr marL="3657646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2389717" y="7156454"/>
            <a:ext cx="73152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6" indent="0">
              <a:buNone/>
              <a:defRPr sz="1200"/>
            </a:lvl2pPr>
            <a:lvl3pPr marL="914411" indent="0">
              <a:buNone/>
              <a:defRPr sz="1000"/>
            </a:lvl3pPr>
            <a:lvl4pPr marL="1371617" indent="0">
              <a:buNone/>
              <a:defRPr sz="900"/>
            </a:lvl4pPr>
            <a:lvl5pPr marL="1828823" indent="0">
              <a:buNone/>
              <a:defRPr sz="900"/>
            </a:lvl5pPr>
            <a:lvl6pPr marL="2286029" indent="0">
              <a:buNone/>
              <a:defRPr sz="900"/>
            </a:lvl6pPr>
            <a:lvl7pPr marL="2743234" indent="0">
              <a:buNone/>
              <a:defRPr sz="900"/>
            </a:lvl7pPr>
            <a:lvl8pPr marL="3200440" indent="0">
              <a:buNone/>
              <a:defRPr sz="900"/>
            </a:lvl8pPr>
            <a:lvl9pPr marL="3657646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C22DD-2A76-4986-80E7-806B508EFF8F}" type="datetimeFigureOut">
              <a:rPr lang="hu-HU" smtClean="0"/>
              <a:pPr/>
              <a:t>2024. 10. 17.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FA850-A47B-4C7C-99A9-F6D46F7B1BE4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C22DD-2A76-4986-80E7-806B508EFF8F}" type="datetimeFigureOut">
              <a:rPr lang="hu-HU" smtClean="0"/>
              <a:pPr/>
              <a:t>2024. 10. 17.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FA850-A47B-4C7C-99A9-F6D46F7B1BE4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839200" y="366188"/>
            <a:ext cx="2743200" cy="7802033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609600" y="366188"/>
            <a:ext cx="8026400" cy="7802033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EC22DD-2A76-4986-80E7-806B508EFF8F}" type="datetimeFigureOut">
              <a:rPr lang="hu-HU" smtClean="0"/>
              <a:pPr/>
              <a:t>2024. 10. 17.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8FA850-A47B-4C7C-99A9-F6D46F7B1BE4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609600" y="366184"/>
            <a:ext cx="109728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09600" y="2133604"/>
            <a:ext cx="109728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609600" y="8475137"/>
            <a:ext cx="28448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EC22DD-2A76-4986-80E7-806B508EFF8F}" type="datetimeFigureOut">
              <a:rPr lang="hu-HU" smtClean="0"/>
              <a:pPr/>
              <a:t>2024. 10. 17.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165600" y="8475137"/>
            <a:ext cx="38608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737600" y="8475137"/>
            <a:ext cx="28448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8FA850-A47B-4C7C-99A9-F6D46F7B1BE4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11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5" indent="-342905" algn="l" defTabSz="914411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60" indent="-285753" algn="l" defTabSz="914411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14" indent="-228603" algn="l" defTabSz="914411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20" indent="-228603" algn="l" defTabSz="914411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26" indent="-228603" algn="l" defTabSz="914411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32" indent="-228603" algn="l" defTabSz="91441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37" indent="-228603" algn="l" defTabSz="91441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43" indent="-228603" algn="l" defTabSz="91441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48" indent="-228603" algn="l" defTabSz="914411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6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1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17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23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29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34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40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46" algn="l" defTabSz="91441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slide" Target="slide27.xml"/><Relationship Id="rId5" Type="http://schemas.openxmlformats.org/officeDocument/2006/relationships/slide" Target="slide7.xml"/><Relationship Id="rId4" Type="http://schemas.openxmlformats.org/officeDocument/2006/relationships/slide" Target="slide1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gif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g"/><Relationship Id="rId4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png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gi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85276" y="2426132"/>
            <a:ext cx="6214945" cy="5890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62207" y="2391474"/>
            <a:ext cx="6158208" cy="5924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Téglalap 10">
            <a:hlinkClick r:id="rId4" action="ppaction://hlinksldjump"/>
          </p:cNvPr>
          <p:cNvSpPr/>
          <p:nvPr/>
        </p:nvSpPr>
        <p:spPr>
          <a:xfrm>
            <a:off x="1631504" y="2426132"/>
            <a:ext cx="313143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u-HU" sz="4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Mezopotámia</a:t>
            </a:r>
          </a:p>
        </p:txBody>
      </p:sp>
      <p:sp>
        <p:nvSpPr>
          <p:cNvPr id="12" name="Téglalap 11">
            <a:hlinkClick r:id="rId5" action="ppaction://hlinksldjump"/>
          </p:cNvPr>
          <p:cNvSpPr/>
          <p:nvPr/>
        </p:nvSpPr>
        <p:spPr>
          <a:xfrm>
            <a:off x="1907894" y="5478033"/>
            <a:ext cx="218784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u-HU" sz="4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Egyiptom</a:t>
            </a:r>
          </a:p>
        </p:txBody>
      </p:sp>
      <p:sp>
        <p:nvSpPr>
          <p:cNvPr id="13" name="Téglalap 12">
            <a:hlinkClick r:id="rId6" action="ppaction://hlinksldjump"/>
          </p:cNvPr>
          <p:cNvSpPr/>
          <p:nvPr/>
        </p:nvSpPr>
        <p:spPr>
          <a:xfrm>
            <a:off x="8585466" y="2453697"/>
            <a:ext cx="112082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u-HU" sz="4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Kína</a:t>
            </a:r>
          </a:p>
        </p:txBody>
      </p:sp>
      <p:sp>
        <p:nvSpPr>
          <p:cNvPr id="14" name="Téglalap 13"/>
          <p:cNvSpPr/>
          <p:nvPr/>
        </p:nvSpPr>
        <p:spPr>
          <a:xfrm>
            <a:off x="8572245" y="5474419"/>
            <a:ext cx="125226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u-HU" sz="4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India</a:t>
            </a:r>
          </a:p>
        </p:txBody>
      </p:sp>
      <p:sp>
        <p:nvSpPr>
          <p:cNvPr id="15" name="Téglalap 14"/>
          <p:cNvSpPr/>
          <p:nvPr/>
        </p:nvSpPr>
        <p:spPr>
          <a:xfrm>
            <a:off x="2667000" y="1"/>
            <a:ext cx="68580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u-HU" sz="8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Ókori Kelet</a:t>
            </a:r>
          </a:p>
        </p:txBody>
      </p:sp>
      <p:sp>
        <p:nvSpPr>
          <p:cNvPr id="9" name="Téglalap 8"/>
          <p:cNvSpPr/>
          <p:nvPr/>
        </p:nvSpPr>
        <p:spPr>
          <a:xfrm>
            <a:off x="3476565" y="1323440"/>
            <a:ext cx="5238870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u-HU" sz="60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Közös jellemzők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400256" y="179511"/>
            <a:ext cx="3783439" cy="5029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1344" y="4805421"/>
            <a:ext cx="5184576" cy="4152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églalap 4"/>
          <p:cNvSpPr/>
          <p:nvPr/>
        </p:nvSpPr>
        <p:spPr>
          <a:xfrm>
            <a:off x="2094138" y="29497"/>
            <a:ext cx="6858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u-H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Közös jellemzők</a:t>
            </a:r>
          </a:p>
        </p:txBody>
      </p:sp>
      <p:sp>
        <p:nvSpPr>
          <p:cNvPr id="6" name="Téglalap 5"/>
          <p:cNvSpPr/>
          <p:nvPr/>
        </p:nvSpPr>
        <p:spPr>
          <a:xfrm>
            <a:off x="1946920" y="879622"/>
            <a:ext cx="6858000" cy="7848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u-HU" sz="45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Öntözéses  gazdálkodás</a:t>
            </a:r>
          </a:p>
        </p:txBody>
      </p:sp>
      <p:sp>
        <p:nvSpPr>
          <p:cNvPr id="7" name="Téglalap 6"/>
          <p:cNvSpPr/>
          <p:nvPr/>
        </p:nvSpPr>
        <p:spPr>
          <a:xfrm>
            <a:off x="191344" y="2143110"/>
            <a:ext cx="8208912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3400" dirty="0"/>
              <a:t>Segítségével a nyári meleg hónapokban is vizet vezettek csatornákon keresztül a földekre, így azok nem pusztultak el.</a:t>
            </a:r>
          </a:p>
        </p:txBody>
      </p:sp>
      <p:sp>
        <p:nvSpPr>
          <p:cNvPr id="9" name="Szövegdoboz 8"/>
          <p:cNvSpPr txBox="1"/>
          <p:nvPr/>
        </p:nvSpPr>
        <p:spPr>
          <a:xfrm>
            <a:off x="5663952" y="5687810"/>
            <a:ext cx="5976664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800" dirty="0"/>
              <a:t>Nílus áradásának szakaszai:</a:t>
            </a:r>
          </a:p>
          <a:p>
            <a:pPr>
              <a:buFont typeface="Arial" pitchFamily="34" charset="0"/>
              <a:buChar char="•"/>
            </a:pPr>
            <a:r>
              <a:rPr lang="hu-HU" sz="3800" dirty="0"/>
              <a:t> Áradás</a:t>
            </a:r>
          </a:p>
          <a:p>
            <a:pPr>
              <a:buFont typeface="Arial" pitchFamily="34" charset="0"/>
              <a:buChar char="•"/>
            </a:pPr>
            <a:r>
              <a:rPr lang="hu-HU" sz="3800" dirty="0"/>
              <a:t> Sarjadás</a:t>
            </a:r>
          </a:p>
          <a:p>
            <a:pPr>
              <a:buFont typeface="Arial" pitchFamily="34" charset="0"/>
              <a:buChar char="•"/>
            </a:pPr>
            <a:r>
              <a:rPr lang="hu-HU" sz="3800" dirty="0"/>
              <a:t> Forróság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667000" y="0"/>
            <a:ext cx="6858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u-H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Közös jellemzők</a:t>
            </a:r>
          </a:p>
        </p:txBody>
      </p:sp>
      <p:sp>
        <p:nvSpPr>
          <p:cNvPr id="3" name="Téglalap 2"/>
          <p:cNvSpPr/>
          <p:nvPr/>
        </p:nvSpPr>
        <p:spPr>
          <a:xfrm>
            <a:off x="2667000" y="923330"/>
            <a:ext cx="6858000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u-HU" sz="3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Nagy folyamok mentén alakultak ki</a:t>
            </a:r>
          </a:p>
        </p:txBody>
      </p:sp>
      <p:graphicFrame>
        <p:nvGraphicFramePr>
          <p:cNvPr id="307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8573412"/>
              </p:ext>
            </p:extLst>
          </p:nvPr>
        </p:nvGraphicFramePr>
        <p:xfrm>
          <a:off x="1235460" y="1330740"/>
          <a:ext cx="9721080" cy="58220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42" name="Picture" r:id="rId3" imgW="4661640" imgH="3378960" progId="Word.Picture.8">
                  <p:embed/>
                </p:oleObj>
              </mc:Choice>
              <mc:Fallback>
                <p:oleObj name="Picture" r:id="rId3" imgW="4661640" imgH="3378960" progId="Word.Picture.8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35460" y="1330740"/>
                        <a:ext cx="9721080" cy="582205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églalap 4"/>
          <p:cNvSpPr/>
          <p:nvPr/>
        </p:nvSpPr>
        <p:spPr>
          <a:xfrm>
            <a:off x="4044423" y="3425099"/>
            <a:ext cx="41870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u-HU" sz="3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1</a:t>
            </a:r>
          </a:p>
        </p:txBody>
      </p:sp>
      <p:sp>
        <p:nvSpPr>
          <p:cNvPr id="6" name="Téglalap 5"/>
          <p:cNvSpPr/>
          <p:nvPr/>
        </p:nvSpPr>
        <p:spPr>
          <a:xfrm>
            <a:off x="4871633" y="2561040"/>
            <a:ext cx="41870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u-HU" sz="3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2</a:t>
            </a:r>
          </a:p>
        </p:txBody>
      </p:sp>
      <p:sp>
        <p:nvSpPr>
          <p:cNvPr id="7" name="Téglalap 6"/>
          <p:cNvSpPr/>
          <p:nvPr/>
        </p:nvSpPr>
        <p:spPr>
          <a:xfrm>
            <a:off x="5080985" y="2034170"/>
            <a:ext cx="41870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u-HU" sz="3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3</a:t>
            </a:r>
          </a:p>
        </p:txBody>
      </p:sp>
      <p:sp>
        <p:nvSpPr>
          <p:cNvPr id="8" name="Téglalap 7"/>
          <p:cNvSpPr/>
          <p:nvPr/>
        </p:nvSpPr>
        <p:spPr>
          <a:xfrm>
            <a:off x="6490288" y="2714613"/>
            <a:ext cx="41870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u-HU" sz="3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4</a:t>
            </a:r>
          </a:p>
        </p:txBody>
      </p:sp>
      <p:sp>
        <p:nvSpPr>
          <p:cNvPr id="9" name="Téglalap 8"/>
          <p:cNvSpPr/>
          <p:nvPr/>
        </p:nvSpPr>
        <p:spPr>
          <a:xfrm>
            <a:off x="7316111" y="2967032"/>
            <a:ext cx="41870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u-HU" sz="3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5</a:t>
            </a:r>
          </a:p>
        </p:txBody>
      </p:sp>
      <p:sp>
        <p:nvSpPr>
          <p:cNvPr id="10" name="Téglalap 9"/>
          <p:cNvSpPr/>
          <p:nvPr/>
        </p:nvSpPr>
        <p:spPr>
          <a:xfrm>
            <a:off x="7791257" y="2249400"/>
            <a:ext cx="41870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u-HU" sz="3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6</a:t>
            </a:r>
          </a:p>
        </p:txBody>
      </p:sp>
      <p:sp>
        <p:nvSpPr>
          <p:cNvPr id="11" name="Téglalap 10"/>
          <p:cNvSpPr/>
          <p:nvPr/>
        </p:nvSpPr>
        <p:spPr>
          <a:xfrm>
            <a:off x="8835351" y="1972102"/>
            <a:ext cx="41870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u-HU" sz="36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7</a:t>
            </a:r>
          </a:p>
        </p:txBody>
      </p:sp>
      <p:sp>
        <p:nvSpPr>
          <p:cNvPr id="12" name="Szövegdoboz 11"/>
          <p:cNvSpPr txBox="1"/>
          <p:nvPr/>
        </p:nvSpPr>
        <p:spPr>
          <a:xfrm>
            <a:off x="551384" y="5409362"/>
            <a:ext cx="271462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6" indent="-514356"/>
            <a:r>
              <a:rPr lang="hu-HU" sz="3200" b="1" dirty="0"/>
              <a:t>Egyiptom</a:t>
            </a:r>
          </a:p>
          <a:p>
            <a:pPr marL="514356" indent="-514356">
              <a:buAutoNum type="arabicPeriod"/>
            </a:pPr>
            <a:r>
              <a:rPr lang="hu-HU" sz="3200" dirty="0"/>
              <a:t>Nílus </a:t>
            </a:r>
          </a:p>
          <a:p>
            <a:pPr marL="514356" indent="-514356"/>
            <a:r>
              <a:rPr lang="hu-HU" sz="3200" b="1" dirty="0"/>
              <a:t>Mezopotámia</a:t>
            </a:r>
          </a:p>
          <a:p>
            <a:pPr marL="514356" indent="-514356"/>
            <a:r>
              <a:rPr lang="hu-HU" sz="3200" dirty="0"/>
              <a:t>2. Eufrátesz</a:t>
            </a:r>
          </a:p>
          <a:p>
            <a:r>
              <a:rPr lang="hu-HU" sz="3200" dirty="0"/>
              <a:t>3. Tigris </a:t>
            </a:r>
          </a:p>
        </p:txBody>
      </p:sp>
      <p:sp>
        <p:nvSpPr>
          <p:cNvPr id="13" name="Szövegdoboz 12"/>
          <p:cNvSpPr txBox="1"/>
          <p:nvPr/>
        </p:nvSpPr>
        <p:spPr>
          <a:xfrm>
            <a:off x="6087913" y="5163140"/>
            <a:ext cx="463053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 dirty="0"/>
              <a:t>India</a:t>
            </a:r>
          </a:p>
          <a:p>
            <a:r>
              <a:rPr lang="hu-HU" sz="3200" dirty="0"/>
              <a:t>4. Indus</a:t>
            </a:r>
          </a:p>
          <a:p>
            <a:r>
              <a:rPr lang="hu-HU" sz="3200" dirty="0"/>
              <a:t>5. Gangesz </a:t>
            </a:r>
          </a:p>
          <a:p>
            <a:r>
              <a:rPr lang="hu-HU" sz="3200" b="1" dirty="0"/>
              <a:t>Kína</a:t>
            </a:r>
          </a:p>
          <a:p>
            <a:r>
              <a:rPr lang="hu-HU" sz="3200" dirty="0"/>
              <a:t>6. Sárga folyó (</a:t>
            </a:r>
            <a:r>
              <a:rPr lang="hu-HU" sz="3200" dirty="0" err="1"/>
              <a:t>Huang-ho</a:t>
            </a:r>
            <a:r>
              <a:rPr lang="hu-HU" sz="3200" dirty="0"/>
              <a:t>)</a:t>
            </a:r>
          </a:p>
          <a:p>
            <a:r>
              <a:rPr lang="hu-HU" sz="3200" dirty="0"/>
              <a:t>7. Kék folyó (Jang-</a:t>
            </a:r>
            <a:r>
              <a:rPr lang="hu-HU" sz="3200" dirty="0" err="1"/>
              <a:t>ce</a:t>
            </a:r>
            <a:r>
              <a:rPr lang="hu-HU" sz="3200" dirty="0"/>
              <a:t>)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667000" y="0"/>
            <a:ext cx="6858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u-H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Közös jellemzők</a:t>
            </a:r>
          </a:p>
        </p:txBody>
      </p:sp>
      <p:sp>
        <p:nvSpPr>
          <p:cNvPr id="3" name="Téglalap 2"/>
          <p:cNvSpPr/>
          <p:nvPr/>
        </p:nvSpPr>
        <p:spPr>
          <a:xfrm>
            <a:off x="2664398" y="828164"/>
            <a:ext cx="6858000" cy="7848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u-HU" sz="45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Istenkirályok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7368" y="214673"/>
            <a:ext cx="2575046" cy="4237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97050" y="4644435"/>
            <a:ext cx="2546295" cy="363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84401" y="1751494"/>
            <a:ext cx="3022626" cy="3915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832304" y="214673"/>
            <a:ext cx="3083938" cy="3601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Szövegdoboz 7"/>
          <p:cNvSpPr txBox="1"/>
          <p:nvPr/>
        </p:nvSpPr>
        <p:spPr>
          <a:xfrm>
            <a:off x="12649" y="4483789"/>
            <a:ext cx="30718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dirty="0"/>
              <a:t>Egyiptom - fáraó</a:t>
            </a:r>
          </a:p>
        </p:txBody>
      </p:sp>
      <p:sp>
        <p:nvSpPr>
          <p:cNvPr id="9" name="Szövegdoboz 8"/>
          <p:cNvSpPr txBox="1"/>
          <p:nvPr/>
        </p:nvSpPr>
        <p:spPr>
          <a:xfrm>
            <a:off x="8328248" y="3816271"/>
            <a:ext cx="41158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dirty="0"/>
              <a:t>Mezopotámia - papkirály</a:t>
            </a:r>
          </a:p>
        </p:txBody>
      </p:sp>
      <p:sp>
        <p:nvSpPr>
          <p:cNvPr id="10" name="Szövegdoboz 9"/>
          <p:cNvSpPr txBox="1"/>
          <p:nvPr/>
        </p:nvSpPr>
        <p:spPr>
          <a:xfrm>
            <a:off x="5284401" y="5676698"/>
            <a:ext cx="32875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dirty="0"/>
              <a:t>India - maharadzsa</a:t>
            </a:r>
          </a:p>
        </p:txBody>
      </p:sp>
      <p:sp>
        <p:nvSpPr>
          <p:cNvPr id="11" name="Szövegdoboz 10"/>
          <p:cNvSpPr txBox="1"/>
          <p:nvPr/>
        </p:nvSpPr>
        <p:spPr>
          <a:xfrm>
            <a:off x="9091304" y="8583566"/>
            <a:ext cx="30718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dirty="0"/>
              <a:t>Kína - császár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0" y="5070285"/>
            <a:ext cx="4762500" cy="30861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667000" y="-108520"/>
            <a:ext cx="6858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u-H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Közös jellemzők</a:t>
            </a:r>
          </a:p>
        </p:txBody>
      </p:sp>
      <p:sp>
        <p:nvSpPr>
          <p:cNvPr id="3" name="Téglalap 2"/>
          <p:cNvSpPr/>
          <p:nvPr/>
        </p:nvSpPr>
        <p:spPr>
          <a:xfrm>
            <a:off x="2524436" y="676540"/>
            <a:ext cx="6858000" cy="7848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u-HU" sz="45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(Város)államok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2005" y="2436859"/>
            <a:ext cx="3131224" cy="2058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4496" y="5577561"/>
            <a:ext cx="3080162" cy="2306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Szövegdoboz 5"/>
          <p:cNvSpPr txBox="1"/>
          <p:nvPr/>
        </p:nvSpPr>
        <p:spPr>
          <a:xfrm>
            <a:off x="413772" y="4531121"/>
            <a:ext cx="30003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dirty="0"/>
              <a:t>Memphisz</a:t>
            </a:r>
          </a:p>
        </p:txBody>
      </p:sp>
      <p:sp>
        <p:nvSpPr>
          <p:cNvPr id="7" name="Szövegdoboz 6"/>
          <p:cNvSpPr txBox="1"/>
          <p:nvPr/>
        </p:nvSpPr>
        <p:spPr>
          <a:xfrm>
            <a:off x="218158" y="7884368"/>
            <a:ext cx="33575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dirty="0"/>
              <a:t>Théba</a:t>
            </a:r>
          </a:p>
        </p:txBody>
      </p:sp>
      <p:sp>
        <p:nvSpPr>
          <p:cNvPr id="8" name="Szövegdoboz 7"/>
          <p:cNvSpPr txBox="1"/>
          <p:nvPr/>
        </p:nvSpPr>
        <p:spPr>
          <a:xfrm>
            <a:off x="372888" y="1457340"/>
            <a:ext cx="300037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400" b="1" dirty="0"/>
              <a:t>Egyiptom</a:t>
            </a: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09342" y="5258241"/>
            <a:ext cx="3395771" cy="2945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514502" y="5478167"/>
            <a:ext cx="3413965" cy="2626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Szövegdoboz 10"/>
          <p:cNvSpPr txBox="1"/>
          <p:nvPr/>
        </p:nvSpPr>
        <p:spPr>
          <a:xfrm>
            <a:off x="4253932" y="8238645"/>
            <a:ext cx="33575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dirty="0"/>
              <a:t>Babilon</a:t>
            </a:r>
          </a:p>
        </p:txBody>
      </p:sp>
      <p:sp>
        <p:nvSpPr>
          <p:cNvPr id="12" name="Szövegdoboz 11"/>
          <p:cNvSpPr txBox="1"/>
          <p:nvPr/>
        </p:nvSpPr>
        <p:spPr>
          <a:xfrm>
            <a:off x="8638601" y="8288124"/>
            <a:ext cx="33575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dirty="0" err="1"/>
              <a:t>Harappa</a:t>
            </a:r>
            <a:endParaRPr lang="hu-HU" sz="2800" dirty="0"/>
          </a:p>
        </p:txBody>
      </p:sp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56154" y="2436859"/>
            <a:ext cx="3394565" cy="211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373644" y="2187403"/>
            <a:ext cx="3523648" cy="2367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Szövegdoboz 15"/>
          <p:cNvSpPr txBox="1"/>
          <p:nvPr/>
        </p:nvSpPr>
        <p:spPr>
          <a:xfrm>
            <a:off x="8721298" y="4562706"/>
            <a:ext cx="30003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dirty="0" err="1"/>
              <a:t>Mohenjo-daro</a:t>
            </a:r>
            <a:endParaRPr lang="hu-HU" sz="2800" dirty="0"/>
          </a:p>
        </p:txBody>
      </p:sp>
      <p:sp>
        <p:nvSpPr>
          <p:cNvPr id="17" name="Szövegdoboz 16"/>
          <p:cNvSpPr txBox="1"/>
          <p:nvPr/>
        </p:nvSpPr>
        <p:spPr>
          <a:xfrm>
            <a:off x="4407040" y="4537478"/>
            <a:ext cx="30003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dirty="0"/>
              <a:t>Uruk</a:t>
            </a:r>
          </a:p>
        </p:txBody>
      </p:sp>
      <p:sp>
        <p:nvSpPr>
          <p:cNvPr id="18" name="Szövegdoboz 17"/>
          <p:cNvSpPr txBox="1"/>
          <p:nvPr/>
        </p:nvSpPr>
        <p:spPr>
          <a:xfrm>
            <a:off x="4432527" y="1476959"/>
            <a:ext cx="300037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400" b="1" dirty="0"/>
              <a:t>Mezopotámia</a:t>
            </a:r>
          </a:p>
        </p:txBody>
      </p:sp>
      <p:sp>
        <p:nvSpPr>
          <p:cNvPr id="19" name="Szövegdoboz 18"/>
          <p:cNvSpPr txBox="1"/>
          <p:nvPr/>
        </p:nvSpPr>
        <p:spPr>
          <a:xfrm>
            <a:off x="8638601" y="1487385"/>
            <a:ext cx="300037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400" b="1" dirty="0"/>
              <a:t>India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667000" y="0"/>
            <a:ext cx="6858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u-H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Közös jellemzők</a:t>
            </a:r>
          </a:p>
        </p:txBody>
      </p:sp>
      <p:sp>
        <p:nvSpPr>
          <p:cNvPr id="3" name="Téglalap 2"/>
          <p:cNvSpPr/>
          <p:nvPr/>
        </p:nvSpPr>
        <p:spPr>
          <a:xfrm>
            <a:off x="2667000" y="855530"/>
            <a:ext cx="6858000" cy="7848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u-HU" sz="45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Írás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9336" y="143120"/>
            <a:ext cx="2376264" cy="4321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35559" y="6304878"/>
            <a:ext cx="6201445" cy="2659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495600" y="4668530"/>
            <a:ext cx="4260372" cy="1432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Szövegdoboz 8"/>
          <p:cNvSpPr txBox="1"/>
          <p:nvPr/>
        </p:nvSpPr>
        <p:spPr>
          <a:xfrm>
            <a:off x="6800060" y="5063142"/>
            <a:ext cx="42862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/>
              <a:t>Indiai </a:t>
            </a:r>
            <a:r>
              <a:rPr lang="hu-HU" sz="2800" dirty="0" err="1"/>
              <a:t>dévanágari</a:t>
            </a:r>
            <a:r>
              <a:rPr lang="hu-HU" sz="2800" dirty="0"/>
              <a:t> szótagírás</a:t>
            </a:r>
          </a:p>
        </p:txBody>
      </p:sp>
      <p:sp>
        <p:nvSpPr>
          <p:cNvPr id="10" name="Szövegdoboz 9"/>
          <p:cNvSpPr txBox="1"/>
          <p:nvPr/>
        </p:nvSpPr>
        <p:spPr>
          <a:xfrm>
            <a:off x="8043074" y="3941598"/>
            <a:ext cx="3643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/>
              <a:t>Mezopotámiai ékírás</a:t>
            </a:r>
          </a:p>
        </p:txBody>
      </p:sp>
      <p:sp>
        <p:nvSpPr>
          <p:cNvPr id="11" name="Szövegdoboz 10"/>
          <p:cNvSpPr txBox="1"/>
          <p:nvPr/>
        </p:nvSpPr>
        <p:spPr>
          <a:xfrm>
            <a:off x="2516959" y="1765044"/>
            <a:ext cx="172819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/>
              <a:t>Egyiptomi hieroglif írás</a:t>
            </a:r>
          </a:p>
        </p:txBody>
      </p:sp>
      <p:sp>
        <p:nvSpPr>
          <p:cNvPr id="12" name="Szövegdoboz 11"/>
          <p:cNvSpPr txBox="1"/>
          <p:nvPr/>
        </p:nvSpPr>
        <p:spPr>
          <a:xfrm>
            <a:off x="8337004" y="7308304"/>
            <a:ext cx="15716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/>
              <a:t>Kínai képírás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9866" y="923330"/>
            <a:ext cx="4510268" cy="300183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5313784" y="0"/>
            <a:ext cx="68580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u-HU" sz="8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Ókori Egyiptom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008" y="-211172"/>
            <a:ext cx="5159896" cy="9331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Szövegdoboz 3"/>
          <p:cNvSpPr txBox="1"/>
          <p:nvPr/>
        </p:nvSpPr>
        <p:spPr>
          <a:xfrm>
            <a:off x="5663952" y="1691680"/>
            <a:ext cx="5760640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800" dirty="0"/>
              <a:t>FÖLDRAJZI ELHELYEZKEDÉS</a:t>
            </a:r>
          </a:p>
          <a:p>
            <a:endParaRPr lang="hu-HU" sz="3800" dirty="0"/>
          </a:p>
          <a:p>
            <a:r>
              <a:rPr lang="hu-HU" sz="3800" dirty="0"/>
              <a:t>- Észak-Afrika</a:t>
            </a:r>
          </a:p>
          <a:p>
            <a:r>
              <a:rPr lang="hu-HU" sz="3800" dirty="0"/>
              <a:t>- Földközi tenger</a:t>
            </a:r>
          </a:p>
          <a:p>
            <a:r>
              <a:rPr lang="hu-HU" sz="3800" dirty="0"/>
              <a:t>- Szahara sivatag veszi körül</a:t>
            </a:r>
          </a:p>
          <a:p>
            <a:r>
              <a:rPr lang="hu-HU" sz="3800" dirty="0"/>
              <a:t>- „Nílus ajándéka”</a:t>
            </a:r>
          </a:p>
          <a:p>
            <a:pPr>
              <a:buFont typeface="Arial" pitchFamily="34" charset="0"/>
              <a:buChar char="•"/>
            </a:pPr>
            <a:r>
              <a:rPr lang="hu-HU" sz="3800" dirty="0"/>
              <a:t>  ivóvíz</a:t>
            </a:r>
          </a:p>
          <a:p>
            <a:pPr>
              <a:buFont typeface="Arial" pitchFamily="34" charset="0"/>
              <a:buChar char="•"/>
            </a:pPr>
            <a:r>
              <a:rPr lang="hu-HU" sz="3800" dirty="0"/>
              <a:t>  öntözés</a:t>
            </a:r>
          </a:p>
          <a:p>
            <a:pPr>
              <a:buFont typeface="Arial" pitchFamily="34" charset="0"/>
              <a:buChar char="•"/>
            </a:pPr>
            <a:r>
              <a:rPr lang="hu-HU" sz="3800" dirty="0"/>
              <a:t>  iszap - trágyázás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667000" y="0"/>
            <a:ext cx="6858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u-H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Egyiptomi társadalom</a:t>
            </a:r>
          </a:p>
        </p:txBody>
      </p:sp>
      <p:sp useBgFill="1">
        <p:nvSpPr>
          <p:cNvPr id="3" name="Háromszög 2"/>
          <p:cNvSpPr/>
          <p:nvPr/>
        </p:nvSpPr>
        <p:spPr>
          <a:xfrm>
            <a:off x="2667000" y="1071538"/>
            <a:ext cx="6858000" cy="7072362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5" name="Egyenes összekötő 4"/>
          <p:cNvCxnSpPr/>
          <p:nvPr/>
        </p:nvCxnSpPr>
        <p:spPr>
          <a:xfrm>
            <a:off x="5595934" y="2000232"/>
            <a:ext cx="100013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églalap 7"/>
          <p:cNvSpPr/>
          <p:nvPr/>
        </p:nvSpPr>
        <p:spPr>
          <a:xfrm>
            <a:off x="5693040" y="1219778"/>
            <a:ext cx="83158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u-HU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F</a:t>
            </a:r>
          </a:p>
        </p:txBody>
      </p:sp>
      <p:sp>
        <p:nvSpPr>
          <p:cNvPr id="12" name="Téglalap 11"/>
          <p:cNvSpPr/>
          <p:nvPr/>
        </p:nvSpPr>
        <p:spPr>
          <a:xfrm>
            <a:off x="5667373" y="2285983"/>
            <a:ext cx="83158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u-HU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E</a:t>
            </a:r>
          </a:p>
        </p:txBody>
      </p:sp>
      <p:cxnSp>
        <p:nvCxnSpPr>
          <p:cNvPr id="14" name="Egyenes összekötő 13"/>
          <p:cNvCxnSpPr/>
          <p:nvPr/>
        </p:nvCxnSpPr>
        <p:spPr>
          <a:xfrm>
            <a:off x="4881554" y="3500430"/>
            <a:ext cx="242889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Egyenes összekötő 15"/>
          <p:cNvCxnSpPr/>
          <p:nvPr/>
        </p:nvCxnSpPr>
        <p:spPr>
          <a:xfrm flipV="1">
            <a:off x="3167043" y="7072330"/>
            <a:ext cx="5857916" cy="714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églalap 17"/>
          <p:cNvSpPr/>
          <p:nvPr/>
        </p:nvSpPr>
        <p:spPr>
          <a:xfrm>
            <a:off x="4628837" y="3859178"/>
            <a:ext cx="3000396" cy="7848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u-HU" sz="45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Közrendűek</a:t>
            </a:r>
          </a:p>
        </p:txBody>
      </p:sp>
      <p:sp>
        <p:nvSpPr>
          <p:cNvPr id="20" name="Szövegdoboz 19"/>
          <p:cNvSpPr txBox="1"/>
          <p:nvPr/>
        </p:nvSpPr>
        <p:spPr>
          <a:xfrm>
            <a:off x="4810116" y="4461171"/>
            <a:ext cx="2714644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  <a:buFont typeface="Arial" pitchFamily="34" charset="0"/>
              <a:buChar char="•"/>
            </a:pPr>
            <a:r>
              <a:rPr lang="hu-HU" sz="3400" dirty="0"/>
              <a:t> kézművesek</a:t>
            </a:r>
          </a:p>
          <a:p>
            <a:pPr>
              <a:spcBef>
                <a:spcPts val="1200"/>
              </a:spcBef>
              <a:buFont typeface="Arial" pitchFamily="34" charset="0"/>
              <a:buChar char="•"/>
            </a:pPr>
            <a:r>
              <a:rPr lang="hu-HU" sz="3400" dirty="0"/>
              <a:t> kereskedők</a:t>
            </a:r>
          </a:p>
          <a:p>
            <a:pPr>
              <a:spcBef>
                <a:spcPts val="1200"/>
              </a:spcBef>
              <a:buFont typeface="Arial" pitchFamily="34" charset="0"/>
              <a:buChar char="•"/>
            </a:pPr>
            <a:r>
              <a:rPr lang="hu-HU" sz="3400" dirty="0"/>
              <a:t> földművelők</a:t>
            </a:r>
          </a:p>
          <a:p>
            <a:pPr>
              <a:spcBef>
                <a:spcPts val="1200"/>
              </a:spcBef>
              <a:buFont typeface="Arial" pitchFamily="34" charset="0"/>
              <a:buChar char="•"/>
            </a:pPr>
            <a:r>
              <a:rPr lang="hu-HU" sz="3400" dirty="0"/>
              <a:t> katonák</a:t>
            </a:r>
          </a:p>
        </p:txBody>
      </p:sp>
      <p:sp>
        <p:nvSpPr>
          <p:cNvPr id="21" name="Téglalap 20"/>
          <p:cNvSpPr/>
          <p:nvPr/>
        </p:nvSpPr>
        <p:spPr>
          <a:xfrm>
            <a:off x="4595803" y="7072332"/>
            <a:ext cx="3000396" cy="7848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hu-HU" sz="45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Rabszolgák</a:t>
            </a:r>
          </a:p>
        </p:txBody>
      </p:sp>
      <p:sp>
        <p:nvSpPr>
          <p:cNvPr id="22" name="Szövegdoboz 21"/>
          <p:cNvSpPr txBox="1"/>
          <p:nvPr/>
        </p:nvSpPr>
        <p:spPr>
          <a:xfrm>
            <a:off x="3095604" y="7643834"/>
            <a:ext cx="60722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b="1" dirty="0"/>
              <a:t>Házi rabszolgatartás</a:t>
            </a:r>
          </a:p>
        </p:txBody>
      </p:sp>
      <p:sp>
        <p:nvSpPr>
          <p:cNvPr id="24" name="Szövegdoboz 23"/>
          <p:cNvSpPr txBox="1"/>
          <p:nvPr/>
        </p:nvSpPr>
        <p:spPr>
          <a:xfrm>
            <a:off x="7524760" y="1175226"/>
            <a:ext cx="257176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400" b="1" dirty="0"/>
              <a:t>F = Fáraó</a:t>
            </a:r>
          </a:p>
        </p:txBody>
      </p:sp>
      <p:sp>
        <p:nvSpPr>
          <p:cNvPr id="25" name="Szövegdoboz 24"/>
          <p:cNvSpPr txBox="1"/>
          <p:nvPr/>
        </p:nvSpPr>
        <p:spPr>
          <a:xfrm>
            <a:off x="809624" y="1681443"/>
            <a:ext cx="2857496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400" b="1" dirty="0"/>
              <a:t>E = Előkelők</a:t>
            </a:r>
          </a:p>
          <a:p>
            <a:pPr>
              <a:buFont typeface="Arial" pitchFamily="34" charset="0"/>
              <a:buChar char="•"/>
            </a:pPr>
            <a:r>
              <a:rPr lang="hu-HU" sz="3400" b="1" dirty="0"/>
              <a:t> hadvezérek</a:t>
            </a:r>
          </a:p>
          <a:p>
            <a:pPr>
              <a:buFont typeface="Arial" pitchFamily="34" charset="0"/>
              <a:buChar char="•"/>
            </a:pPr>
            <a:r>
              <a:rPr lang="hu-HU" sz="3400" b="1" dirty="0"/>
              <a:t> papság</a:t>
            </a:r>
          </a:p>
          <a:p>
            <a:pPr>
              <a:buFont typeface="Arial" pitchFamily="34" charset="0"/>
              <a:buChar char="•"/>
            </a:pPr>
            <a:r>
              <a:rPr lang="hu-HU" sz="3400" b="1" dirty="0"/>
              <a:t> hivatalnokok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3935760" y="26758"/>
            <a:ext cx="6858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u-H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Egyiptomi gazdaság</a:t>
            </a:r>
          </a:p>
        </p:txBody>
      </p:sp>
      <p:sp>
        <p:nvSpPr>
          <p:cNvPr id="3" name="Szövegdoboz 2"/>
          <p:cNvSpPr txBox="1"/>
          <p:nvPr/>
        </p:nvSpPr>
        <p:spPr>
          <a:xfrm>
            <a:off x="7364760" y="982506"/>
            <a:ext cx="4703861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buFont typeface="Arial" pitchFamily="34" charset="0"/>
              <a:buChar char="•"/>
            </a:pPr>
            <a:r>
              <a:rPr lang="hu-HU" sz="2800" b="1" dirty="0"/>
              <a:t> öntözéses földművelés</a:t>
            </a:r>
          </a:p>
          <a:p>
            <a:pPr>
              <a:spcBef>
                <a:spcPts val="600"/>
              </a:spcBef>
              <a:buFont typeface="Arial" pitchFamily="34" charset="0"/>
              <a:buChar char="•"/>
            </a:pPr>
            <a:r>
              <a:rPr lang="hu-HU" sz="2800" b="1" dirty="0"/>
              <a:t> gát, csatorna, zsilip, </a:t>
            </a:r>
          </a:p>
          <a:p>
            <a:pPr>
              <a:spcBef>
                <a:spcPts val="600"/>
              </a:spcBef>
              <a:buFont typeface="Arial" pitchFamily="34" charset="0"/>
              <a:buChar char="•"/>
            </a:pPr>
            <a:r>
              <a:rPr lang="hu-HU" sz="2800" b="1" dirty="0"/>
              <a:t> kőzetek: gránit, kova, bazalt</a:t>
            </a:r>
          </a:p>
          <a:p>
            <a:pPr>
              <a:spcBef>
                <a:spcPts val="600"/>
              </a:spcBef>
              <a:buFont typeface="Arial" pitchFamily="34" charset="0"/>
              <a:buChar char="•"/>
            </a:pPr>
            <a:r>
              <a:rPr lang="hu-HU" sz="2800" b="1" dirty="0"/>
              <a:t> termesztett növények: füge, datolya, olajbogyó, szőlő, búza, árpa, len</a:t>
            </a:r>
          </a:p>
          <a:p>
            <a:pPr>
              <a:spcBef>
                <a:spcPts val="600"/>
              </a:spcBef>
              <a:buFont typeface="Arial" pitchFamily="34" charset="0"/>
              <a:buChar char="•"/>
            </a:pPr>
            <a:r>
              <a:rPr lang="hu-HU" sz="2800" b="1" dirty="0"/>
              <a:t> állatok: szamár, szarvasmarha, teve</a:t>
            </a:r>
          </a:p>
          <a:p>
            <a:pPr>
              <a:spcBef>
                <a:spcPts val="600"/>
              </a:spcBef>
              <a:buFont typeface="Arial" pitchFamily="34" charset="0"/>
              <a:buChar char="•"/>
            </a:pPr>
            <a:r>
              <a:rPr lang="hu-HU" sz="2800" b="1" dirty="0"/>
              <a:t> kereskedelem</a:t>
            </a:r>
          </a:p>
          <a:p>
            <a:pPr>
              <a:spcBef>
                <a:spcPts val="600"/>
              </a:spcBef>
              <a:buFont typeface="Arial" pitchFamily="34" charset="0"/>
              <a:buChar char="•"/>
            </a:pPr>
            <a:r>
              <a:rPr lang="hu-HU" sz="2800" b="1" dirty="0"/>
              <a:t> </a:t>
            </a:r>
            <a:r>
              <a:rPr lang="hu-HU" sz="3400" b="1" u="sng" dirty="0"/>
              <a:t>gazdálkodás: OIKOSZ</a:t>
            </a:r>
            <a:r>
              <a:rPr lang="hu-HU" sz="3400" b="1" dirty="0"/>
              <a:t> </a:t>
            </a:r>
            <a:r>
              <a:rPr lang="hu-HU" sz="2800" b="1" dirty="0"/>
              <a:t>(minden </a:t>
            </a:r>
            <a:r>
              <a:rPr lang="hu-HU" sz="2800" b="1" dirty="0" err="1"/>
              <a:t>termény+nyersanyag</a:t>
            </a:r>
            <a:r>
              <a:rPr lang="hu-HU" sz="2800" b="1" dirty="0"/>
              <a:t> a királyi </a:t>
            </a:r>
            <a:r>
              <a:rPr lang="hu-HU" sz="2800" b="1" dirty="0" err="1"/>
              <a:t>raktárakba</a:t>
            </a:r>
            <a:r>
              <a:rPr lang="hu-HU" sz="2800" b="1" dirty="0"/>
              <a:t>, majd onnan újraelosztás)</a:t>
            </a:r>
            <a:endParaRPr lang="hu-HU" sz="2800" b="1" u="sng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35673" y="3828499"/>
            <a:ext cx="3562375" cy="2658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64005" y="891293"/>
            <a:ext cx="3268193" cy="2772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72064" y="7360331"/>
            <a:ext cx="3865067" cy="1656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2801375"/>
            <a:ext cx="3960440" cy="37710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8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162" y="6651180"/>
            <a:ext cx="5486949" cy="2449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9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86320"/>
            <a:ext cx="3463804" cy="2597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667000" y="0"/>
            <a:ext cx="6858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u-H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Az egyiptomi vallás</a:t>
            </a:r>
          </a:p>
        </p:txBody>
      </p:sp>
      <p:sp>
        <p:nvSpPr>
          <p:cNvPr id="5" name="Szövegdoboz 4"/>
          <p:cNvSpPr txBox="1"/>
          <p:nvPr/>
        </p:nvSpPr>
        <p:spPr>
          <a:xfrm>
            <a:off x="6168008" y="971600"/>
            <a:ext cx="5951984" cy="8063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hu-HU" sz="3200" b="1" dirty="0"/>
              <a:t>Amon</a:t>
            </a:r>
            <a:r>
              <a:rPr lang="hu-HU" sz="3200" dirty="0"/>
              <a:t>: teremtő, az istenek királya (Memphis)</a:t>
            </a:r>
          </a:p>
          <a:p>
            <a:pPr>
              <a:spcBef>
                <a:spcPts val="1200"/>
              </a:spcBef>
            </a:pPr>
            <a:r>
              <a:rPr lang="hu-HU" sz="3200" b="1" dirty="0"/>
              <a:t>Anubisz</a:t>
            </a:r>
            <a:r>
              <a:rPr lang="hu-HU" sz="3200" dirty="0"/>
              <a:t>: A balzsamozók istene</a:t>
            </a:r>
          </a:p>
          <a:p>
            <a:pPr>
              <a:spcBef>
                <a:spcPts val="1200"/>
              </a:spcBef>
            </a:pPr>
            <a:r>
              <a:rPr lang="hu-HU" sz="3200" b="1" dirty="0" err="1"/>
              <a:t>Izisz</a:t>
            </a:r>
            <a:r>
              <a:rPr lang="hu-HU" sz="3200" dirty="0"/>
              <a:t>:  Ozirisz testvére és neje</a:t>
            </a:r>
          </a:p>
          <a:p>
            <a:pPr>
              <a:spcBef>
                <a:spcPts val="1200"/>
              </a:spcBef>
            </a:pPr>
            <a:r>
              <a:rPr lang="hu-HU" sz="3200" b="1" dirty="0"/>
              <a:t>Ozirisz</a:t>
            </a:r>
            <a:r>
              <a:rPr lang="hu-HU" sz="3200" dirty="0"/>
              <a:t>:  A halottak királya, halál utáni élet</a:t>
            </a:r>
          </a:p>
          <a:p>
            <a:pPr>
              <a:spcBef>
                <a:spcPts val="1200"/>
              </a:spcBef>
            </a:pPr>
            <a:r>
              <a:rPr lang="hu-HU" sz="3200" b="1" dirty="0"/>
              <a:t>Hórusz</a:t>
            </a:r>
            <a:r>
              <a:rPr lang="hu-HU" sz="3200" dirty="0"/>
              <a:t>: Ozirisz fia, az ég ura, sólyom alak, a fáraókkal is azonosították</a:t>
            </a:r>
          </a:p>
          <a:p>
            <a:pPr>
              <a:spcBef>
                <a:spcPts val="1200"/>
              </a:spcBef>
            </a:pPr>
            <a:r>
              <a:rPr lang="hu-HU" sz="3200" b="1" dirty="0" err="1"/>
              <a:t>Széth</a:t>
            </a:r>
            <a:r>
              <a:rPr lang="hu-HU" sz="3200" dirty="0"/>
              <a:t>:  Ozirisz testvére, gyilkosa, pusztítás istene</a:t>
            </a:r>
          </a:p>
          <a:p>
            <a:pPr>
              <a:spcBef>
                <a:spcPts val="1200"/>
              </a:spcBef>
            </a:pPr>
            <a:r>
              <a:rPr lang="hu-HU" sz="3200" b="1" dirty="0" err="1"/>
              <a:t>Szobek</a:t>
            </a:r>
            <a:r>
              <a:rPr lang="hu-HU" sz="3200" dirty="0"/>
              <a:t>: a víz és a kiáradt Nílus istene</a:t>
            </a:r>
          </a:p>
          <a:p>
            <a:pPr>
              <a:spcBef>
                <a:spcPts val="1200"/>
              </a:spcBef>
            </a:pPr>
            <a:r>
              <a:rPr lang="hu-HU" sz="3200" b="1" dirty="0"/>
              <a:t>Ré</a:t>
            </a:r>
            <a:r>
              <a:rPr lang="hu-HU" sz="3200" dirty="0"/>
              <a:t>: teremtő, napisten (Théba)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58" y="923330"/>
            <a:ext cx="5961475" cy="813410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2A023F7A-B521-44BE-B59C-8BA8D1B1A4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9456" y="-25311"/>
            <a:ext cx="9793088" cy="9194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0990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250292" y="-56284"/>
            <a:ext cx="9405664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u-H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Egyiptomi tudomány, kultúra</a:t>
            </a: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219" y="1633595"/>
            <a:ext cx="4608512" cy="3065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889740" y="1077612"/>
            <a:ext cx="3157711" cy="3873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702537" y="5324563"/>
            <a:ext cx="3456233" cy="25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438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0481" y="5224138"/>
            <a:ext cx="5327679" cy="28769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Szövegdoboz 7"/>
          <p:cNvSpPr txBox="1"/>
          <p:nvPr/>
        </p:nvSpPr>
        <p:spPr>
          <a:xfrm>
            <a:off x="20481" y="1048272"/>
            <a:ext cx="4439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b="1" dirty="0"/>
              <a:t>Piramisok : </a:t>
            </a:r>
            <a:r>
              <a:rPr lang="hu-HU" sz="2800" dirty="0"/>
              <a:t>fáraók sírhelyei</a:t>
            </a:r>
          </a:p>
        </p:txBody>
      </p:sp>
      <p:sp>
        <p:nvSpPr>
          <p:cNvPr id="9" name="Szövegdoboz 8"/>
          <p:cNvSpPr txBox="1"/>
          <p:nvPr/>
        </p:nvSpPr>
        <p:spPr>
          <a:xfrm>
            <a:off x="5626242" y="988967"/>
            <a:ext cx="34290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dirty="0"/>
              <a:t>Szfinx: oroszlántestű, emberfejű szobor</a:t>
            </a:r>
            <a:endParaRPr lang="hu-HU" sz="2800" dirty="0"/>
          </a:p>
        </p:txBody>
      </p:sp>
      <p:sp>
        <p:nvSpPr>
          <p:cNvPr id="10" name="Szövegdoboz 9"/>
          <p:cNvSpPr txBox="1"/>
          <p:nvPr/>
        </p:nvSpPr>
        <p:spPr>
          <a:xfrm>
            <a:off x="20481" y="8101085"/>
            <a:ext cx="568926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b="1" dirty="0"/>
              <a:t>Naptár: </a:t>
            </a:r>
            <a:r>
              <a:rPr lang="hu-HU" sz="2800" dirty="0"/>
              <a:t>Év=365 nap, 3 évszak-áradás, </a:t>
            </a:r>
          </a:p>
          <a:p>
            <a:pPr algn="ctr"/>
            <a:r>
              <a:rPr lang="hu-HU" sz="2800" dirty="0"/>
              <a:t>sarjadás, forróság, 1 nap = 24 óra</a:t>
            </a:r>
          </a:p>
        </p:txBody>
      </p:sp>
      <p:sp>
        <p:nvSpPr>
          <p:cNvPr id="11" name="Szövegdoboz 10"/>
          <p:cNvSpPr txBox="1"/>
          <p:nvPr/>
        </p:nvSpPr>
        <p:spPr>
          <a:xfrm>
            <a:off x="5587745" y="5466059"/>
            <a:ext cx="328612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b="1" dirty="0"/>
              <a:t>Múmiák</a:t>
            </a:r>
            <a:r>
              <a:rPr lang="hu-HU" sz="2800" dirty="0"/>
              <a:t>: fáraók mesterségesen konzervált holtteste</a:t>
            </a:r>
          </a:p>
        </p:txBody>
      </p:sp>
      <p:sp>
        <p:nvSpPr>
          <p:cNvPr id="12" name="Szövegdoboz 11"/>
          <p:cNvSpPr txBox="1"/>
          <p:nvPr/>
        </p:nvSpPr>
        <p:spPr>
          <a:xfrm>
            <a:off x="4734759" y="2342572"/>
            <a:ext cx="414308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800" b="1" dirty="0"/>
              <a:t>A piramisokat NEM rabszolgák építették, hanem egyiptomi lakosok, munkások, bérért!</a:t>
            </a:r>
            <a:endParaRPr lang="hu-HU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539552"/>
            <a:ext cx="11783289" cy="7920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8411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EAA10721-6B85-4090-8287-9DBC29A940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91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2440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933727" y="-10463"/>
            <a:ext cx="10585176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u-HU" sz="8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Az ókori Mezopotámia</a:t>
            </a:r>
          </a:p>
        </p:txBody>
      </p:sp>
      <p:sp>
        <p:nvSpPr>
          <p:cNvPr id="4" name="Szövegdoboz 3"/>
          <p:cNvSpPr txBox="1"/>
          <p:nvPr/>
        </p:nvSpPr>
        <p:spPr>
          <a:xfrm>
            <a:off x="8400256" y="1605740"/>
            <a:ext cx="3791744" cy="6998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dirty="0"/>
              <a:t>FÖLDRAJZI ELHELYEZKEDÉSE</a:t>
            </a:r>
          </a:p>
          <a:p>
            <a:endParaRPr lang="hu-HU" sz="3200" dirty="0"/>
          </a:p>
          <a:p>
            <a:pPr>
              <a:spcBef>
                <a:spcPts val="1200"/>
              </a:spcBef>
            </a:pPr>
            <a:r>
              <a:rPr lang="hu-HU" sz="3200" dirty="0"/>
              <a:t>Délnyugat Ázsia</a:t>
            </a:r>
          </a:p>
          <a:p>
            <a:pPr>
              <a:spcBef>
                <a:spcPts val="1200"/>
              </a:spcBef>
            </a:pPr>
            <a:r>
              <a:rPr lang="hu-HU" sz="3200" dirty="0"/>
              <a:t>Tigris és Eufrátesz folyók között </a:t>
            </a:r>
          </a:p>
          <a:p>
            <a:pPr>
              <a:spcBef>
                <a:spcPts val="1200"/>
              </a:spcBef>
            </a:pPr>
            <a:r>
              <a:rPr lang="hu-HU" sz="3200" dirty="0"/>
              <a:t>Sivatagos, félsivatagos</a:t>
            </a:r>
          </a:p>
          <a:p>
            <a:pPr>
              <a:spcBef>
                <a:spcPts val="1200"/>
              </a:spcBef>
            </a:pPr>
            <a:r>
              <a:rPr lang="hu-HU" sz="3200" dirty="0"/>
              <a:t>két nagy területe Sumér és Akkád</a:t>
            </a:r>
          </a:p>
          <a:p>
            <a:pPr>
              <a:spcBef>
                <a:spcPts val="1200"/>
              </a:spcBef>
            </a:pPr>
            <a:r>
              <a:rPr lang="hu-HU" sz="3200" dirty="0"/>
              <a:t>Városai: </a:t>
            </a:r>
            <a:r>
              <a:rPr lang="hu-HU" sz="3200" b="1" dirty="0"/>
              <a:t>Ur,</a:t>
            </a:r>
          </a:p>
          <a:p>
            <a:r>
              <a:rPr lang="hu-HU" sz="3200" b="1" dirty="0"/>
              <a:t>Uruk, Babilon</a:t>
            </a:r>
            <a:endParaRPr lang="hu-HU" sz="3200" dirty="0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82622"/>
            <a:ext cx="8229486" cy="5400600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436097"/>
            <a:ext cx="3692519" cy="3707904"/>
          </a:xfrm>
          <a:prstGeom prst="rect">
            <a:avLst/>
          </a:prstGeom>
        </p:spPr>
      </p:pic>
      <p:sp>
        <p:nvSpPr>
          <p:cNvPr id="7" name="Szövegdoboz 6"/>
          <p:cNvSpPr txBox="1"/>
          <p:nvPr/>
        </p:nvSpPr>
        <p:spPr>
          <a:xfrm>
            <a:off x="3692518" y="7950338"/>
            <a:ext cx="29523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800" dirty="0"/>
              <a:t>Babilon: az Istenek temploma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ép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5978" y="6347082"/>
            <a:ext cx="4471719" cy="2796918"/>
          </a:xfrm>
          <a:prstGeom prst="rect">
            <a:avLst/>
          </a:prstGeom>
        </p:spPr>
      </p:pic>
      <p:sp>
        <p:nvSpPr>
          <p:cNvPr id="2" name="Téglalap 1"/>
          <p:cNvSpPr/>
          <p:nvPr/>
        </p:nvSpPr>
        <p:spPr>
          <a:xfrm>
            <a:off x="2667000" y="0"/>
            <a:ext cx="6858000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u-HU" sz="5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Mezopotámia gazdasága</a:t>
            </a:r>
          </a:p>
        </p:txBody>
      </p:sp>
      <p:sp>
        <p:nvSpPr>
          <p:cNvPr id="3" name="Szövegdoboz 2"/>
          <p:cNvSpPr txBox="1"/>
          <p:nvPr/>
        </p:nvSpPr>
        <p:spPr>
          <a:xfrm>
            <a:off x="0" y="892087"/>
            <a:ext cx="4536504" cy="6232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buFont typeface="Arial" pitchFamily="34" charset="0"/>
              <a:buChar char="•"/>
            </a:pPr>
            <a:r>
              <a:rPr lang="hu-HU" sz="3400" dirty="0"/>
              <a:t> Csatornarendszer</a:t>
            </a:r>
          </a:p>
          <a:p>
            <a:pPr>
              <a:spcBef>
                <a:spcPts val="600"/>
              </a:spcBef>
              <a:buFont typeface="Arial" pitchFamily="34" charset="0"/>
              <a:buChar char="•"/>
            </a:pPr>
            <a:r>
              <a:rPr lang="hu-HU" sz="3400" dirty="0"/>
              <a:t> Öntözéses földművelés</a:t>
            </a:r>
          </a:p>
          <a:p>
            <a:pPr>
              <a:spcBef>
                <a:spcPts val="600"/>
              </a:spcBef>
              <a:buFont typeface="Arial" pitchFamily="34" charset="0"/>
              <a:buChar char="•"/>
            </a:pPr>
            <a:r>
              <a:rPr lang="hu-HU" sz="3400" dirty="0"/>
              <a:t> termesztett növények: árpa, búza, zöldségfélék (hagyma, répa), alma</a:t>
            </a:r>
          </a:p>
          <a:p>
            <a:pPr>
              <a:spcBef>
                <a:spcPts val="600"/>
              </a:spcBef>
              <a:buFont typeface="Arial" pitchFamily="34" charset="0"/>
              <a:buChar char="•"/>
            </a:pPr>
            <a:r>
              <a:rPr lang="hu-HU" sz="3400" dirty="0"/>
              <a:t> tenyésztett állatok: juh, sertés</a:t>
            </a:r>
          </a:p>
          <a:p>
            <a:pPr>
              <a:spcBef>
                <a:spcPts val="600"/>
              </a:spcBef>
              <a:buFont typeface="Arial" pitchFamily="34" charset="0"/>
              <a:buChar char="•"/>
            </a:pPr>
            <a:r>
              <a:rPr lang="hu-HU" sz="3400" dirty="0"/>
              <a:t> szállítással, vagy kereskedelem útján fémek, a fa, és a kő</a:t>
            </a:r>
          </a:p>
          <a:p>
            <a:pPr>
              <a:spcBef>
                <a:spcPts val="600"/>
              </a:spcBef>
              <a:buFont typeface="Arial" pitchFamily="34" charset="0"/>
              <a:buChar char="•"/>
            </a:pPr>
            <a:r>
              <a:rPr lang="hu-HU" sz="3400" dirty="0"/>
              <a:t> kézművesség</a:t>
            </a:r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88" y="816766"/>
            <a:ext cx="1554414" cy="1710617"/>
          </a:xfrm>
          <a:prstGeom prst="rect">
            <a:avLst/>
          </a:prstGeom>
        </p:spPr>
      </p:pic>
      <p:pic>
        <p:nvPicPr>
          <p:cNvPr id="9" name="Kép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4652" y="892087"/>
            <a:ext cx="5717348" cy="5624129"/>
          </a:xfrm>
          <a:prstGeom prst="rect">
            <a:avLst/>
          </a:prstGeom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5978" y="4258153"/>
            <a:ext cx="3107386" cy="2440983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4690" y="2436758"/>
            <a:ext cx="2668674" cy="1999006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559496" y="-14854"/>
            <a:ext cx="8901608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u-HU" sz="5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Mezopotámiai városállamok</a:t>
            </a:r>
          </a:p>
        </p:txBody>
      </p:sp>
      <p:sp>
        <p:nvSpPr>
          <p:cNvPr id="3" name="Téglalap 2"/>
          <p:cNvSpPr/>
          <p:nvPr/>
        </p:nvSpPr>
        <p:spPr>
          <a:xfrm>
            <a:off x="335360" y="971600"/>
            <a:ext cx="4429132" cy="69557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6" indent="-514356">
              <a:buAutoNum type="arabicPeriod"/>
            </a:pPr>
            <a:r>
              <a:rPr lang="hu-HU" sz="3200" b="1" dirty="0"/>
              <a:t>Belső város: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3200" dirty="0"/>
              <a:t>lakóövezet, amit </a:t>
            </a:r>
            <a:r>
              <a:rPr lang="hu-HU" sz="3200" u="sng" dirty="0"/>
              <a:t>erős fal vesz körül</a:t>
            </a:r>
            <a:endParaRPr lang="hu-HU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i-FI" sz="3200" b="1" dirty="0"/>
              <a:t>palota:</a:t>
            </a:r>
            <a:r>
              <a:rPr lang="fi-FI" sz="3200" dirty="0"/>
              <a:t> itt lakik a király</a:t>
            </a:r>
          </a:p>
          <a:p>
            <a:pPr>
              <a:buFont typeface="Arial" pitchFamily="34" charset="0"/>
              <a:buChar char="•"/>
            </a:pPr>
            <a:r>
              <a:rPr lang="hu-HU" sz="3200" b="1" dirty="0"/>
              <a:t> templom: </a:t>
            </a:r>
            <a:r>
              <a:rPr lang="hu-HU" sz="3200" dirty="0"/>
              <a:t>itt végzik feladatukat a papok</a:t>
            </a:r>
          </a:p>
          <a:p>
            <a:pPr>
              <a:buFont typeface="Arial" pitchFamily="34" charset="0"/>
              <a:buChar char="•"/>
            </a:pPr>
            <a:r>
              <a:rPr lang="hu-HU" sz="3200" b="1" dirty="0"/>
              <a:t> lakóházak: </a:t>
            </a:r>
            <a:r>
              <a:rPr lang="hu-HU" sz="3200" dirty="0"/>
              <a:t>itt laknak a város lakói</a:t>
            </a:r>
          </a:p>
          <a:p>
            <a:pPr marL="514356" indent="-514356">
              <a:spcBef>
                <a:spcPts val="1800"/>
              </a:spcBef>
            </a:pPr>
            <a:r>
              <a:rPr lang="hu-HU" sz="3200" b="1" dirty="0"/>
              <a:t>2. Külső város</a:t>
            </a:r>
          </a:p>
          <a:p>
            <a:pPr>
              <a:buFont typeface="Arial" pitchFamily="34" charset="0"/>
              <a:buChar char="•"/>
            </a:pPr>
            <a:r>
              <a:rPr lang="hu-HU" sz="3200" dirty="0"/>
              <a:t> szántóföld</a:t>
            </a:r>
          </a:p>
          <a:p>
            <a:pPr>
              <a:buFont typeface="Arial" pitchFamily="34" charset="0"/>
              <a:buChar char="•"/>
            </a:pPr>
            <a:r>
              <a:rPr lang="hu-HU" sz="3200" dirty="0"/>
              <a:t> rét, legelő</a:t>
            </a:r>
          </a:p>
          <a:p>
            <a:pPr>
              <a:buFont typeface="Arial" pitchFamily="34" charset="0"/>
              <a:buChar char="•"/>
            </a:pPr>
            <a:r>
              <a:rPr lang="hu-HU" sz="3200" dirty="0"/>
              <a:t> állatok</a:t>
            </a:r>
          </a:p>
          <a:p>
            <a:pPr>
              <a:spcBef>
                <a:spcPts val="1800"/>
              </a:spcBef>
            </a:pPr>
            <a:r>
              <a:rPr lang="hu-HU" sz="3200" b="1" dirty="0"/>
              <a:t>3. Kikötő</a:t>
            </a:r>
            <a:endParaRPr lang="hu-HU" sz="3200" dirty="0"/>
          </a:p>
        </p:txBody>
      </p:sp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11188" y="755576"/>
            <a:ext cx="6580812" cy="465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3712" y="4570156"/>
            <a:ext cx="6172830" cy="45738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947998" y="-21099"/>
            <a:ext cx="1015312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u-H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Mezopotámiai tudomány, kultúra</a:t>
            </a:r>
          </a:p>
        </p:txBody>
      </p:sp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46309" y="915683"/>
            <a:ext cx="3528088" cy="26906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33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743038" y="2422866"/>
            <a:ext cx="3448962" cy="306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Szövegdoboz 7"/>
          <p:cNvSpPr txBox="1"/>
          <p:nvPr/>
        </p:nvSpPr>
        <p:spPr>
          <a:xfrm>
            <a:off x="263352" y="932390"/>
            <a:ext cx="59755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dirty="0"/>
              <a:t>Toronytemplom</a:t>
            </a:r>
            <a:r>
              <a:rPr lang="hu-HU" sz="2800" dirty="0"/>
              <a:t>: Hét, esetleg kilenc szintből álló épület</a:t>
            </a:r>
          </a:p>
        </p:txBody>
      </p:sp>
      <p:sp>
        <p:nvSpPr>
          <p:cNvPr id="9" name="Szövegdoboz 8"/>
          <p:cNvSpPr txBox="1"/>
          <p:nvPr/>
        </p:nvSpPr>
        <p:spPr>
          <a:xfrm>
            <a:off x="3395004" y="1393436"/>
            <a:ext cx="23574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dirty="0"/>
              <a:t>Bábel tornya</a:t>
            </a:r>
          </a:p>
        </p:txBody>
      </p:sp>
      <p:sp>
        <p:nvSpPr>
          <p:cNvPr id="10" name="Szövegdoboz 9"/>
          <p:cNvSpPr txBox="1"/>
          <p:nvPr/>
        </p:nvSpPr>
        <p:spPr>
          <a:xfrm>
            <a:off x="263352" y="2123728"/>
            <a:ext cx="5650856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hu-HU" sz="3400" dirty="0"/>
              <a:t> </a:t>
            </a:r>
            <a:r>
              <a:rPr lang="hu-HU" sz="3400" b="1" dirty="0"/>
              <a:t>kerék</a:t>
            </a:r>
            <a:r>
              <a:rPr lang="hu-HU" sz="3400" dirty="0"/>
              <a:t> feltalálása</a:t>
            </a:r>
          </a:p>
          <a:p>
            <a:pPr>
              <a:buFont typeface="Arial" pitchFamily="34" charset="0"/>
              <a:buChar char="•"/>
            </a:pPr>
            <a:r>
              <a:rPr lang="hu-HU" sz="3400" dirty="0"/>
              <a:t> öt szabad szemmel látható bolygó</a:t>
            </a:r>
          </a:p>
          <a:p>
            <a:pPr>
              <a:buFont typeface="Arial" pitchFamily="34" charset="0"/>
              <a:buChar char="•"/>
            </a:pPr>
            <a:r>
              <a:rPr lang="hu-HU" sz="3400" dirty="0"/>
              <a:t> </a:t>
            </a:r>
            <a:r>
              <a:rPr lang="hu-HU" sz="3400" b="1" dirty="0"/>
              <a:t>naptár</a:t>
            </a:r>
          </a:p>
        </p:txBody>
      </p:sp>
      <p:sp>
        <p:nvSpPr>
          <p:cNvPr id="11" name="Téglalap 10"/>
          <p:cNvSpPr/>
          <p:nvPr/>
        </p:nvSpPr>
        <p:spPr>
          <a:xfrm>
            <a:off x="8231761" y="5514054"/>
            <a:ext cx="399295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800" b="1" dirty="0"/>
              <a:t>Gilgames-eposz</a:t>
            </a:r>
            <a:r>
              <a:rPr lang="hu-HU" sz="2800" dirty="0"/>
              <a:t>: a sumer óbabiloni Gilgames királyról és barátjáról </a:t>
            </a:r>
            <a:r>
              <a:rPr lang="hu-HU" sz="2800" dirty="0" err="1"/>
              <a:t>Enkidu-ról</a:t>
            </a:r>
            <a:r>
              <a:rPr lang="hu-HU" sz="2800" dirty="0"/>
              <a:t> szóló történet</a:t>
            </a:r>
          </a:p>
        </p:txBody>
      </p:sp>
      <p:sp>
        <p:nvSpPr>
          <p:cNvPr id="12" name="Szövegdoboz 11"/>
          <p:cNvSpPr txBox="1"/>
          <p:nvPr/>
        </p:nvSpPr>
        <p:spPr>
          <a:xfrm>
            <a:off x="7110353" y="7740352"/>
            <a:ext cx="4706817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400" b="1" dirty="0"/>
              <a:t>Szemiramisz függőkertje</a:t>
            </a:r>
          </a:p>
        </p:txBody>
      </p:sp>
      <p:pic>
        <p:nvPicPr>
          <p:cNvPr id="3" name="3d babylon hanging gardens palace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60371" y="5148064"/>
            <a:ext cx="6892719" cy="38771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865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>
            <a:extLst>
              <a:ext uri="{FF2B5EF4-FFF2-40B4-BE49-F238E27FC236}">
                <a16:creationId xmlns:a16="http://schemas.microsoft.com/office/drawing/2014/main" id="{034BD703-171C-49A1-8D60-F98F47203895}"/>
              </a:ext>
            </a:extLst>
          </p:cNvPr>
          <p:cNvSpPr/>
          <p:nvPr/>
        </p:nvSpPr>
        <p:spPr>
          <a:xfrm>
            <a:off x="947998" y="-21099"/>
            <a:ext cx="1015312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u-H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Mezopotámiai tudomány, kultúra</a:t>
            </a: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55CA922A-7050-41BB-91C4-00BF52F9E39E}"/>
              </a:ext>
            </a:extLst>
          </p:cNvPr>
          <p:cNvSpPr txBox="1"/>
          <p:nvPr/>
        </p:nvSpPr>
        <p:spPr>
          <a:xfrm>
            <a:off x="263352" y="1115616"/>
            <a:ext cx="1130525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dirty="0"/>
              <a:t>Az ókori mezopotámiai birodalmak korszakolása:</a:t>
            </a:r>
          </a:p>
          <a:p>
            <a:pPr marL="514350" indent="-514350">
              <a:buAutoNum type="arabicPeriod"/>
            </a:pPr>
            <a:r>
              <a:rPr lang="hu-HU" sz="3200" b="1" dirty="0"/>
              <a:t>Sumér   </a:t>
            </a:r>
            <a:r>
              <a:rPr lang="hu-HU" sz="3200" dirty="0" err="1"/>
              <a:t>k.b</a:t>
            </a:r>
            <a:r>
              <a:rPr lang="hu-HU" sz="3200" dirty="0"/>
              <a:t>. Kr.e. 3500 körül jelennek meg Mezopotámiában, </a:t>
            </a:r>
            <a:r>
              <a:rPr lang="hu-HU" sz="3200" dirty="0" err="1"/>
              <a:t>oikosz</a:t>
            </a:r>
            <a:r>
              <a:rPr lang="hu-HU" sz="3200" dirty="0"/>
              <a:t> gazdálkodás, politeista (többistenhívő) vallás (több mint 3600 isten), fejlett matematika, geometria, csillagászat, városok: Úr, Uruk, </a:t>
            </a:r>
            <a:r>
              <a:rPr lang="hu-HU" sz="3200" dirty="0" err="1"/>
              <a:t>Nippus</a:t>
            </a:r>
            <a:r>
              <a:rPr lang="hu-HU" sz="3200" dirty="0"/>
              <a:t>, Kis, </a:t>
            </a:r>
            <a:r>
              <a:rPr lang="hu-HU" sz="3200" dirty="0" err="1"/>
              <a:t>Lagas</a:t>
            </a:r>
            <a:endParaRPr lang="hu-HU" sz="3200" dirty="0"/>
          </a:p>
          <a:p>
            <a:pPr marL="514350" indent="-514350">
              <a:buAutoNum type="arabicPeriod"/>
            </a:pPr>
            <a:r>
              <a:rPr lang="hu-HU" sz="3200" b="1" dirty="0"/>
              <a:t>Akkád birodalom  </a:t>
            </a:r>
            <a:r>
              <a:rPr lang="hu-HU" sz="3200" dirty="0" err="1"/>
              <a:t>k.b</a:t>
            </a:r>
            <a:r>
              <a:rPr lang="hu-HU" sz="3200" dirty="0"/>
              <a:t>.</a:t>
            </a:r>
            <a:r>
              <a:rPr lang="hu-HU" sz="3200" b="1" dirty="0"/>
              <a:t> </a:t>
            </a:r>
            <a:r>
              <a:rPr lang="hu-HU" sz="3200" dirty="0"/>
              <a:t>Kr. e. 2300-tól az akkád </a:t>
            </a:r>
            <a:r>
              <a:rPr lang="hu-HU" sz="3200" b="1" dirty="0" err="1"/>
              <a:t>Sarrukin</a:t>
            </a:r>
            <a:r>
              <a:rPr lang="hu-HU" sz="3200" b="1" dirty="0"/>
              <a:t> </a:t>
            </a:r>
            <a:r>
              <a:rPr lang="hu-HU" sz="3200" dirty="0"/>
              <a:t>egyesíti a sumér városállamokat, építkezések: csatornák, </a:t>
            </a:r>
            <a:r>
              <a:rPr lang="hu-HU" sz="3200" dirty="0" err="1"/>
              <a:t>zikkuratok</a:t>
            </a:r>
            <a:r>
              <a:rPr lang="hu-HU" sz="3200" dirty="0"/>
              <a:t>, víztárolók</a:t>
            </a:r>
            <a:endParaRPr lang="hu-HU" sz="3200" b="1" dirty="0"/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7678F619-7DE6-4F2E-9344-292855C10E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776" y="4716017"/>
            <a:ext cx="8084424" cy="4427984"/>
          </a:xfrm>
          <a:prstGeom prst="rect">
            <a:avLst/>
          </a:prstGeom>
        </p:spPr>
      </p:pic>
      <p:sp>
        <p:nvSpPr>
          <p:cNvPr id="6" name="Téglalap 5">
            <a:extLst>
              <a:ext uri="{FF2B5EF4-FFF2-40B4-BE49-F238E27FC236}">
                <a16:creationId xmlns:a16="http://schemas.microsoft.com/office/drawing/2014/main" id="{CE43C8BC-7AAF-40E0-8A12-372B8325119A}"/>
              </a:ext>
            </a:extLst>
          </p:cNvPr>
          <p:cNvSpPr/>
          <p:nvPr/>
        </p:nvSpPr>
        <p:spPr>
          <a:xfrm>
            <a:off x="767408" y="7668344"/>
            <a:ext cx="399295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2800" b="1" dirty="0" err="1"/>
              <a:t>Zikkurat</a:t>
            </a:r>
            <a:r>
              <a:rPr lang="hu-HU" sz="2800" dirty="0"/>
              <a:t>, vagyis toronytemplom</a:t>
            </a:r>
          </a:p>
        </p:txBody>
      </p:sp>
    </p:spTree>
    <p:extLst>
      <p:ext uri="{BB962C8B-B14F-4D97-AF65-F5344CB8AC3E}">
        <p14:creationId xmlns:p14="http://schemas.microsoft.com/office/powerpoint/2010/main" val="36849897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>
            <a:extLst>
              <a:ext uri="{FF2B5EF4-FFF2-40B4-BE49-F238E27FC236}">
                <a16:creationId xmlns:a16="http://schemas.microsoft.com/office/drawing/2014/main" id="{D46E5505-815A-438D-AFA9-270A2581F6AE}"/>
              </a:ext>
            </a:extLst>
          </p:cNvPr>
          <p:cNvSpPr/>
          <p:nvPr/>
        </p:nvSpPr>
        <p:spPr>
          <a:xfrm>
            <a:off x="947998" y="-21099"/>
            <a:ext cx="1015312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u-H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Mezopotámiai tudomány, kultúra</a:t>
            </a: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B0A2ABBF-D085-4464-8796-3513D2BB5F0F}"/>
              </a:ext>
            </a:extLst>
          </p:cNvPr>
          <p:cNvSpPr txBox="1"/>
          <p:nvPr/>
        </p:nvSpPr>
        <p:spPr>
          <a:xfrm>
            <a:off x="263352" y="1115616"/>
            <a:ext cx="11305256" cy="7971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 dirty="0"/>
              <a:t>3. Az óbabiloni birodalom   </a:t>
            </a:r>
            <a:r>
              <a:rPr lang="hu-HU" sz="3200" dirty="0"/>
              <a:t>Kr. e. 2000-1595, legjelentősebb uralkodója </a:t>
            </a:r>
            <a:r>
              <a:rPr lang="hu-HU" sz="3200" b="1" dirty="0" err="1"/>
              <a:t>Hammurapi</a:t>
            </a:r>
            <a:r>
              <a:rPr lang="hu-HU" sz="3200" dirty="0"/>
              <a:t> (a </a:t>
            </a:r>
            <a:r>
              <a:rPr lang="hu-HU" sz="3200" b="1" dirty="0">
                <a:solidFill>
                  <a:srgbClr val="C00000"/>
                </a:solidFill>
              </a:rPr>
              <a:t>törvényeiről</a:t>
            </a:r>
            <a:r>
              <a:rPr lang="hu-HU" sz="3200" dirty="0"/>
              <a:t> ismert), központja Babilon (Isten kapuja), hettita támadások után hanyatlás, a föld magántulajdonba való kerülése, az adósrabszolgaság kialakulása</a:t>
            </a:r>
          </a:p>
          <a:p>
            <a:endParaRPr lang="hu-HU" sz="3200" dirty="0"/>
          </a:p>
          <a:p>
            <a:pPr marL="514350" indent="-514350">
              <a:buAutoNum type="arabicPeriod" startAt="4"/>
            </a:pPr>
            <a:r>
              <a:rPr lang="hu-HU" sz="3200" b="1" dirty="0"/>
              <a:t>Asszír birodalom   </a:t>
            </a:r>
            <a:r>
              <a:rPr lang="hu-HU" sz="3200" dirty="0"/>
              <a:t>Kr. e. 1000-500, katonaállam, vasfegyverek használata, a leigázott területek kizsákmányolásán működő állam </a:t>
            </a:r>
          </a:p>
          <a:p>
            <a:pPr marL="514350" indent="-514350">
              <a:buAutoNum type="arabicPeriod" startAt="4"/>
            </a:pPr>
            <a:r>
              <a:rPr lang="hu-HU" sz="3200" b="1" dirty="0"/>
              <a:t>Új-babiloni birodalom   </a:t>
            </a:r>
            <a:r>
              <a:rPr lang="hu-HU" sz="3200" dirty="0"/>
              <a:t> Kr. e. 612-539, legjelentősebb uralkodója </a:t>
            </a:r>
            <a:r>
              <a:rPr lang="hu-HU" sz="3200" b="1" dirty="0" err="1"/>
              <a:t>Nabu-kudurri-uszur</a:t>
            </a:r>
            <a:r>
              <a:rPr lang="hu-HU" sz="3200" b="1" dirty="0"/>
              <a:t>, </a:t>
            </a:r>
            <a:r>
              <a:rPr lang="hu-HU" sz="3200" b="1" dirty="0">
                <a:solidFill>
                  <a:srgbClr val="C00000"/>
                </a:solidFill>
              </a:rPr>
              <a:t>Szemiramisz függőkertje</a:t>
            </a:r>
            <a:r>
              <a:rPr lang="hu-HU" sz="3200" dirty="0"/>
              <a:t>, a perzsa hadak támadása vet véget birodalmának</a:t>
            </a:r>
          </a:p>
          <a:p>
            <a:pPr marL="514350" indent="-514350">
              <a:buAutoNum type="arabicPeriod" startAt="4"/>
            </a:pPr>
            <a:r>
              <a:rPr lang="hu-HU" sz="3200" b="1" dirty="0"/>
              <a:t>A perzsa birodalom   </a:t>
            </a:r>
            <a:r>
              <a:rPr lang="hu-HU" sz="3200" dirty="0"/>
              <a:t>Kr. e. 539-ben </a:t>
            </a:r>
            <a:r>
              <a:rPr lang="hu-HU" sz="3200" b="1" dirty="0"/>
              <a:t>II.</a:t>
            </a:r>
            <a:r>
              <a:rPr lang="hu-HU" sz="3200" dirty="0"/>
              <a:t> </a:t>
            </a:r>
            <a:r>
              <a:rPr lang="hu-HU" sz="3200" b="1" dirty="0" err="1"/>
              <a:t>Kurus</a:t>
            </a:r>
            <a:r>
              <a:rPr lang="hu-HU" sz="3200" b="1" dirty="0"/>
              <a:t> (Kürosz)</a:t>
            </a:r>
            <a:r>
              <a:rPr lang="hu-HU" sz="3200" dirty="0"/>
              <a:t> megtámadja és elfoglalja Babilont</a:t>
            </a:r>
            <a:r>
              <a:rPr lang="hu-HU" sz="3200"/>
              <a:t>, Kürosz </a:t>
            </a:r>
            <a:r>
              <a:rPr lang="hu-HU" sz="3200" dirty="0"/>
              <a:t>nagy birodalmat épít, de legyőzője a </a:t>
            </a:r>
            <a:r>
              <a:rPr lang="hu-HU" sz="3200" dirty="0" err="1"/>
              <a:t>masszagét</a:t>
            </a:r>
            <a:r>
              <a:rPr lang="hu-HU" sz="3200" dirty="0"/>
              <a:t> származású, szkítákat egyesítő </a:t>
            </a:r>
            <a:r>
              <a:rPr lang="hu-HU" sz="3200" b="1" dirty="0" err="1"/>
              <a:t>Tomürisz</a:t>
            </a:r>
            <a:r>
              <a:rPr lang="hu-HU" sz="3200" dirty="0"/>
              <a:t> királynő, </a:t>
            </a:r>
            <a:br>
              <a:rPr lang="hu-HU" sz="3200" dirty="0"/>
            </a:br>
            <a:r>
              <a:rPr lang="hu-HU" sz="3200" dirty="0"/>
              <a:t>Jelentős uralkodók még: </a:t>
            </a:r>
            <a:r>
              <a:rPr lang="hu-HU" sz="3200" dirty="0" err="1"/>
              <a:t>Kambüszész</a:t>
            </a:r>
            <a:r>
              <a:rPr lang="hu-HU" sz="3200" dirty="0"/>
              <a:t>, Dareiosz, Xerxész</a:t>
            </a:r>
            <a:endParaRPr lang="hu-HU" sz="3200" b="1" dirty="0"/>
          </a:p>
        </p:txBody>
      </p:sp>
    </p:spTree>
    <p:extLst>
      <p:ext uri="{BB962C8B-B14F-4D97-AF65-F5344CB8AC3E}">
        <p14:creationId xmlns:p14="http://schemas.microsoft.com/office/powerpoint/2010/main" val="23631634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947998" y="-21099"/>
            <a:ext cx="1015312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u-H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Mezopotámiai tudomány, kultúra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75656"/>
            <a:ext cx="5498976" cy="7331968"/>
          </a:xfrm>
          <a:prstGeom prst="rect">
            <a:avLst/>
          </a:prstGeom>
        </p:spPr>
      </p:pic>
      <p:sp>
        <p:nvSpPr>
          <p:cNvPr id="4" name="Szövegdoboz 3"/>
          <p:cNvSpPr txBox="1"/>
          <p:nvPr/>
        </p:nvSpPr>
        <p:spPr>
          <a:xfrm>
            <a:off x="5663952" y="1043608"/>
            <a:ext cx="6528048" cy="8156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A </a:t>
            </a:r>
            <a:r>
              <a:rPr lang="en-US" sz="3200" b="1" dirty="0" err="1"/>
              <a:t>Hammurapi-féle</a:t>
            </a:r>
            <a:r>
              <a:rPr lang="en-US" sz="3200" b="1" dirty="0"/>
              <a:t> „</a:t>
            </a:r>
            <a:r>
              <a:rPr lang="en-US" sz="3200" b="1" dirty="0" err="1"/>
              <a:t>törvénykönyv</a:t>
            </a:r>
            <a:r>
              <a:rPr lang="en-US" sz="3200" b="1" dirty="0"/>
              <a:t>”</a:t>
            </a:r>
            <a:r>
              <a:rPr lang="en-US" sz="3200" dirty="0"/>
              <a:t> </a:t>
            </a:r>
            <a:r>
              <a:rPr lang="en-US" sz="3200" dirty="0" err="1"/>
              <a:t>két</a:t>
            </a:r>
            <a:r>
              <a:rPr lang="en-US" sz="3200" dirty="0"/>
              <a:t> </a:t>
            </a:r>
            <a:r>
              <a:rPr lang="en-US" sz="3200" dirty="0" err="1"/>
              <a:t>jogrend</a:t>
            </a:r>
            <a:r>
              <a:rPr lang="en-US" sz="3200" dirty="0"/>
              <a:t> </a:t>
            </a:r>
            <a:r>
              <a:rPr lang="en-US" sz="3200" dirty="0" err="1"/>
              <a:t>összefonódását</a:t>
            </a:r>
            <a:r>
              <a:rPr lang="en-US" sz="3200" dirty="0"/>
              <a:t> </a:t>
            </a:r>
            <a:r>
              <a:rPr lang="en-US" sz="3200" dirty="0" err="1"/>
              <a:t>mutatja</a:t>
            </a:r>
            <a:r>
              <a:rPr lang="en-US" sz="3200" dirty="0"/>
              <a:t>: </a:t>
            </a:r>
            <a:endParaRPr lang="sk-SK" sz="3200" dirty="0"/>
          </a:p>
          <a:p>
            <a:pPr marL="342900" indent="-342900">
              <a:buAutoNum type="arabicPeriod"/>
            </a:pPr>
            <a:r>
              <a:rPr lang="en-US" sz="3200" dirty="0"/>
              <a:t>a </a:t>
            </a:r>
            <a:r>
              <a:rPr lang="en-US" sz="3200" dirty="0" err="1"/>
              <a:t>compensatio</a:t>
            </a:r>
            <a:r>
              <a:rPr lang="en-US" sz="3200" dirty="0"/>
              <a:t> </a:t>
            </a:r>
            <a:r>
              <a:rPr lang="sk-SK" sz="3200" dirty="0"/>
              <a:t>(kárpótlás) </a:t>
            </a:r>
            <a:r>
              <a:rPr lang="en-US" sz="3200" dirty="0" err="1"/>
              <a:t>elvén</a:t>
            </a:r>
            <a:r>
              <a:rPr lang="en-US" sz="3200" dirty="0"/>
              <a:t> </a:t>
            </a:r>
            <a:r>
              <a:rPr lang="en-US" sz="3200" dirty="0" err="1"/>
              <a:t>alapuló</a:t>
            </a:r>
            <a:r>
              <a:rPr lang="en-US" sz="3200" dirty="0"/>
              <a:t> </a:t>
            </a:r>
            <a:r>
              <a:rPr lang="en-US" sz="3200" dirty="0" err="1"/>
              <a:t>hagyományos</a:t>
            </a:r>
            <a:r>
              <a:rPr lang="en-US" sz="3200" dirty="0"/>
              <a:t> </a:t>
            </a:r>
            <a:r>
              <a:rPr lang="en-US" sz="3200" dirty="0" err="1"/>
              <a:t>mezopotámiai</a:t>
            </a:r>
            <a:r>
              <a:rPr lang="en-US" sz="3200" dirty="0"/>
              <a:t> jog</a:t>
            </a:r>
            <a:endParaRPr lang="sk-SK" sz="3200" dirty="0"/>
          </a:p>
          <a:p>
            <a:pPr marL="342900" indent="-342900">
              <a:buAutoNum type="arabicPeriod"/>
            </a:pPr>
            <a:r>
              <a:rPr lang="en-US" sz="3200" dirty="0"/>
              <a:t>a </a:t>
            </a:r>
            <a:r>
              <a:rPr lang="en-US" sz="3200" dirty="0" err="1"/>
              <a:t>törzsi</a:t>
            </a:r>
            <a:r>
              <a:rPr lang="en-US" sz="3200" dirty="0"/>
              <a:t> jog </a:t>
            </a:r>
            <a:r>
              <a:rPr lang="en-US" sz="3200" b="1" u="sng" dirty="0" err="1"/>
              <a:t>talio</a:t>
            </a:r>
            <a:r>
              <a:rPr lang="en-US" sz="3200" b="1" u="sng" dirty="0"/>
              <a:t> </a:t>
            </a:r>
            <a:r>
              <a:rPr lang="en-US" sz="3200" b="1" u="sng" dirty="0" err="1"/>
              <a:t>elve</a:t>
            </a:r>
            <a:r>
              <a:rPr lang="en-US" sz="3200" b="1" u="sng" dirty="0"/>
              <a:t> </a:t>
            </a:r>
            <a:r>
              <a:rPr lang="sk-SK" sz="3200" b="1" u="sng" dirty="0"/>
              <a:t>:</a:t>
            </a:r>
            <a:r>
              <a:rPr lang="sk-SK" sz="3200" b="1" dirty="0"/>
              <a:t> </a:t>
            </a:r>
            <a:r>
              <a:rPr lang="en-US" sz="3200" dirty="0"/>
              <a:t>„</a:t>
            </a:r>
            <a:r>
              <a:rPr lang="en-US" sz="3200" dirty="0" err="1"/>
              <a:t>szemet</a:t>
            </a:r>
            <a:r>
              <a:rPr lang="en-US" sz="3200" dirty="0"/>
              <a:t> </a:t>
            </a:r>
            <a:r>
              <a:rPr lang="en-US" sz="3200" dirty="0" err="1"/>
              <a:t>szemért</a:t>
            </a:r>
            <a:r>
              <a:rPr lang="en-US" sz="3200" dirty="0"/>
              <a:t>, </a:t>
            </a:r>
            <a:r>
              <a:rPr lang="en-US" sz="3200" dirty="0" err="1"/>
              <a:t>fogat</a:t>
            </a:r>
            <a:r>
              <a:rPr lang="en-US" sz="3200" dirty="0"/>
              <a:t> </a:t>
            </a:r>
            <a:r>
              <a:rPr lang="en-US" sz="3200" dirty="0" err="1"/>
              <a:t>fogért</a:t>
            </a:r>
            <a:r>
              <a:rPr lang="en-US" sz="3200" dirty="0"/>
              <a:t>, </a:t>
            </a:r>
            <a:r>
              <a:rPr lang="en-US" sz="3200" dirty="0" err="1"/>
              <a:t>életet</a:t>
            </a:r>
            <a:r>
              <a:rPr lang="en-US" sz="3200" dirty="0"/>
              <a:t> </a:t>
            </a:r>
            <a:r>
              <a:rPr lang="en-US" sz="3200" dirty="0" err="1"/>
              <a:t>az</a:t>
            </a:r>
            <a:r>
              <a:rPr lang="en-US" sz="3200" dirty="0"/>
              <a:t> </a:t>
            </a:r>
            <a:r>
              <a:rPr lang="en-US" sz="3200" dirty="0" err="1"/>
              <a:t>életért</a:t>
            </a:r>
            <a:r>
              <a:rPr lang="en-US" sz="3200" dirty="0"/>
              <a:t>”</a:t>
            </a:r>
            <a:endParaRPr lang="sk-SK" sz="3200" dirty="0"/>
          </a:p>
          <a:p>
            <a:endParaRPr lang="sk-SK" sz="2000" dirty="0"/>
          </a:p>
          <a:p>
            <a:r>
              <a:rPr lang="en-US" sz="2400" dirty="0"/>
              <a:t>A </a:t>
            </a:r>
            <a:r>
              <a:rPr lang="en-US" sz="2400" dirty="0" err="1"/>
              <a:t>büntetőjog</a:t>
            </a:r>
            <a:r>
              <a:rPr lang="en-US" sz="2400" dirty="0"/>
              <a:t> </a:t>
            </a:r>
            <a:r>
              <a:rPr lang="en-US" sz="2400" dirty="0" err="1"/>
              <a:t>mellett</a:t>
            </a:r>
            <a:r>
              <a:rPr lang="en-US" sz="2400" dirty="0"/>
              <a:t> </a:t>
            </a:r>
            <a:r>
              <a:rPr lang="en-US" sz="2400" dirty="0" err="1"/>
              <a:t>jelentős</a:t>
            </a:r>
            <a:r>
              <a:rPr lang="en-US" sz="2400" dirty="0"/>
              <a:t> </a:t>
            </a:r>
            <a:r>
              <a:rPr lang="en-US" sz="2400" dirty="0" err="1"/>
              <a:t>helyet</a:t>
            </a:r>
            <a:r>
              <a:rPr lang="en-US" sz="2400" dirty="0"/>
              <a:t> </a:t>
            </a:r>
            <a:r>
              <a:rPr lang="en-US" sz="2400" dirty="0" err="1"/>
              <a:t>foglalnak</a:t>
            </a:r>
            <a:r>
              <a:rPr lang="en-US" sz="2400" dirty="0"/>
              <a:t> el a </a:t>
            </a:r>
            <a:r>
              <a:rPr lang="en-US" sz="2400" dirty="0" err="1"/>
              <a:t>kereskedelem</a:t>
            </a:r>
            <a:r>
              <a:rPr lang="en-US" sz="2400" dirty="0"/>
              <a:t>, a </a:t>
            </a:r>
            <a:r>
              <a:rPr lang="en-US" sz="2400" dirty="0" err="1"/>
              <a:t>közigazgatás</a:t>
            </a:r>
            <a:r>
              <a:rPr lang="en-US" sz="2400" dirty="0"/>
              <a:t> </a:t>
            </a:r>
            <a:r>
              <a:rPr lang="en-US" sz="2400" dirty="0" err="1"/>
              <a:t>és</a:t>
            </a:r>
            <a:r>
              <a:rPr lang="en-US" sz="2400" dirty="0"/>
              <a:t> a </a:t>
            </a:r>
            <a:r>
              <a:rPr lang="en-US" sz="2400" dirty="0" err="1"/>
              <a:t>mindennapi</a:t>
            </a:r>
            <a:r>
              <a:rPr lang="en-US" sz="2400" dirty="0"/>
              <a:t> </a:t>
            </a:r>
            <a:r>
              <a:rPr lang="en-US" sz="2400" dirty="0" err="1"/>
              <a:t>élet</a:t>
            </a:r>
            <a:r>
              <a:rPr lang="en-US" sz="2400" dirty="0"/>
              <a:t> </a:t>
            </a:r>
            <a:r>
              <a:rPr lang="en-US" sz="2400" dirty="0" err="1"/>
              <a:t>szabályozásáról</a:t>
            </a:r>
            <a:r>
              <a:rPr lang="en-US" sz="2400" dirty="0"/>
              <a:t> </a:t>
            </a:r>
            <a:r>
              <a:rPr lang="en-US" sz="2400" dirty="0" err="1"/>
              <a:t>szóló</a:t>
            </a:r>
            <a:r>
              <a:rPr lang="en-US" sz="2400" dirty="0"/>
              <a:t> </a:t>
            </a:r>
            <a:r>
              <a:rPr lang="en-US" sz="2400" dirty="0" err="1"/>
              <a:t>rendelkezések</a:t>
            </a:r>
            <a:r>
              <a:rPr lang="en-US" sz="2400" dirty="0"/>
              <a:t>. </a:t>
            </a:r>
            <a:r>
              <a:rPr lang="en-US" sz="2400" dirty="0" err="1"/>
              <a:t>Így</a:t>
            </a:r>
            <a:r>
              <a:rPr lang="en-US" sz="2400" dirty="0"/>
              <a:t> </a:t>
            </a:r>
            <a:r>
              <a:rPr lang="en-US" sz="2400" dirty="0" err="1"/>
              <a:t>például</a:t>
            </a:r>
            <a:r>
              <a:rPr lang="en-US" sz="2400" dirty="0"/>
              <a:t> </a:t>
            </a:r>
            <a:r>
              <a:rPr lang="en-US" sz="2400" dirty="0" err="1"/>
              <a:t>szigorú</a:t>
            </a:r>
            <a:r>
              <a:rPr lang="en-US" sz="2400" dirty="0"/>
              <a:t> </a:t>
            </a:r>
            <a:r>
              <a:rPr lang="en-US" sz="2400" dirty="0" err="1"/>
              <a:t>előírásokat</a:t>
            </a:r>
            <a:r>
              <a:rPr lang="en-US" sz="2400" dirty="0"/>
              <a:t> </a:t>
            </a:r>
            <a:r>
              <a:rPr lang="en-US" sz="2400" dirty="0" err="1"/>
              <a:t>tartalmaz</a:t>
            </a:r>
            <a:r>
              <a:rPr lang="en-US" sz="2400" dirty="0"/>
              <a:t> </a:t>
            </a:r>
            <a:r>
              <a:rPr lang="en-US" sz="2400" dirty="0" err="1"/>
              <a:t>az</a:t>
            </a:r>
            <a:r>
              <a:rPr lang="en-US" sz="2400" dirty="0"/>
              <a:t> </a:t>
            </a:r>
            <a:r>
              <a:rPr lang="en-US" sz="2400" dirty="0" err="1"/>
              <a:t>öntözőberendezések</a:t>
            </a:r>
            <a:r>
              <a:rPr lang="en-US" sz="2400" dirty="0"/>
              <a:t> </a:t>
            </a:r>
            <a:r>
              <a:rPr lang="en-US" sz="2400" dirty="0" err="1"/>
              <a:t>karbantartási</a:t>
            </a:r>
            <a:r>
              <a:rPr lang="en-US" sz="2400" dirty="0"/>
              <a:t> </a:t>
            </a:r>
            <a:r>
              <a:rPr lang="en-US" sz="2400" dirty="0" err="1"/>
              <a:t>költségéről</a:t>
            </a:r>
            <a:r>
              <a:rPr lang="en-US" sz="2400" dirty="0"/>
              <a:t>, a </a:t>
            </a:r>
            <a:r>
              <a:rPr lang="en-US" sz="2400" dirty="0" err="1"/>
              <a:t>rabszolgák</a:t>
            </a:r>
            <a:r>
              <a:rPr lang="en-US" sz="2400" dirty="0"/>
              <a:t> </a:t>
            </a:r>
            <a:r>
              <a:rPr lang="en-US" sz="2400" dirty="0" err="1"/>
              <a:t>adás-vételéről</a:t>
            </a:r>
            <a:r>
              <a:rPr lang="en-US" sz="2400" dirty="0"/>
              <a:t> (</a:t>
            </a:r>
            <a:r>
              <a:rPr lang="en-US" sz="2400" dirty="0" err="1"/>
              <a:t>védi</a:t>
            </a:r>
            <a:r>
              <a:rPr lang="en-US" sz="2400" dirty="0"/>
              <a:t> a </a:t>
            </a:r>
            <a:r>
              <a:rPr lang="en-US" sz="2400" dirty="0" err="1"/>
              <a:t>városállam</a:t>
            </a:r>
            <a:r>
              <a:rPr lang="en-US" sz="2400" dirty="0"/>
              <a:t> </a:t>
            </a:r>
            <a:r>
              <a:rPr lang="en-US" sz="2400" dirty="0" err="1"/>
              <a:t>szabad</a:t>
            </a:r>
            <a:r>
              <a:rPr lang="en-US" sz="2400" dirty="0"/>
              <a:t> </a:t>
            </a:r>
            <a:r>
              <a:rPr lang="en-US" sz="2400" dirty="0" err="1"/>
              <a:t>lakosságát</a:t>
            </a:r>
            <a:r>
              <a:rPr lang="en-US" sz="2400" dirty="0"/>
              <a:t>), a </a:t>
            </a:r>
            <a:r>
              <a:rPr lang="en-US" sz="2400" dirty="0" err="1"/>
              <a:t>földbérletről</a:t>
            </a:r>
            <a:r>
              <a:rPr lang="en-US" sz="2400" dirty="0"/>
              <a:t>, a </a:t>
            </a:r>
            <a:r>
              <a:rPr lang="en-US" sz="2400" dirty="0" err="1"/>
              <a:t>katonai</a:t>
            </a:r>
            <a:r>
              <a:rPr lang="en-US" sz="2400" dirty="0"/>
              <a:t> </a:t>
            </a:r>
            <a:r>
              <a:rPr lang="en-US" sz="2400" dirty="0" err="1"/>
              <a:t>telepesek</a:t>
            </a:r>
            <a:r>
              <a:rPr lang="en-US" sz="2400" dirty="0"/>
              <a:t> </a:t>
            </a:r>
            <a:r>
              <a:rPr lang="en-US" sz="2400" dirty="0" err="1"/>
              <a:t>jogairól</a:t>
            </a:r>
            <a:r>
              <a:rPr lang="en-US" sz="2400" dirty="0"/>
              <a:t>. </a:t>
            </a:r>
            <a:r>
              <a:rPr lang="en-US" sz="2400" dirty="0" err="1"/>
              <a:t>Meghatározza</a:t>
            </a:r>
            <a:r>
              <a:rPr lang="en-US" sz="2400" dirty="0"/>
              <a:t> a </a:t>
            </a:r>
            <a:r>
              <a:rPr lang="en-US" sz="2400" dirty="0" err="1"/>
              <a:t>büntetések</a:t>
            </a:r>
            <a:r>
              <a:rPr lang="en-US" sz="2400" dirty="0"/>
              <a:t> </a:t>
            </a:r>
            <a:r>
              <a:rPr lang="en-US" sz="2400" dirty="0" err="1"/>
              <a:t>formáit</a:t>
            </a:r>
            <a:r>
              <a:rPr lang="en-US" sz="2400" dirty="0"/>
              <a:t>: </a:t>
            </a:r>
            <a:r>
              <a:rPr lang="en-US" sz="2400" dirty="0" err="1"/>
              <a:t>megkorbácsolás</a:t>
            </a:r>
            <a:r>
              <a:rPr lang="en-US" sz="2400" dirty="0"/>
              <a:t>, </a:t>
            </a:r>
            <a:r>
              <a:rPr lang="en-US" sz="2400" dirty="0" err="1"/>
              <a:t>csonkítás</a:t>
            </a:r>
            <a:r>
              <a:rPr lang="en-US" sz="2400" dirty="0"/>
              <a:t>, </a:t>
            </a:r>
            <a:r>
              <a:rPr lang="en-US" sz="2400" dirty="0" err="1"/>
              <a:t>kivégzés</a:t>
            </a:r>
            <a:r>
              <a:rPr lang="en-US" sz="2400" dirty="0"/>
              <a:t> (</a:t>
            </a:r>
            <a:r>
              <a:rPr lang="en-US" sz="2400" dirty="0" err="1"/>
              <a:t>karóba</a:t>
            </a:r>
            <a:r>
              <a:rPr lang="en-US" sz="2400" dirty="0"/>
              <a:t> </a:t>
            </a:r>
            <a:r>
              <a:rPr lang="en-US" sz="2400" dirty="0" err="1"/>
              <a:t>húzás</a:t>
            </a:r>
            <a:r>
              <a:rPr lang="en-US" sz="2400" dirty="0"/>
              <a:t>, </a:t>
            </a:r>
            <a:r>
              <a:rPr lang="en-US" sz="2400" dirty="0" err="1"/>
              <a:t>elégetés</a:t>
            </a:r>
            <a:r>
              <a:rPr lang="en-US" sz="2400" dirty="0"/>
              <a:t>, </a:t>
            </a:r>
            <a:r>
              <a:rPr lang="en-US" sz="2400" dirty="0" err="1"/>
              <a:t>vízbe</a:t>
            </a:r>
            <a:r>
              <a:rPr lang="en-US" sz="2400" dirty="0"/>
              <a:t> </a:t>
            </a:r>
            <a:r>
              <a:rPr lang="en-US" sz="2400" dirty="0" err="1"/>
              <a:t>fojtás</a:t>
            </a:r>
            <a:r>
              <a:rPr lang="sk-SK" sz="2400" dirty="0"/>
              <a:t>)</a:t>
            </a:r>
            <a:r>
              <a:rPr lang="en-US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625025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omiris">
            <a:hlinkClick r:id="" action="ppaction://media"/>
            <a:extLst>
              <a:ext uri="{FF2B5EF4-FFF2-40B4-BE49-F238E27FC236}">
                <a16:creationId xmlns:a16="http://schemas.microsoft.com/office/drawing/2014/main" id="{ED21A94C-A19D-41F0-BAB0-4C89538FAB7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14300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924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35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667000" y="1"/>
            <a:ext cx="6858000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u-HU" sz="6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Az ókori India</a:t>
            </a: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2483" y="968631"/>
            <a:ext cx="6119518" cy="81753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églalap 3"/>
          <p:cNvSpPr/>
          <p:nvPr/>
        </p:nvSpPr>
        <p:spPr>
          <a:xfrm>
            <a:off x="6416614" y="1259632"/>
            <a:ext cx="5426418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3400" dirty="0"/>
              <a:t>FÖLDRAJZI ELHELYEZKEDÉS:</a:t>
            </a:r>
          </a:p>
          <a:p>
            <a:endParaRPr lang="hu-HU" sz="2000" dirty="0"/>
          </a:p>
          <a:p>
            <a:pPr>
              <a:spcBef>
                <a:spcPts val="1200"/>
              </a:spcBef>
            </a:pPr>
            <a:r>
              <a:rPr lang="hu-HU" sz="3400" dirty="0"/>
              <a:t>Ázsia déli része.</a:t>
            </a:r>
          </a:p>
          <a:p>
            <a:pPr>
              <a:spcBef>
                <a:spcPts val="1200"/>
              </a:spcBef>
            </a:pPr>
            <a:r>
              <a:rPr lang="hu-HU" sz="3400" dirty="0"/>
              <a:t>Természetes határai: Himalája, tengerek</a:t>
            </a:r>
          </a:p>
          <a:p>
            <a:pPr>
              <a:spcBef>
                <a:spcPts val="1200"/>
              </a:spcBef>
            </a:pPr>
            <a:r>
              <a:rPr lang="hu-HU" sz="3400" dirty="0"/>
              <a:t>indiai szubkontinensnek nevezik.</a:t>
            </a:r>
          </a:p>
          <a:p>
            <a:pPr>
              <a:spcBef>
                <a:spcPts val="1200"/>
              </a:spcBef>
            </a:pPr>
            <a:r>
              <a:rPr lang="hu-HU" sz="3400" dirty="0"/>
              <a:t>folyói: </a:t>
            </a:r>
            <a:r>
              <a:rPr lang="hu-HU" sz="3400" b="1" dirty="0"/>
              <a:t>Indus, Gangesz</a:t>
            </a:r>
          </a:p>
        </p:txBody>
      </p:sp>
      <p:sp>
        <p:nvSpPr>
          <p:cNvPr id="5" name="Téglalap 4"/>
          <p:cNvSpPr/>
          <p:nvPr/>
        </p:nvSpPr>
        <p:spPr>
          <a:xfrm>
            <a:off x="6118966" y="6397247"/>
            <a:ext cx="6073034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3400" dirty="0"/>
              <a:t>Különleges (meleg és csapadékos) éghajlat jellemzi (monszun)</a:t>
            </a:r>
          </a:p>
          <a:p>
            <a:r>
              <a:rPr lang="hu-HU" sz="3400" dirty="0"/>
              <a:t>Víz közelsége: kedvező életkörülmények.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667000" y="0"/>
            <a:ext cx="6858000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u-HU" sz="5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India gazdasága</a:t>
            </a:r>
          </a:p>
        </p:txBody>
      </p:sp>
      <p:sp>
        <p:nvSpPr>
          <p:cNvPr id="3" name="Szövegdoboz 2"/>
          <p:cNvSpPr txBox="1"/>
          <p:nvPr/>
        </p:nvSpPr>
        <p:spPr>
          <a:xfrm>
            <a:off x="119336" y="861774"/>
            <a:ext cx="6619606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buFont typeface="Arial" pitchFamily="34" charset="0"/>
              <a:buChar char="•"/>
            </a:pPr>
            <a:r>
              <a:rPr lang="hu-HU" sz="3400" dirty="0"/>
              <a:t> Csatornarendszer</a:t>
            </a:r>
          </a:p>
          <a:p>
            <a:pPr>
              <a:spcBef>
                <a:spcPts val="600"/>
              </a:spcBef>
              <a:buFont typeface="Arial" pitchFamily="34" charset="0"/>
              <a:buChar char="•"/>
            </a:pPr>
            <a:r>
              <a:rPr lang="hu-HU" sz="3400" dirty="0"/>
              <a:t> Öntözéses földművelés</a:t>
            </a:r>
          </a:p>
          <a:p>
            <a:pPr>
              <a:spcBef>
                <a:spcPts val="600"/>
              </a:spcBef>
              <a:buFont typeface="Arial" pitchFamily="34" charset="0"/>
              <a:buChar char="•"/>
            </a:pPr>
            <a:r>
              <a:rPr lang="hu-HU" sz="3400" dirty="0"/>
              <a:t> termesztett növények: árpa, búza, rizs, gyapot</a:t>
            </a:r>
          </a:p>
          <a:p>
            <a:pPr>
              <a:spcBef>
                <a:spcPts val="600"/>
              </a:spcBef>
              <a:buFont typeface="Arial" pitchFamily="34" charset="0"/>
              <a:buChar char="•"/>
            </a:pPr>
            <a:r>
              <a:rPr lang="hu-HU" sz="3400" dirty="0"/>
              <a:t> tenyésztett állatok: juh, sertés, kecske, baromfi</a:t>
            </a:r>
          </a:p>
          <a:p>
            <a:pPr>
              <a:spcBef>
                <a:spcPts val="600"/>
              </a:spcBef>
              <a:buFont typeface="Arial" pitchFamily="34" charset="0"/>
              <a:buChar char="•"/>
            </a:pPr>
            <a:r>
              <a:rPr lang="hu-HU" sz="3400" dirty="0"/>
              <a:t> szállítással, vagy kereskedelem útján fémek, a fa, és a kő</a:t>
            </a:r>
          </a:p>
          <a:p>
            <a:pPr>
              <a:spcBef>
                <a:spcPts val="600"/>
              </a:spcBef>
              <a:buFont typeface="Arial" pitchFamily="34" charset="0"/>
              <a:buChar char="•"/>
            </a:pPr>
            <a:r>
              <a:rPr lang="hu-HU" sz="3400" dirty="0"/>
              <a:t> kézművesség (réz, bronz)</a:t>
            </a:r>
          </a:p>
          <a:p>
            <a:pPr>
              <a:spcBef>
                <a:spcPts val="600"/>
              </a:spcBef>
              <a:buFont typeface="Arial" pitchFamily="34" charset="0"/>
              <a:buChar char="•"/>
            </a:pPr>
            <a:r>
              <a:rPr lang="hu-HU" sz="3400" dirty="0"/>
              <a:t> </a:t>
            </a:r>
            <a:r>
              <a:rPr lang="hu-HU" sz="3400" dirty="0" err="1"/>
              <a:t>ötvösmművészet</a:t>
            </a:r>
            <a:endParaRPr lang="hu-HU" sz="3400" dirty="0"/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56040" y="4623844"/>
            <a:ext cx="5616624" cy="4475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67608" y="6696321"/>
            <a:ext cx="3672408" cy="2434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534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545388" y="179512"/>
            <a:ext cx="3527276" cy="4253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4525184" y="0"/>
            <a:ext cx="6858000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u-HU" sz="5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India társadalma</a:t>
            </a:r>
          </a:p>
        </p:txBody>
      </p:sp>
      <p:sp>
        <p:nvSpPr>
          <p:cNvPr id="4" name="Szövegdoboz 3"/>
          <p:cNvSpPr txBox="1"/>
          <p:nvPr/>
        </p:nvSpPr>
        <p:spPr>
          <a:xfrm>
            <a:off x="4953788" y="861774"/>
            <a:ext cx="60007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 dirty="0"/>
              <a:t>Dravidák: India őslakosai</a:t>
            </a:r>
          </a:p>
          <a:p>
            <a:r>
              <a:rPr lang="hu-HU" sz="3200" b="1" dirty="0"/>
              <a:t>Árják: Indiát elfoglaló hódító nép</a:t>
            </a:r>
          </a:p>
        </p:txBody>
      </p:sp>
      <p:sp>
        <p:nvSpPr>
          <p:cNvPr id="5" name="Szövegdoboz 4"/>
          <p:cNvSpPr txBox="1"/>
          <p:nvPr/>
        </p:nvSpPr>
        <p:spPr>
          <a:xfrm>
            <a:off x="4799856" y="1979712"/>
            <a:ext cx="7272808" cy="69249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hu-HU" sz="3400" dirty="0"/>
              <a:t>Kasztrendszer: Indiai merev társadalmi tagozódás</a:t>
            </a:r>
          </a:p>
          <a:p>
            <a:pPr>
              <a:spcBef>
                <a:spcPts val="1200"/>
              </a:spcBef>
            </a:pPr>
            <a:r>
              <a:rPr lang="hu-HU" sz="3400" b="1" i="1" u="sng" dirty="0"/>
              <a:t>4 fő kaszt:</a:t>
            </a:r>
          </a:p>
          <a:p>
            <a:pPr>
              <a:spcBef>
                <a:spcPts val="1200"/>
              </a:spcBef>
            </a:pPr>
            <a:r>
              <a:rPr lang="hu-HU" sz="3400" b="1" dirty="0" err="1"/>
              <a:t>Brahmanák</a:t>
            </a:r>
            <a:r>
              <a:rPr lang="hu-HU" sz="3400" dirty="0"/>
              <a:t> – papok</a:t>
            </a:r>
          </a:p>
          <a:p>
            <a:pPr>
              <a:spcBef>
                <a:spcPts val="1200"/>
              </a:spcBef>
            </a:pPr>
            <a:r>
              <a:rPr lang="hu-HU" sz="3400" b="1" dirty="0" err="1"/>
              <a:t>Ksatriják</a:t>
            </a:r>
            <a:r>
              <a:rPr lang="hu-HU" sz="3400" dirty="0"/>
              <a:t> – harcos nemesek</a:t>
            </a:r>
          </a:p>
          <a:p>
            <a:pPr>
              <a:spcBef>
                <a:spcPts val="1200"/>
              </a:spcBef>
            </a:pPr>
            <a:r>
              <a:rPr lang="hu-HU" sz="3400" b="1" dirty="0" err="1"/>
              <a:t>Vaisják</a:t>
            </a:r>
            <a:r>
              <a:rPr lang="hu-HU" sz="3400" dirty="0"/>
              <a:t> – köznép (földm., </a:t>
            </a:r>
            <a:r>
              <a:rPr lang="hu-HU" sz="3400" dirty="0" err="1"/>
              <a:t>kézm</a:t>
            </a:r>
            <a:r>
              <a:rPr lang="hu-HU" sz="3400" dirty="0"/>
              <a:t>., </a:t>
            </a:r>
            <a:r>
              <a:rPr lang="hu-HU" sz="3400" dirty="0" err="1"/>
              <a:t>keresk</a:t>
            </a:r>
            <a:r>
              <a:rPr lang="hu-HU" sz="3400" dirty="0"/>
              <a:t>.)</a:t>
            </a:r>
          </a:p>
          <a:p>
            <a:pPr>
              <a:spcBef>
                <a:spcPts val="1200"/>
              </a:spcBef>
            </a:pPr>
            <a:r>
              <a:rPr lang="hu-HU" sz="3400" b="1" dirty="0" err="1"/>
              <a:t>Sudrák</a:t>
            </a:r>
            <a:r>
              <a:rPr lang="hu-HU" sz="3400" b="1" dirty="0"/>
              <a:t> </a:t>
            </a:r>
            <a:r>
              <a:rPr lang="hu-HU" sz="3400" dirty="0"/>
              <a:t>– szolgák</a:t>
            </a:r>
          </a:p>
          <a:p>
            <a:pPr>
              <a:spcBef>
                <a:spcPts val="1200"/>
              </a:spcBef>
            </a:pPr>
            <a:r>
              <a:rPr lang="hu-HU" sz="3400" dirty="0"/>
              <a:t>+</a:t>
            </a:r>
          </a:p>
          <a:p>
            <a:pPr>
              <a:spcBef>
                <a:spcPts val="1200"/>
              </a:spcBef>
            </a:pPr>
            <a:r>
              <a:rPr lang="hu-HU" sz="3400" b="1" dirty="0"/>
              <a:t>Páriák</a:t>
            </a:r>
            <a:r>
              <a:rPr lang="hu-HU" sz="3400" dirty="0"/>
              <a:t>: „érinthetetlenek” (a kasztrendszerből kizárt, jogok nélküli, nyomorban élő emberek)</a:t>
            </a:r>
          </a:p>
        </p:txBody>
      </p:sp>
      <p:pic>
        <p:nvPicPr>
          <p:cNvPr id="7" name="Picture 8">
            <a:extLst>
              <a:ext uri="{FF2B5EF4-FFF2-40B4-BE49-F238E27FC236}">
                <a16:creationId xmlns:a16="http://schemas.microsoft.com/office/drawing/2014/main" id="{6F1FDEE5-3CA1-4D60-AD72-E161B0E5CE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3000"/>
                    </a14:imgEffect>
                    <a14:imgEffect>
                      <a14:brightnessContrast bright="16000" contrast="2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28" y="-2752"/>
            <a:ext cx="4493719" cy="9146751"/>
          </a:xfrm>
          <a:prstGeom prst="rect">
            <a:avLst/>
          </a:prstGeom>
          <a:noFill/>
          <a:ln>
            <a:noFill/>
          </a:ln>
          <a:effectLst>
            <a:glow rad="50800">
              <a:schemeClr val="accent1">
                <a:alpha val="40000"/>
              </a:schemeClr>
            </a:glow>
            <a:outerShdw dist="35921" dir="2700000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501181" y="-44245"/>
            <a:ext cx="9189640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u-HU" sz="5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Indiai kultúra, tudomány, vallás</a:t>
            </a: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338" y="817529"/>
            <a:ext cx="3196217" cy="4614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43945" y="847025"/>
            <a:ext cx="3183310" cy="412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zövegdoboz 4"/>
          <p:cNvSpPr txBox="1"/>
          <p:nvPr/>
        </p:nvSpPr>
        <p:spPr>
          <a:xfrm>
            <a:off x="3235628" y="708912"/>
            <a:ext cx="2643182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dirty="0"/>
              <a:t>Hinduizmus</a:t>
            </a:r>
          </a:p>
          <a:p>
            <a:pPr>
              <a:buFont typeface="Arial" pitchFamily="34" charset="0"/>
              <a:buChar char="•"/>
            </a:pPr>
            <a:r>
              <a:rPr lang="hu-HU" sz="2800" dirty="0"/>
              <a:t> Lélekvándorlás</a:t>
            </a:r>
          </a:p>
          <a:p>
            <a:pPr>
              <a:buFont typeface="Arial" pitchFamily="34" charset="0"/>
              <a:buChar char="•"/>
            </a:pPr>
            <a:r>
              <a:rPr lang="hu-HU" sz="2800" dirty="0"/>
              <a:t> Törekvés a jobb újjászületésre</a:t>
            </a:r>
          </a:p>
          <a:p>
            <a:pPr>
              <a:buFont typeface="Arial" pitchFamily="34" charset="0"/>
              <a:buChar char="•"/>
            </a:pPr>
            <a:r>
              <a:rPr lang="hu-HU" sz="2800" dirty="0"/>
              <a:t> Örök élet</a:t>
            </a:r>
          </a:p>
          <a:p>
            <a:pPr>
              <a:buFont typeface="Arial" pitchFamily="34" charset="0"/>
              <a:buChar char="•"/>
            </a:pPr>
            <a:r>
              <a:rPr lang="hu-HU" sz="2800" dirty="0"/>
              <a:t> Nincs azonosított alapítója, megh. hitvallása, ált. elfogadott szentírása, …</a:t>
            </a:r>
          </a:p>
        </p:txBody>
      </p:sp>
      <p:sp>
        <p:nvSpPr>
          <p:cNvPr id="6" name="Szövegdoboz 5"/>
          <p:cNvSpPr txBox="1"/>
          <p:nvPr/>
        </p:nvSpPr>
        <p:spPr>
          <a:xfrm>
            <a:off x="9048328" y="888618"/>
            <a:ext cx="314367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dirty="0"/>
              <a:t>Buddhizmus</a:t>
            </a:r>
          </a:p>
          <a:p>
            <a:pPr>
              <a:buFont typeface="Arial" pitchFamily="34" charset="0"/>
              <a:buChar char="•"/>
            </a:pPr>
            <a:r>
              <a:rPr lang="hu-HU" sz="2800" dirty="0"/>
              <a:t> Megvilágosodás</a:t>
            </a:r>
          </a:p>
          <a:p>
            <a:pPr>
              <a:buFont typeface="Arial" pitchFamily="34" charset="0"/>
              <a:buChar char="•"/>
            </a:pPr>
            <a:r>
              <a:rPr lang="hu-HU" sz="2800" dirty="0"/>
              <a:t> nirvána: szenvedésektől való megszabadulás, a végső cél, , beteljesülés, üdvösség</a:t>
            </a:r>
          </a:p>
        </p:txBody>
      </p:sp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4"/>
          <a:srcRect b="19409"/>
          <a:stretch>
            <a:fillRect/>
          </a:stretch>
        </p:blipFill>
        <p:spPr bwMode="auto">
          <a:xfrm>
            <a:off x="3605090" y="5531136"/>
            <a:ext cx="3427014" cy="35699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Szövegdoboz 7"/>
          <p:cNvSpPr txBox="1"/>
          <p:nvPr/>
        </p:nvSpPr>
        <p:spPr>
          <a:xfrm>
            <a:off x="7315277" y="6228184"/>
            <a:ext cx="487672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2800" dirty="0" err="1"/>
              <a:t>Tizes</a:t>
            </a:r>
            <a:r>
              <a:rPr lang="hu-HU" sz="2800" dirty="0"/>
              <a:t> számrendszer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2800" dirty="0"/>
              <a:t>Nulla </a:t>
            </a:r>
            <a:r>
              <a:rPr lang="hu-HU" sz="2800" dirty="0" err="1"/>
              <a:t>helyiérték</a:t>
            </a:r>
            <a:endParaRPr lang="hu-HU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2800" dirty="0"/>
              <a:t>Arab közvetítéssel Európába – arab számok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2344" y="4432434"/>
            <a:ext cx="2709258" cy="996922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667000" y="1"/>
            <a:ext cx="68580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u-HU" sz="8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Ókori Kína</a:t>
            </a:r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306100"/>
            <a:ext cx="8820856" cy="7370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zövegdoboz 4"/>
          <p:cNvSpPr txBox="1"/>
          <p:nvPr/>
        </p:nvSpPr>
        <p:spPr>
          <a:xfrm>
            <a:off x="8820856" y="1475656"/>
            <a:ext cx="3456384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400" dirty="0"/>
              <a:t>FÖLDRAJZI ELHELYEZKEDÉS:</a:t>
            </a:r>
          </a:p>
          <a:p>
            <a:endParaRPr lang="hu-HU" sz="3400" dirty="0"/>
          </a:p>
          <a:p>
            <a:r>
              <a:rPr lang="hu-HU" sz="3400" dirty="0"/>
              <a:t>Délkelet-Ázsia,</a:t>
            </a:r>
          </a:p>
          <a:p>
            <a:r>
              <a:rPr lang="hu-HU" sz="3400" dirty="0" err="1"/>
              <a:t>Huang</a:t>
            </a:r>
            <a:r>
              <a:rPr lang="hu-HU" sz="3400" dirty="0"/>
              <a:t>–</a:t>
            </a:r>
            <a:r>
              <a:rPr lang="hu-HU" sz="3400" dirty="0" err="1"/>
              <a:t>ho</a:t>
            </a:r>
            <a:r>
              <a:rPr lang="hu-HU" sz="3400" dirty="0"/>
              <a:t> (Sárga folyó), </a:t>
            </a:r>
          </a:p>
          <a:p>
            <a:r>
              <a:rPr lang="hu-HU" sz="3400" dirty="0"/>
              <a:t>Jang-</a:t>
            </a:r>
            <a:r>
              <a:rPr lang="hu-HU" sz="3400" dirty="0" err="1"/>
              <a:t>ce</a:t>
            </a:r>
            <a:r>
              <a:rPr lang="hu-HU" sz="3400" dirty="0"/>
              <a:t> (Kék folyó)</a:t>
            </a:r>
          </a:p>
          <a:p>
            <a:endParaRPr lang="hu-HU" sz="34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91344" y="0"/>
            <a:ext cx="11881320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u-HU" sz="7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Kína</a:t>
            </a:r>
            <a:r>
              <a:rPr lang="hu-HU" sz="5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hu-HU" sz="5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gazdasága                                       társadalma</a:t>
            </a:r>
          </a:p>
        </p:txBody>
      </p:sp>
      <p:sp>
        <p:nvSpPr>
          <p:cNvPr id="3" name="Szövegdoboz 2"/>
          <p:cNvSpPr txBox="1"/>
          <p:nvPr/>
        </p:nvSpPr>
        <p:spPr>
          <a:xfrm>
            <a:off x="219964" y="1943406"/>
            <a:ext cx="5227963" cy="312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buFont typeface="Arial" pitchFamily="34" charset="0"/>
              <a:buChar char="•"/>
            </a:pPr>
            <a:r>
              <a:rPr lang="hu-HU" sz="3200" dirty="0"/>
              <a:t> termesztett növény: árpa, búza, rizs, gyapot, eperfa-selyemhernyó</a:t>
            </a:r>
          </a:p>
          <a:p>
            <a:pPr>
              <a:spcBef>
                <a:spcPts val="600"/>
              </a:spcBef>
              <a:buFont typeface="Arial" pitchFamily="34" charset="0"/>
              <a:buChar char="•"/>
            </a:pPr>
            <a:r>
              <a:rPr lang="hu-HU" sz="3200" dirty="0"/>
              <a:t> kereskedelem: elsősorban távolsági -  </a:t>
            </a:r>
            <a:r>
              <a:rPr lang="hu-HU" sz="3200" b="1" dirty="0"/>
              <a:t>Selyemút, Tömjénút</a:t>
            </a:r>
          </a:p>
        </p:txBody>
      </p:sp>
      <p:sp>
        <p:nvSpPr>
          <p:cNvPr id="5" name="Téglalap 4"/>
          <p:cNvSpPr/>
          <p:nvPr/>
        </p:nvSpPr>
        <p:spPr>
          <a:xfrm>
            <a:off x="8763000" y="1968843"/>
            <a:ext cx="3429000" cy="440120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hu-HU" sz="2800" dirty="0"/>
              <a:t> Uralkodója a császár, aki maga a Sarkcsillag (körülötte forog a világ)</a:t>
            </a:r>
          </a:p>
          <a:p>
            <a:pPr>
              <a:buFont typeface="Arial" pitchFamily="34" charset="0"/>
              <a:buChar char="•"/>
            </a:pPr>
            <a:r>
              <a:rPr lang="hu-HU" sz="2800" dirty="0"/>
              <a:t> Leghíresebb császár: </a:t>
            </a:r>
            <a:r>
              <a:rPr lang="hu-HU" sz="2800" b="1" dirty="0" err="1"/>
              <a:t>Csin</a:t>
            </a:r>
            <a:r>
              <a:rPr lang="hu-HU" sz="2800" b="1" dirty="0"/>
              <a:t> </a:t>
            </a:r>
            <a:r>
              <a:rPr lang="hu-HU" sz="2800" b="1" dirty="0" err="1"/>
              <a:t>Si</a:t>
            </a:r>
            <a:r>
              <a:rPr lang="hu-HU" sz="2800" b="1" dirty="0"/>
              <a:t> </a:t>
            </a:r>
            <a:r>
              <a:rPr lang="hu-HU" sz="2800" b="1" dirty="0" err="1"/>
              <a:t>Huang-ti</a:t>
            </a:r>
            <a:endParaRPr lang="hu-HU" sz="2800" b="1" dirty="0"/>
          </a:p>
          <a:p>
            <a:pPr>
              <a:buFont typeface="Arial" pitchFamily="34" charset="0"/>
              <a:buChar char="•"/>
            </a:pPr>
            <a:r>
              <a:rPr lang="hu-HU" sz="2800" dirty="0"/>
              <a:t> Sírját agyag</a:t>
            </a:r>
            <a:r>
              <a:rPr lang="hu-HU" sz="2700" dirty="0"/>
              <a:t>hadsereg</a:t>
            </a:r>
            <a:r>
              <a:rPr lang="hu-HU" sz="2800" dirty="0"/>
              <a:t> őrizte (7500 katona)</a:t>
            </a:r>
          </a:p>
          <a:p>
            <a:pPr>
              <a:buFont typeface="Arial" pitchFamily="34" charset="0"/>
              <a:buChar char="•"/>
            </a:pPr>
            <a:r>
              <a:rPr lang="hu-HU" sz="2800" dirty="0"/>
              <a:t> palotája a Tiltott Város</a:t>
            </a:r>
          </a:p>
        </p:txBody>
      </p:sp>
      <p:cxnSp>
        <p:nvCxnSpPr>
          <p:cNvPr id="7" name="Egyenes összekötő 6"/>
          <p:cNvCxnSpPr/>
          <p:nvPr/>
        </p:nvCxnSpPr>
        <p:spPr>
          <a:xfrm rot="16200000" flipH="1">
            <a:off x="3452795" y="3500430"/>
            <a:ext cx="5214976" cy="71440"/>
          </a:xfrm>
          <a:prstGeom prst="lin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585" y="5364088"/>
            <a:ext cx="5969033" cy="3581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23961" y="2157168"/>
            <a:ext cx="2639039" cy="2774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3569" y="6588224"/>
            <a:ext cx="5775884" cy="220595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667000" y="0"/>
            <a:ext cx="6858000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u-HU" sz="5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Kína - vallások</a:t>
            </a:r>
          </a:p>
        </p:txBody>
      </p:sp>
      <p:pic>
        <p:nvPicPr>
          <p:cNvPr id="3" name="Picture 10" descr="lao c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5250" y="107504"/>
            <a:ext cx="2631750" cy="3683595"/>
          </a:xfrm>
          <a:prstGeom prst="rect">
            <a:avLst/>
          </a:prstGeom>
          <a:noFill/>
          <a:ln/>
        </p:spPr>
      </p:pic>
      <p:pic>
        <p:nvPicPr>
          <p:cNvPr id="4" name="Picture 8" descr="jin&amp;ja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799857" y="866991"/>
            <a:ext cx="2483156" cy="2483156"/>
          </a:xfrm>
          <a:prstGeom prst="rect">
            <a:avLst/>
          </a:prstGeom>
          <a:noFill/>
          <a:ln/>
        </p:spPr>
      </p:pic>
      <p:pic>
        <p:nvPicPr>
          <p:cNvPr id="5" name="Picture 11" descr="konfucianizmu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525001" y="107504"/>
            <a:ext cx="2483156" cy="3723669"/>
          </a:xfrm>
          <a:prstGeom prst="rect">
            <a:avLst/>
          </a:prstGeom>
          <a:noFill/>
          <a:ln/>
        </p:spPr>
      </p:pic>
      <p:sp>
        <p:nvSpPr>
          <p:cNvPr id="6" name="Szövegdoboz 5"/>
          <p:cNvSpPr txBox="1"/>
          <p:nvPr/>
        </p:nvSpPr>
        <p:spPr>
          <a:xfrm>
            <a:off x="191344" y="3857621"/>
            <a:ext cx="302433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000" b="1" dirty="0"/>
              <a:t>Taoizmus</a:t>
            </a:r>
            <a:r>
              <a:rPr lang="hu-HU" sz="3000" dirty="0"/>
              <a:t>:</a:t>
            </a:r>
          </a:p>
          <a:p>
            <a:pPr>
              <a:buFont typeface="Arial" pitchFamily="34" charset="0"/>
              <a:buChar char="•"/>
            </a:pPr>
            <a:r>
              <a:rPr lang="hu-HU" sz="3000" dirty="0"/>
              <a:t> az ősök és szellemek kultusza</a:t>
            </a:r>
          </a:p>
          <a:p>
            <a:pPr marL="0" lvl="1">
              <a:buFont typeface="Arial" pitchFamily="34" charset="0"/>
              <a:buChar char="•"/>
            </a:pPr>
            <a:r>
              <a:rPr lang="hu-HU" sz="3000" dirty="0"/>
              <a:t> </a:t>
            </a:r>
            <a:r>
              <a:rPr lang="hu-HU" sz="3000" u="sng" dirty="0"/>
              <a:t>alapítója:</a:t>
            </a:r>
            <a:r>
              <a:rPr lang="hu-HU" sz="3000" dirty="0"/>
              <a:t> </a:t>
            </a:r>
            <a:r>
              <a:rPr lang="hu-HU" sz="3000" b="1" dirty="0"/>
              <a:t>Lao-ce</a:t>
            </a:r>
          </a:p>
          <a:p>
            <a:pPr marL="0" lvl="1">
              <a:buFont typeface="Arial" pitchFamily="34" charset="0"/>
              <a:buChar char="•"/>
            </a:pPr>
            <a:r>
              <a:rPr lang="hu-HU" sz="3000" dirty="0"/>
              <a:t> ember és természet harmóniája</a:t>
            </a:r>
          </a:p>
          <a:p>
            <a:pPr marL="0" lvl="1">
              <a:buFont typeface="Arial" pitchFamily="34" charset="0"/>
              <a:buChar char="•"/>
            </a:pPr>
            <a:r>
              <a:rPr lang="hu-HU" sz="3000" dirty="0"/>
              <a:t> változás elvetése</a:t>
            </a:r>
          </a:p>
        </p:txBody>
      </p:sp>
      <p:sp>
        <p:nvSpPr>
          <p:cNvPr id="7" name="Szövegdoboz 6"/>
          <p:cNvSpPr txBox="1"/>
          <p:nvPr/>
        </p:nvSpPr>
        <p:spPr>
          <a:xfrm>
            <a:off x="4545891" y="3442571"/>
            <a:ext cx="3690671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000" b="1" dirty="0" err="1"/>
              <a:t>Univerzizmus</a:t>
            </a:r>
            <a:endParaRPr lang="hu-HU" sz="3000" b="1" dirty="0"/>
          </a:p>
          <a:p>
            <a:pPr marL="0" lvl="1">
              <a:buFont typeface="Arial" pitchFamily="34" charset="0"/>
              <a:buChar char="•"/>
            </a:pPr>
            <a:r>
              <a:rPr lang="hu-HU" sz="3000" u="sng" dirty="0"/>
              <a:t> Két őselem:</a:t>
            </a:r>
            <a:r>
              <a:rPr lang="hu-HU" sz="3000" dirty="0"/>
              <a:t> fény (</a:t>
            </a:r>
            <a:r>
              <a:rPr lang="hu-HU" sz="3000" dirty="0" err="1"/>
              <a:t>jin</a:t>
            </a:r>
            <a:r>
              <a:rPr lang="hu-HU" sz="3000" dirty="0"/>
              <a:t>) és árnyék (jang), összesen harmonikus egészet alkotnak</a:t>
            </a:r>
          </a:p>
          <a:p>
            <a:pPr marL="0" lvl="1">
              <a:buFont typeface="Arial" pitchFamily="34" charset="0"/>
              <a:buChar char="•"/>
            </a:pPr>
            <a:r>
              <a:rPr lang="hu-HU" sz="3000" dirty="0"/>
              <a:t> az ég, a föld és az ember a mindenség három alkotórésze</a:t>
            </a:r>
          </a:p>
          <a:p>
            <a:pPr marL="0" lvl="1">
              <a:buFont typeface="Arial" pitchFamily="34" charset="0"/>
              <a:buChar char="•"/>
            </a:pPr>
            <a:r>
              <a:rPr lang="hu-HU" sz="3000" dirty="0"/>
              <a:t> ősrégi metafizikai rendszer, amely a kínai gondolkodás alapjául szolgál</a:t>
            </a:r>
          </a:p>
        </p:txBody>
      </p:sp>
      <p:sp>
        <p:nvSpPr>
          <p:cNvPr id="8" name="Szövegdoboz 7"/>
          <p:cNvSpPr txBox="1"/>
          <p:nvPr/>
        </p:nvSpPr>
        <p:spPr>
          <a:xfrm>
            <a:off x="8785242" y="3938677"/>
            <a:ext cx="3431704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000" b="1" dirty="0"/>
              <a:t>Konfucianizmus</a:t>
            </a:r>
          </a:p>
          <a:p>
            <a:pPr>
              <a:buFont typeface="Arial" pitchFamily="34" charset="0"/>
              <a:buChar char="•"/>
            </a:pPr>
            <a:r>
              <a:rPr lang="hu-HU" sz="3000" u="sng" dirty="0"/>
              <a:t> alapító:</a:t>
            </a:r>
            <a:r>
              <a:rPr lang="hu-HU" sz="3000" dirty="0"/>
              <a:t> Kung </a:t>
            </a:r>
            <a:r>
              <a:rPr lang="hu-HU" sz="3000" dirty="0" err="1"/>
              <a:t>Fu-ce</a:t>
            </a:r>
            <a:endParaRPr lang="hu-HU" sz="3000" dirty="0"/>
          </a:p>
          <a:p>
            <a:pPr marL="0" lvl="1">
              <a:buFont typeface="Arial" pitchFamily="34" charset="0"/>
              <a:buChar char="•"/>
            </a:pPr>
            <a:r>
              <a:rPr lang="hu-HU" sz="3000" dirty="0"/>
              <a:t> nem vallás, inkább etikai tanítás </a:t>
            </a:r>
          </a:p>
          <a:p>
            <a:pPr marL="0" lvl="1">
              <a:buFont typeface="Arial" pitchFamily="34" charset="0"/>
              <a:buChar char="•"/>
            </a:pPr>
            <a:r>
              <a:rPr lang="hu-HU" sz="3000" dirty="0"/>
              <a:t>hagyomány, ősök tisztelete</a:t>
            </a:r>
          </a:p>
          <a:p>
            <a:pPr>
              <a:buFont typeface="Arial" pitchFamily="34" charset="0"/>
              <a:buChar char="•"/>
            </a:pPr>
            <a:r>
              <a:rPr lang="hu-HU" sz="3000" dirty="0"/>
              <a:t> A helyes viselkedés vezet el az igazsághoz</a:t>
            </a:r>
          </a:p>
          <a:p>
            <a:pPr>
              <a:buFont typeface="Arial" pitchFamily="34" charset="0"/>
              <a:buChar char="•"/>
            </a:pPr>
            <a:r>
              <a:rPr lang="hu-HU" sz="3000" dirty="0"/>
              <a:t> Tao: örök erkölcsi törvény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6A670F33-964B-4F8D-9DD8-68B9F0F469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5309" y="179512"/>
            <a:ext cx="9017195" cy="8839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05524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667000" y="0"/>
            <a:ext cx="6858000" cy="86177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u-HU" sz="5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Kínai kultúra, tudomány</a:t>
            </a: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36" y="845252"/>
            <a:ext cx="5206181" cy="232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44272" y="926485"/>
            <a:ext cx="3469527" cy="2298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9600" y="3268377"/>
            <a:ext cx="4006933" cy="3001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544272" y="3419872"/>
            <a:ext cx="3436001" cy="2104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6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71310" y="6377010"/>
            <a:ext cx="3117311" cy="2306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487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748292" y="5682488"/>
            <a:ext cx="4220435" cy="31612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Szövegdoboz 8"/>
          <p:cNvSpPr txBox="1"/>
          <p:nvPr/>
        </p:nvSpPr>
        <p:spPr>
          <a:xfrm>
            <a:off x="3507556" y="705047"/>
            <a:ext cx="13573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/>
              <a:t>papír</a:t>
            </a:r>
          </a:p>
        </p:txBody>
      </p:sp>
      <p:sp>
        <p:nvSpPr>
          <p:cNvPr id="10" name="Szövegdoboz 9"/>
          <p:cNvSpPr txBox="1"/>
          <p:nvPr/>
        </p:nvSpPr>
        <p:spPr>
          <a:xfrm>
            <a:off x="7060413" y="1788770"/>
            <a:ext cx="17145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/>
              <a:t>Nagy Fal</a:t>
            </a:r>
          </a:p>
        </p:txBody>
      </p:sp>
      <p:sp>
        <p:nvSpPr>
          <p:cNvPr id="11" name="Szövegdoboz 10"/>
          <p:cNvSpPr txBox="1"/>
          <p:nvPr/>
        </p:nvSpPr>
        <p:spPr>
          <a:xfrm>
            <a:off x="556801" y="5682488"/>
            <a:ext cx="1643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/>
              <a:t>porcelán</a:t>
            </a:r>
          </a:p>
        </p:txBody>
      </p:sp>
      <p:sp>
        <p:nvSpPr>
          <p:cNvPr id="12" name="Szövegdoboz 11"/>
          <p:cNvSpPr txBox="1"/>
          <p:nvPr/>
        </p:nvSpPr>
        <p:spPr>
          <a:xfrm>
            <a:off x="7239008" y="4245823"/>
            <a:ext cx="13573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/>
              <a:t>selyem</a:t>
            </a:r>
          </a:p>
        </p:txBody>
      </p:sp>
      <p:sp>
        <p:nvSpPr>
          <p:cNvPr id="13" name="Szövegdoboz 12"/>
          <p:cNvSpPr txBox="1"/>
          <p:nvPr/>
        </p:nvSpPr>
        <p:spPr>
          <a:xfrm>
            <a:off x="3524232" y="7620680"/>
            <a:ext cx="13573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/>
              <a:t>iránytű</a:t>
            </a:r>
          </a:p>
        </p:txBody>
      </p:sp>
      <p:sp>
        <p:nvSpPr>
          <p:cNvPr id="14" name="Szövegdoboz 13"/>
          <p:cNvSpPr txBox="1"/>
          <p:nvPr/>
        </p:nvSpPr>
        <p:spPr>
          <a:xfrm>
            <a:off x="5536916" y="7542612"/>
            <a:ext cx="22145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/>
              <a:t>mágnesesség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767408" y="3635896"/>
            <a:ext cx="10945216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hu-HU" sz="8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Köszönöm a figyelmet!</a:t>
            </a:r>
          </a:p>
        </p:txBody>
      </p:sp>
    </p:spTree>
    <p:extLst>
      <p:ext uri="{BB962C8B-B14F-4D97-AF65-F5344CB8AC3E}">
        <p14:creationId xmlns:p14="http://schemas.microsoft.com/office/powerpoint/2010/main" val="37650850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981</TotalTime>
  <Words>1272</Words>
  <Application>Microsoft Office PowerPoint</Application>
  <PresentationFormat>Egyéni</PresentationFormat>
  <Paragraphs>236</Paragraphs>
  <Slides>32</Slides>
  <Notes>0</Notes>
  <HiddenSlides>0</HiddenSlides>
  <MMClips>2</MMClips>
  <ScaleCrop>false</ScaleCrop>
  <HeadingPairs>
    <vt:vector size="8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1</vt:i4>
      </vt:variant>
      <vt:variant>
        <vt:lpstr>Beágyazott OLE kiszolgálók</vt:lpstr>
      </vt:variant>
      <vt:variant>
        <vt:i4>1</vt:i4>
      </vt:variant>
      <vt:variant>
        <vt:lpstr>Diacímek</vt:lpstr>
      </vt:variant>
      <vt:variant>
        <vt:i4>32</vt:i4>
      </vt:variant>
    </vt:vector>
  </HeadingPairs>
  <TitlesOfParts>
    <vt:vector size="36" baseType="lpstr">
      <vt:lpstr>Arial</vt:lpstr>
      <vt:lpstr>Calibri</vt:lpstr>
      <vt:lpstr>Office-téma</vt:lpstr>
      <vt:lpstr>Picture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>privat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Maczko család</dc:creator>
  <cp:lastModifiedBy>os</cp:lastModifiedBy>
  <cp:revision>131</cp:revision>
  <dcterms:created xsi:type="dcterms:W3CDTF">2012-05-29T16:34:04Z</dcterms:created>
  <dcterms:modified xsi:type="dcterms:W3CDTF">2024-10-17T04:52:24Z</dcterms:modified>
</cp:coreProperties>
</file>