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7"/>
  </p:notesMasterIdLst>
  <p:handoutMasterIdLst>
    <p:handoutMasterId r:id="rId18"/>
  </p:handoutMasterIdLst>
  <p:sldIdLst>
    <p:sldId id="264" r:id="rId2"/>
    <p:sldId id="269" r:id="rId3"/>
    <p:sldId id="270" r:id="rId4"/>
    <p:sldId id="284" r:id="rId5"/>
    <p:sldId id="277" r:id="rId6"/>
    <p:sldId id="287" r:id="rId7"/>
    <p:sldId id="263" r:id="rId8"/>
    <p:sldId id="260" r:id="rId9"/>
    <p:sldId id="265" r:id="rId10"/>
    <p:sldId id="280" r:id="rId11"/>
    <p:sldId id="279" r:id="rId12"/>
    <p:sldId id="286" r:id="rId13"/>
    <p:sldId id="273" r:id="rId14"/>
    <p:sldId id="282" r:id="rId15"/>
    <p:sldId id="285" r:id="rId1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FF00"/>
    <a:srgbClr val="0000FF"/>
    <a:srgbClr val="FF3300"/>
    <a:srgbClr val="003399"/>
    <a:srgbClr val="336699"/>
    <a:srgbClr val="00808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47" autoAdjust="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04B2A7C-94C8-4CFC-A98B-3226E1C9463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74608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noProof="0"/>
              <a:t>Mintaszöveg szerkesztése</a:t>
            </a:r>
          </a:p>
          <a:p>
            <a:pPr lvl="1"/>
            <a:r>
              <a:rPr lang="hu-HU" altLang="en-US" noProof="0"/>
              <a:t>Második szint</a:t>
            </a:r>
          </a:p>
          <a:p>
            <a:pPr lvl="2"/>
            <a:r>
              <a:rPr lang="hu-HU" altLang="en-US" noProof="0"/>
              <a:t>Harmadik szint</a:t>
            </a:r>
          </a:p>
          <a:p>
            <a:pPr lvl="3"/>
            <a:r>
              <a:rPr lang="hu-HU" altLang="en-US" noProof="0"/>
              <a:t>Negyedik szint</a:t>
            </a:r>
          </a:p>
          <a:p>
            <a:pPr lvl="4"/>
            <a:r>
              <a:rPr lang="hu-HU" altLang="en-US" noProof="0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B423AB63-5E17-47F8-AAE9-70EAEB96AA0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55453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3FB0EC2-8D50-4E0F-BAB0-A58FDD6DCABF}" type="slidenum">
              <a:rPr lang="hu-HU" altLang="en-US" sz="1200" smtClean="0"/>
              <a:pPr/>
              <a:t>1</a:t>
            </a:fld>
            <a:endParaRPr lang="hu-HU" alt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ED1828F-56DE-46D3-B985-3EB79B6DFB44}" type="slidenum">
              <a:rPr lang="hu-HU" altLang="en-US" sz="1200" smtClean="0"/>
              <a:pPr/>
              <a:t>2</a:t>
            </a:fld>
            <a:endParaRPr lang="hu-HU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A9F2DF4-D944-4B53-A4D7-4178DEA747BF}" type="slidenum">
              <a:rPr lang="hu-HU" altLang="en-US" sz="1200" smtClean="0"/>
              <a:pPr/>
              <a:t>3</a:t>
            </a:fld>
            <a:endParaRPr lang="hu-HU" alt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BFC92A5-2D34-4BE1-ACB2-A498639B1273}" type="slidenum">
              <a:rPr lang="hu-HU" altLang="en-US" sz="1200" smtClean="0"/>
              <a:pPr/>
              <a:t>5</a:t>
            </a:fld>
            <a:endParaRPr lang="hu-HU" altLang="en-US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46EBA07-61FC-4BEA-97D0-218B741F0005}" type="slidenum">
              <a:rPr lang="hu-HU" altLang="en-US" sz="1200" smtClean="0"/>
              <a:pPr/>
              <a:t>7</a:t>
            </a:fld>
            <a:endParaRPr lang="hu-HU" alt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1D5FDB3-56DA-4136-A3CC-5B8D6540EFF0}" type="slidenum">
              <a:rPr lang="hu-HU" altLang="en-US" sz="1200" smtClean="0"/>
              <a:pPr/>
              <a:t>8</a:t>
            </a:fld>
            <a:endParaRPr lang="hu-HU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49FF856-00F1-47BC-8001-86699C8B62D2}" type="slidenum">
              <a:rPr lang="hu-HU" altLang="en-US" sz="1200" smtClean="0"/>
              <a:pPr/>
              <a:t>9</a:t>
            </a:fld>
            <a:endParaRPr lang="hu-HU" alt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F5CDD10-05D8-47D9-8EB1-0FC07CBE43FE}" type="slidenum">
              <a:rPr lang="hu-HU" altLang="en-US" sz="1200" smtClean="0"/>
              <a:pPr/>
              <a:t>10</a:t>
            </a:fld>
            <a:endParaRPr lang="hu-HU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4B586D7-D9BB-4F98-929E-9030E2204F98}" type="slidenum">
              <a:rPr lang="hu-HU" altLang="en-US" sz="1200" smtClean="0"/>
              <a:pPr/>
              <a:t>11</a:t>
            </a:fld>
            <a:endParaRPr lang="hu-HU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D17452-06E3-4085-A9B0-956ED032D1E0}" type="slidenum">
              <a:rPr lang="hu-HU" altLang="en-US" sz="1200" smtClean="0"/>
              <a:pPr/>
              <a:t>13</a:t>
            </a:fld>
            <a:endParaRPr lang="hu-HU" alt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62CAA87-D1EB-491E-B5E1-6CC421816B08}" type="slidenum">
              <a:rPr lang="hu-HU" altLang="en-US" sz="1200" smtClean="0"/>
              <a:pPr/>
              <a:t>14</a:t>
            </a:fld>
            <a:endParaRPr lang="hu-HU" alt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560286192 w 4128"/>
              <a:gd name="T1" fmla="*/ 205697824 h 479"/>
              <a:gd name="T2" fmla="*/ 2147483646 w 4128"/>
              <a:gd name="T3" fmla="*/ 205697824 h 479"/>
              <a:gd name="T4" fmla="*/ 2147483646 w 4128"/>
              <a:gd name="T5" fmla="*/ 441221624 h 479"/>
              <a:gd name="T6" fmla="*/ 0 w 4128"/>
              <a:gd name="T7" fmla="*/ 453563757 h 479"/>
              <a:gd name="T8" fmla="*/ 560286192 w 4128"/>
              <a:gd name="T9" fmla="*/ 205697824 h 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hu-HU" altLang="en-US" noProof="0"/>
              <a:t>Mintaalcím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8F253256-DF4A-42D9-83DE-41171BB3AF1E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10EACC02-8861-4701-9328-D945E3C62F2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4291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6ACA1B-7FCE-43D8-899D-A97EC11E2580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C2A68-351A-4C74-B7A3-63C1C946EE0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10350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5E742-1E41-444E-B58E-F6DD3B939340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819346-AAAF-4981-9A51-01392B65943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4735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0E94E-E5EC-40B4-8655-5AE1B99B3760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B98D1-EB32-4B36-AD4D-A60A8FB4138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62611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E8361-8B0D-42E9-9E1F-C832D3A754EB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2F917-7DA2-49A6-B328-70A5D431326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93173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AC5BD-ED53-4992-91A7-62E529DB5B08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08B9BC-CE84-4679-A36A-62F1715EE1C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92979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4DE78-C1A5-40D6-B469-96B5223E00CD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6300C-C054-4AA3-A472-709A7E02DA3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99209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DE18A-F23F-43EA-9FF3-E76BE55C2E8E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2E8A8-623A-455E-BC84-3672A978F56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83946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5439E-7B1A-4533-BA1A-45CD550837B2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02CF6-CA01-4994-BDDC-C21B75C7B1E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5340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FCFFE-0A22-4C2E-8B8B-5B8FE248FFF8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64778-40C2-476F-81D8-46ED3A93EBE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91723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3B27A-2F21-4807-9406-1410B365BE4B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0536B-E225-4BC6-AA8F-A9ED2610D2B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01179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34096-2962-4483-89F4-24372ED06600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6A91E-BC1F-487B-BA33-20F9D0713816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3730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C83DEAA-9A69-4804-8D93-26354202B8F4}" type="datetime1">
              <a:rPr lang="hu-HU" altLang="en-US"/>
              <a:pPr>
                <a:defRPr/>
              </a:pPr>
              <a:t>2023. 10. 11.</a:t>
            </a:fld>
            <a:endParaRPr lang="hu-HU" alt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FECD966-AB59-414B-BBA8-E4503607DBA2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video" Target="file:///G:\SZIXI\TORTENELEM\9_EVFOLYAM\03_A_polisz_szuletese\szummakhia02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http://www.hik.hu/tankonyvtar/site/books/b98/kepek/gri10.jpg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-23813" y="836613"/>
            <a:ext cx="9144001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A polisz születése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331640" y="22302"/>
            <a:ext cx="6768752" cy="78483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sk-SK" sz="4500" dirty="0">
                <a:solidFill>
                  <a:srgbClr val="C00000"/>
                </a:solidFill>
                <a:latin typeface="Swis721 Hv BT" panose="020B0804020202020204" pitchFamily="34" charset="0"/>
              </a:rPr>
              <a:t>AZ ÓKORI GÖRÖGÖK</a:t>
            </a:r>
            <a:endParaRPr lang="en-US" sz="4500" dirty="0">
              <a:solidFill>
                <a:srgbClr val="C00000"/>
              </a:solidFill>
              <a:latin typeface="Swis721 Hv BT" panose="020B0804020202020204" pitchFamily="34" charset="0"/>
            </a:endParaRPr>
          </a:p>
        </p:txBody>
      </p:sp>
      <p:pic>
        <p:nvPicPr>
          <p:cNvPr id="5126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1465263"/>
            <a:ext cx="8953500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7" t="15584" r="10864" b="5968"/>
          <a:stretch>
            <a:fillRect/>
          </a:stretch>
        </p:blipFill>
        <p:spPr>
          <a:xfrm>
            <a:off x="0" y="0"/>
            <a:ext cx="9183688" cy="695801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36513" y="476250"/>
            <a:ext cx="9107487" cy="408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pP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Új gazdasági és társadalmi berendezkedés született a</a:t>
            </a:r>
            <a:r>
              <a:rPr lang="hu-HU" altLang="en-US" sz="2200" dirty="0">
                <a:solidFill>
                  <a:schemeClr val="accent4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200" b="1" dirty="0">
                <a:solidFill>
                  <a:srgbClr val="C00000"/>
                </a:solidFill>
                <a:latin typeface="Swis721 BT" panose="020B0504020202020204" pitchFamily="34" charset="0"/>
              </a:rPr>
              <a:t>POLISZ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sz="2200" dirty="0">
                <a:solidFill>
                  <a:schemeClr val="accent4"/>
                </a:solidFill>
                <a:latin typeface="Swis721 BT" panose="020B0504020202020204" pitchFamily="34" charset="0"/>
                <a:sym typeface="Symbol" pitchFamily="18" charset="2"/>
              </a:rPr>
              <a:t>	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Tagjai földdel és polgárjoggal rendelkeztek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	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Részesülhetnek a közös földekből is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A polisz jellemzői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200" dirty="0">
                <a:solidFill>
                  <a:schemeClr val="accent4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  </a:t>
            </a:r>
            <a:r>
              <a:rPr kumimoji="1" lang="hu-HU" altLang="en-US" sz="2200" dirty="0">
                <a:solidFill>
                  <a:srgbClr val="FF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sz="2200" b="1" u="sng" dirty="0">
                <a:solidFill>
                  <a:srgbClr val="FF0000"/>
                </a:solidFill>
                <a:latin typeface="Swis721 BT" panose="020B0504020202020204" pitchFamily="34" charset="0"/>
              </a:rPr>
              <a:t>Város és közvetlen környezete</a:t>
            </a: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200" dirty="0">
                <a:solidFill>
                  <a:schemeClr val="accent4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</a:t>
            </a:r>
            <a:r>
              <a:rPr lang="hu-HU" altLang="en-US" sz="2200" dirty="0">
                <a:solidFill>
                  <a:schemeClr val="accent4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Belpolitikai önállóság 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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200" b="1" dirty="0">
                <a:solidFill>
                  <a:srgbClr val="FF0000"/>
                </a:solidFill>
                <a:latin typeface="Swis721 BT" panose="020B0504020202020204" pitchFamily="34" charset="0"/>
              </a:rPr>
              <a:t>autonómia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(saját törvényekkel)</a:t>
            </a:r>
            <a:endParaRPr kumimoji="1" lang="hu-HU" altLang="en-US" sz="2200" dirty="0">
              <a:solidFill>
                <a:srgbClr val="00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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Gazdasági önállóság 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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200" b="1" dirty="0">
                <a:solidFill>
                  <a:srgbClr val="FF0000"/>
                </a:solidFill>
                <a:latin typeface="Swis721 BT" panose="020B0504020202020204" pitchFamily="34" charset="0"/>
              </a:rPr>
              <a:t>autarkia</a:t>
            </a:r>
            <a:endParaRPr kumimoji="1" lang="hu-HU" altLang="en-US" sz="2200" b="1" dirty="0">
              <a:solidFill>
                <a:srgbClr val="FF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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Önálló külpolitika, hadsereg 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 </a:t>
            </a:r>
            <a:r>
              <a:rPr lang="hu-HU" altLang="en-US" sz="2200" b="1" dirty="0" err="1">
                <a:solidFill>
                  <a:srgbClr val="FF0000"/>
                </a:solidFill>
                <a:latin typeface="Swis721 BT" panose="020B0504020202020204" pitchFamily="34" charset="0"/>
              </a:rPr>
              <a:t>eleutheria</a:t>
            </a:r>
            <a:endParaRPr kumimoji="1" lang="hu-HU" altLang="en-US" sz="2200" b="1" dirty="0">
              <a:solidFill>
                <a:srgbClr val="FF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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Veszély esetén vallási/politikai szövetség 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</a:t>
            </a:r>
            <a:r>
              <a:rPr lang="hu-HU" altLang="en-US" sz="22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200" b="1" dirty="0" err="1">
                <a:solidFill>
                  <a:srgbClr val="FF0000"/>
                </a:solidFill>
                <a:latin typeface="Swis721 BT" panose="020B0504020202020204" pitchFamily="34" charset="0"/>
              </a:rPr>
              <a:t>szümmakhia</a:t>
            </a:r>
            <a:r>
              <a:rPr lang="hu-HU" altLang="en-US" sz="2200" b="1" dirty="0">
                <a:solidFill>
                  <a:srgbClr val="FF0000"/>
                </a:solidFill>
                <a:latin typeface="Swis721 BT" panose="020B0504020202020204" pitchFamily="34" charset="0"/>
              </a:rPr>
              <a:t>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Ø"/>
              <a:defRPr/>
            </a:pPr>
            <a:endParaRPr lang="hu-HU" altLang="en-US" sz="2200" dirty="0">
              <a:solidFill>
                <a:schemeClr val="accent4"/>
              </a:solidFill>
              <a:latin typeface="Swis721 BT" panose="020B0504020202020204" pitchFamily="34" charset="0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A polisz születése</a:t>
            </a:r>
          </a:p>
        </p:txBody>
      </p:sp>
      <p:pic>
        <p:nvPicPr>
          <p:cNvPr id="9220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4160838"/>
            <a:ext cx="6927850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400" b="1" i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A </a:t>
            </a:r>
            <a:r>
              <a:rPr kumimoji="1" lang="hu-HU" altLang="en-US" sz="4400" b="1" i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szümmakhia</a:t>
            </a:r>
            <a:endParaRPr kumimoji="1" lang="hu-HU" altLang="en-US" sz="4400" b="1" i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Swis721 BT" panose="020B0504020202020204" pitchFamily="34" charset="0"/>
            </a:endParaRPr>
          </a:p>
        </p:txBody>
      </p:sp>
      <p:pic>
        <p:nvPicPr>
          <p:cNvPr id="5" name="szummakhia02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http://www.hik.hu/tankonyvtar/site/books/b98/kepek/gri10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252538"/>
            <a:ext cx="3419475" cy="534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36513" y="549275"/>
            <a:ext cx="7127875" cy="674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300" u="sng" dirty="0">
                <a:solidFill>
                  <a:srgbClr val="000000"/>
                </a:solidFill>
                <a:latin typeface="Swis721 BT" panose="020B0504020202020204" pitchFamily="34" charset="0"/>
              </a:rPr>
              <a:t>A poliszok társadalma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    </a:t>
            </a: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Élén a </a:t>
            </a:r>
            <a:r>
              <a:rPr lang="hu-HU" altLang="en-US" sz="2300" b="1" dirty="0">
                <a:solidFill>
                  <a:srgbClr val="FF0000"/>
                </a:solidFill>
                <a:latin typeface="Swis721 BT" panose="020B0504020202020204" pitchFamily="34" charset="0"/>
              </a:rPr>
              <a:t>király 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--</a:t>
            </a:r>
            <a:r>
              <a:rPr lang="en-US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&gt;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királyság</a:t>
            </a:r>
            <a:r>
              <a:rPr lang="en-US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, de </a:t>
            </a:r>
            <a:r>
              <a:rPr lang="en-US" altLang="en-US" sz="2300" dirty="0" err="1">
                <a:solidFill>
                  <a:srgbClr val="000000"/>
                </a:solidFill>
                <a:latin typeface="Swis721 BT" panose="020B0504020202020204" pitchFamily="34" charset="0"/>
              </a:rPr>
              <a:t>csak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névleges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	 </a:t>
            </a:r>
            <a:r>
              <a:rPr lang="en-US" altLang="en-US" sz="2300" dirty="0" err="1">
                <a:solidFill>
                  <a:srgbClr val="000000"/>
                </a:solidFill>
                <a:latin typeface="Swis721 BT" panose="020B0504020202020204" pitchFamily="34" charset="0"/>
              </a:rPr>
              <a:t>igaz</a:t>
            </a:r>
            <a:r>
              <a:rPr lang="sk-SK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ából: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sz="2300" b="1" u="sng" dirty="0">
                <a:solidFill>
                  <a:srgbClr val="FF0000"/>
                </a:solidFill>
                <a:latin typeface="Swis721 BT" panose="020B0504020202020204" pitchFamily="34" charset="0"/>
              </a:rPr>
              <a:t>Arisztokratikus köztársaság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   </a:t>
            </a: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sz="2300" b="1" dirty="0">
                <a:solidFill>
                  <a:srgbClr val="FF0000"/>
                </a:solidFill>
                <a:latin typeface="Swis721 BT" panose="020B0504020202020204" pitchFamily="34" charset="0"/>
              </a:rPr>
              <a:t>Arisztokraták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en-US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"/>
              </a:rPr>
              <a:t>--&gt;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a „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legjobbak” (lovas katonák)</a:t>
            </a:r>
          </a:p>
          <a:p>
            <a:pPr lvl="2" eaLnBrk="1" hangingPunct="1">
              <a:spcBef>
                <a:spcPct val="20000"/>
              </a:spcBef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 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Nagybirtokos</a:t>
            </a:r>
            <a:r>
              <a:rPr lang="en-US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ok -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ez adja a hatalmuk egy részét</a:t>
            </a:r>
            <a:endParaRPr kumimoji="1" lang="hu-HU" altLang="en-US" sz="2300" dirty="0">
              <a:solidFill>
                <a:srgbClr val="00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2" eaLnBrk="1" hangingPunct="1">
              <a:spcBef>
                <a:spcPct val="20000"/>
              </a:spcBef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 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Születés jogán övék a hatalom (</a:t>
            </a:r>
            <a:r>
              <a:rPr lang="hu-HU" altLang="en-US" sz="2300" dirty="0" err="1">
                <a:solidFill>
                  <a:srgbClr val="000000"/>
                </a:solidFill>
                <a:latin typeface="Swis721 BT" panose="020B0504020202020204" pitchFamily="34" charset="0"/>
              </a:rPr>
              <a:t>génnekrácia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)</a:t>
            </a:r>
            <a:endParaRPr kumimoji="1" lang="hu-HU" altLang="en-US" sz="2300" dirty="0">
              <a:solidFill>
                <a:srgbClr val="00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sz="2300" b="1" dirty="0">
                <a:solidFill>
                  <a:srgbClr val="FF0000"/>
                </a:solidFill>
                <a:latin typeface="Swis721 BT" panose="020B0504020202020204" pitchFamily="34" charset="0"/>
              </a:rPr>
              <a:t>Kézművesek, földművesek </a:t>
            </a:r>
            <a:r>
              <a:rPr lang="en-US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-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a „d</a:t>
            </a:r>
            <a:r>
              <a:rPr lang="hu-HU" altLang="en-US" sz="2300" dirty="0">
                <a:solidFill>
                  <a:srgbClr val="000000"/>
                </a:solidFill>
                <a:latin typeface="Swis721 BT" panose="020B0504020202020204" pitchFamily="34" charset="0"/>
              </a:rPr>
              <a:t>émosz” nép, - gyalogos katonák, </a:t>
            </a:r>
            <a:r>
              <a:rPr lang="hu-HU" altLang="en-US" sz="2300" b="1" u="sng" dirty="0" err="1">
                <a:solidFill>
                  <a:srgbClr val="FF0000"/>
                </a:solidFill>
                <a:latin typeface="Swis721 BT" panose="020B0504020202020204" pitchFamily="34" charset="0"/>
              </a:rPr>
              <a:t>ú.n</a:t>
            </a:r>
            <a:r>
              <a:rPr lang="hu-HU" altLang="en-US" sz="2300" b="1" u="sng" dirty="0">
                <a:solidFill>
                  <a:srgbClr val="FF0000"/>
                </a:solidFill>
                <a:latin typeface="Swis721 BT" panose="020B0504020202020204" pitchFamily="34" charset="0"/>
              </a:rPr>
              <a:t>. HOPLITÁK</a:t>
            </a:r>
            <a:endParaRPr lang="hu-HU" altLang="en-US" sz="2300" dirty="0">
              <a:solidFill>
                <a:srgbClr val="000000"/>
              </a:solidFill>
              <a:latin typeface="Swis721 BT" panose="020B0504020202020204" pitchFamily="34" charset="0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kumimoji="1" lang="hu-HU" altLang="en-US" sz="2300" b="1" dirty="0" err="1">
                <a:solidFill>
                  <a:srgbClr val="C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Körüllakók</a:t>
            </a:r>
            <a:r>
              <a:rPr kumimoji="1" lang="hu-HU" altLang="en-US" sz="2300" b="1" dirty="0">
                <a:solidFill>
                  <a:srgbClr val="C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(</a:t>
            </a:r>
            <a:r>
              <a:rPr kumimoji="1" lang="hu-HU" altLang="en-US" sz="2300" b="1" dirty="0" err="1">
                <a:solidFill>
                  <a:srgbClr val="C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perioikoszok</a:t>
            </a:r>
            <a:r>
              <a:rPr kumimoji="1" lang="hu-HU" altLang="en-US" sz="2300" b="1" dirty="0">
                <a:solidFill>
                  <a:srgbClr val="C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)</a:t>
            </a: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– földjük volt, de nem volt polgárjoguk</a:t>
            </a:r>
            <a:endParaRPr lang="hu-HU" altLang="en-US" sz="2300" dirty="0">
              <a:solidFill>
                <a:srgbClr val="000000"/>
              </a:solidFill>
              <a:latin typeface="Swis721 BT" panose="020B0504020202020204" pitchFamily="34" charset="0"/>
            </a:endParaRPr>
          </a:p>
          <a:p>
            <a:pPr marL="800100" lvl="1" indent="-342900" eaLnBrk="1" hangingPunct="1">
              <a:spcBef>
                <a:spcPct val="20000"/>
              </a:spcBef>
              <a:buFont typeface="Wingdings 2" panose="05020102010507070707" pitchFamily="18" charset="2"/>
              <a:buChar char="c"/>
              <a:defRPr/>
            </a:pPr>
            <a:r>
              <a:rPr kumimoji="1" lang="hu-HU" altLang="en-US" sz="2300" b="1" dirty="0">
                <a:solidFill>
                  <a:srgbClr val="FF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Helóták </a:t>
            </a:r>
            <a:r>
              <a:rPr kumimoji="1" lang="hu-HU" altLang="en-US" sz="23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– leigázott őslakosok, rabszolgaságban éltek, művelték a földbirtokosok földjeit</a:t>
            </a:r>
          </a:p>
          <a:p>
            <a:pPr marL="800100" lvl="1" indent="-342900" eaLnBrk="1" hangingPunct="1">
              <a:spcBef>
                <a:spcPct val="20000"/>
              </a:spcBef>
              <a:buFont typeface="Wingdings 2" panose="05020102010507070707" pitchFamily="18" charset="2"/>
              <a:buChar char="c"/>
              <a:defRPr/>
            </a:pPr>
            <a:endParaRPr lang="hu-HU" altLang="en-US" sz="2300" dirty="0">
              <a:solidFill>
                <a:srgbClr val="000000"/>
              </a:solidFill>
              <a:latin typeface="Swis721 BT" panose="020B0504020202020204" pitchFamily="34" charset="0"/>
            </a:endParaRPr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A polisz társadalma</a:t>
            </a:r>
          </a:p>
        </p:txBody>
      </p:sp>
      <p:sp>
        <p:nvSpPr>
          <p:cNvPr id="3" name="Jobbra nyíl 2"/>
          <p:cNvSpPr/>
          <p:nvPr/>
        </p:nvSpPr>
        <p:spPr>
          <a:xfrm>
            <a:off x="6012160" y="4508797"/>
            <a:ext cx="492554" cy="360363"/>
          </a:xfrm>
          <a:prstGeom prst="rightArrow">
            <a:avLst/>
          </a:prstGeom>
          <a:solidFill>
            <a:srgbClr val="C00000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6F713DEB-8CE2-4EB8-9833-A1474CA3F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0"/>
            <a:ext cx="7837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36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36513" y="601663"/>
            <a:ext cx="8639175" cy="1246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Polisz fejlődése ---</a:t>
            </a: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megerősödnek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en-US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--- </a:t>
            </a: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	</a:t>
            </a:r>
            <a:r>
              <a:rPr kumimoji="1" lang="en-US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t</a:t>
            </a:r>
            <a:r>
              <a:rPr lang="hu-HU" altLang="en-US" sz="2000" dirty="0" err="1">
                <a:solidFill>
                  <a:srgbClr val="000000"/>
                </a:solidFill>
                <a:latin typeface="Swis721 BT" panose="020B0504020202020204" pitchFamily="34" charset="0"/>
              </a:rPr>
              <a:t>úlnépesedés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 lép fel</a:t>
            </a: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</a:t>
            </a:r>
          </a:p>
          <a:p>
            <a:pPr marL="342900" indent="-342900" eaLnBrk="1" hangingPunct="1">
              <a:lnSpc>
                <a:spcPct val="11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Túlnépesedés megoldás: </a:t>
            </a:r>
            <a:r>
              <a:rPr lang="hu-HU" altLang="en-US" sz="2000" b="1" u="sng" dirty="0">
                <a:solidFill>
                  <a:srgbClr val="FF0000"/>
                </a:solidFill>
                <a:latin typeface="Swis721 BT" panose="020B0504020202020204" pitchFamily="34" charset="0"/>
              </a:rPr>
              <a:t>új haza keresése, a gyarmatosítás 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  </a:t>
            </a:r>
            <a:endParaRPr lang="hu-HU" altLang="en-US" sz="2000" dirty="0">
              <a:solidFill>
                <a:srgbClr val="000000"/>
              </a:solidFill>
              <a:latin typeface="Swis721 BT" panose="020B0504020202020204" pitchFamily="34" charset="0"/>
            </a:endParaRP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0" y="44450"/>
            <a:ext cx="91440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Görög gyarmatosítás (Kr.e. VIII-VII. </a:t>
            </a:r>
            <a:r>
              <a:rPr lang="hu-HU" altLang="en-US" sz="40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sz</a:t>
            </a:r>
            <a:r>
              <a:rPr lang="hu-HU" altLang="en-US" sz="4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)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36513" y="1412875"/>
            <a:ext cx="8496300" cy="361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sz="2000" b="1" dirty="0">
                <a:solidFill>
                  <a:srgbClr val="000000"/>
                </a:solidFill>
                <a:latin typeface="Swis721 BT" panose="020B0504020202020204" pitchFamily="34" charset="0"/>
              </a:rPr>
              <a:t>További okok</a:t>
            </a:r>
          </a:p>
          <a:p>
            <a:pPr lvl="1"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 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Politikai ellentétek --- a vesztes elhagyja városát</a:t>
            </a:r>
            <a:endParaRPr kumimoji="1" lang="hu-HU" altLang="en-US" sz="2000" dirty="0">
              <a:solidFill>
                <a:srgbClr val="000000"/>
              </a:solidFill>
              <a:latin typeface="Swis721 BT" panose="020B05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 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Földjét vesztett kisbirtokos az adósrabszolgaság elől menekül</a:t>
            </a:r>
          </a:p>
          <a:p>
            <a:pPr marL="342900" indent="-342900" eaLnBrk="1" hangingPunct="1">
              <a:lnSpc>
                <a:spcPct val="115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sz="2000" u="sng" dirty="0">
                <a:solidFill>
                  <a:srgbClr val="000000"/>
                </a:solidFill>
                <a:latin typeface="Swis721 BT" panose="020B0504020202020204" pitchFamily="34" charset="0"/>
              </a:rPr>
              <a:t>A gyarmatosítás fő irányai: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 </a:t>
            </a:r>
            <a:r>
              <a:rPr lang="hu-HU" altLang="en-US" sz="2000" b="1" dirty="0">
                <a:solidFill>
                  <a:srgbClr val="FF0000"/>
                </a:solidFill>
                <a:latin typeface="Swis721 BT" panose="020B0504020202020204" pitchFamily="34" charset="0"/>
              </a:rPr>
              <a:t>Északkelet 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(Boszporusz, Dardanellák, Márvány-, Fekete-tenger)</a:t>
            </a: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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</a:t>
            </a:r>
            <a:r>
              <a:rPr lang="hu-HU" altLang="en-US" sz="2000" b="1" dirty="0">
                <a:solidFill>
                  <a:srgbClr val="FF0000"/>
                </a:solidFill>
                <a:latin typeface="Swis721 BT" panose="020B0504020202020204" pitchFamily="34" charset="0"/>
              </a:rPr>
              <a:t>Nyugat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 (Dél-Itália, </a:t>
            </a:r>
            <a:endParaRPr lang="en-US" altLang="en-US" sz="2000" dirty="0">
              <a:solidFill>
                <a:srgbClr val="000000"/>
              </a:solidFill>
              <a:latin typeface="Swis721 BT" panose="020B0504020202020204" pitchFamily="34" charset="0"/>
            </a:endParaRP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en-US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  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Szicília, Dél-Franciaország)</a:t>
            </a:r>
            <a:endParaRPr lang="hu-HU" altLang="en-US" sz="2000" dirty="0">
              <a:solidFill>
                <a:srgbClr val="000000"/>
              </a:solidFill>
              <a:latin typeface="Swis721 BT" panose="020B0504020202020204" pitchFamily="34" charset="0"/>
              <a:sym typeface="Symbol" pitchFamily="18" charset="2"/>
            </a:endParaRPr>
          </a:p>
          <a:p>
            <a:pPr eaLnBrk="1" hangingPunct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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</a:t>
            </a:r>
            <a:r>
              <a:rPr lang="hu-HU" altLang="en-US" sz="2000" b="1" dirty="0">
                <a:solidFill>
                  <a:srgbClr val="FF0000"/>
                </a:solidFill>
                <a:latin typeface="Swis721 BT" panose="020B0504020202020204" pitchFamily="34" charset="0"/>
              </a:rPr>
              <a:t>Dél</a:t>
            </a:r>
            <a:r>
              <a:rPr lang="hu-HU" altLang="en-US" sz="2000" dirty="0">
                <a:solidFill>
                  <a:srgbClr val="000000"/>
                </a:solidFill>
                <a:latin typeface="Swis721 BT" panose="020B0504020202020204" pitchFamily="34" charset="0"/>
              </a:rPr>
              <a:t> (Afrika)</a:t>
            </a:r>
          </a:p>
          <a:p>
            <a:pPr eaLnBrk="1" hangingPunct="1">
              <a:defRPr/>
            </a:pPr>
            <a:endParaRPr lang="en-US" sz="2000" dirty="0"/>
          </a:p>
        </p:txBody>
      </p:sp>
      <p:pic>
        <p:nvPicPr>
          <p:cNvPr id="14341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113" y="3671888"/>
            <a:ext cx="5703887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033" descr="4-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138" y="744538"/>
            <a:ext cx="9024937" cy="5503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1036"/>
          <p:cNvSpPr txBox="1">
            <a:spLocks noChangeArrowheads="1"/>
          </p:cNvSpPr>
          <p:nvPr/>
        </p:nvSpPr>
        <p:spPr bwMode="auto">
          <a:xfrm>
            <a:off x="0" y="115888"/>
            <a:ext cx="91440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hu-HU" altLang="en-US">
                <a:solidFill>
                  <a:srgbClr val="FF3300"/>
                </a:solidFill>
                <a:latin typeface="Swis721 BT" panose="020B0504020202020204" pitchFamily="34" charset="0"/>
              </a:rPr>
              <a:t>A görög gyarmatosítás kisugárzása</a:t>
            </a:r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http://www.ntk.hu/multimedia/tortenelem_I_CD/tartalom/kep/3_2/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4225925"/>
            <a:ext cx="2806700" cy="402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0" y="554038"/>
            <a:ext cx="9144000" cy="371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Gazdasági változások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  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Beáramló olcsó gabona átalakította a mezőgazdaságot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sz="3200" dirty="0">
                <a:solidFill>
                  <a:srgbClr val="000000"/>
                </a:solidFill>
                <a:latin typeface="Swis721 BT" panose="020B0504020202020204" pitchFamily="34" charset="0"/>
              </a:rPr>
              <a:t>	-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gabonatermesztés szinte megszűnik 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	- fő termesztés: bor,- olaj-, zöldségtermesztés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     </a:t>
            </a: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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Élénk kereskedelem a gyarmatvárosokkal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	-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fejlődik a kézműipar és annak piaca is</a:t>
            </a:r>
            <a:endParaRPr lang="hu-HU" altLang="en-US" dirty="0">
              <a:solidFill>
                <a:srgbClr val="000000"/>
              </a:solidFill>
              <a:latin typeface="Swis721 BT" panose="020B0504020202020204" pitchFamily="34" charset="0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    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Kereskedelem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fejlődése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---</a:t>
            </a:r>
            <a:r>
              <a:rPr lang="en-US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&gt;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</a:t>
            </a:r>
            <a:r>
              <a:rPr lang="hu-HU" altLang="en-US" b="1" dirty="0">
                <a:solidFill>
                  <a:srgbClr val="FF0000"/>
                </a:solidFill>
                <a:latin typeface="Swis721 BT" panose="020B0504020202020204" pitchFamily="34" charset="0"/>
              </a:rPr>
              <a:t>jobb hajók alkalmazása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	</a:t>
            </a:r>
            <a:r>
              <a:rPr lang="en-US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-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pénzgazdálkodás </a:t>
            </a:r>
            <a:r>
              <a:rPr lang="en-US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---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réz- és ezüstpénzek </a:t>
            </a: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	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wis721 BT" panose="020B0504020202020204" pitchFamily="34" charset="0"/>
              </a:rPr>
              <a:t>A gyarmatosítás hatásai</a:t>
            </a:r>
          </a:p>
        </p:txBody>
      </p:sp>
      <p:sp>
        <p:nvSpPr>
          <p:cNvPr id="18437" name="Text Box 11"/>
          <p:cNvSpPr txBox="1">
            <a:spLocks noChangeArrowheads="1"/>
          </p:cNvSpPr>
          <p:nvPr/>
        </p:nvSpPr>
        <p:spPr bwMode="auto">
          <a:xfrm>
            <a:off x="2574925" y="4557713"/>
            <a:ext cx="1852613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1800" i="1">
                <a:solidFill>
                  <a:srgbClr val="C00000"/>
                </a:solidFill>
                <a:latin typeface="Swis721 BT" panose="020B0504020202020204" pitchFamily="34" charset="0"/>
              </a:rPr>
              <a:t>A kereskedelem elengedhetetlen feltétele a pénz. Athéni baglyos pénz.</a:t>
            </a:r>
          </a:p>
        </p:txBody>
      </p:sp>
      <p:pic>
        <p:nvPicPr>
          <p:cNvPr id="18438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38" y="4246563"/>
            <a:ext cx="4635500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feketeala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333375"/>
            <a:ext cx="1617663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5" descr="görögváz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333375"/>
            <a:ext cx="3343275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6" descr="korintosifeket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33375"/>
            <a:ext cx="2447925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250825" y="2665413"/>
            <a:ext cx="826770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10000"/>
              </a:lnSpc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0000"/>
                </a:solidFill>
                <a:latin typeface="Swis721 BT" panose="020B0504020202020204" pitchFamily="34" charset="0"/>
              </a:rPr>
              <a:t>Görög feketealakos vázák a gyarmatosítás korából</a:t>
            </a:r>
          </a:p>
        </p:txBody>
      </p:sp>
      <p:pic>
        <p:nvPicPr>
          <p:cNvPr id="20486" name="Kép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3149600"/>
            <a:ext cx="5451475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31800" y="6119813"/>
            <a:ext cx="811530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000">
                <a:solidFill>
                  <a:srgbClr val="000000"/>
                </a:solidFill>
                <a:latin typeface="Swis721 BT" panose="020B0504020202020204" pitchFamily="34" charset="0"/>
              </a:rPr>
              <a:t>Ókori görög érmék, fém: </a:t>
            </a:r>
            <a:r>
              <a:rPr kumimoji="0" lang="hu-HU" altLang="en-US" sz="2000" b="1">
                <a:solidFill>
                  <a:srgbClr val="000000"/>
                </a:solidFill>
                <a:latin typeface="Swis721 BT" panose="020B0504020202020204" pitchFamily="34" charset="0"/>
              </a:rPr>
              <a:t>elektron</a:t>
            </a:r>
            <a:r>
              <a:rPr kumimoji="0" lang="hu-HU" altLang="en-US" sz="2000">
                <a:solidFill>
                  <a:srgbClr val="000000"/>
                </a:solidFill>
                <a:latin typeface="Swis721 BT" panose="020B0504020202020204" pitchFamily="34" charset="0"/>
              </a:rPr>
              <a:t> (arany+ezüst ötv.)</a:t>
            </a:r>
          </a:p>
          <a:p>
            <a:pPr algn="ctr" eaLnBrk="1" hangingPunct="1">
              <a:spcBef>
                <a:spcPct val="10000"/>
              </a:spcBef>
              <a:buClrTx/>
              <a:buFontTx/>
              <a:buNone/>
            </a:pPr>
            <a:r>
              <a:rPr kumimoji="0" lang="hu-HU" altLang="en-US" sz="2000">
                <a:solidFill>
                  <a:srgbClr val="000000"/>
                </a:solidFill>
                <a:latin typeface="Swis721 BT" panose="020B0504020202020204" pitchFamily="34" charset="0"/>
              </a:rPr>
              <a:t>Értékük: méret és súly szerint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/>
          <p:cNvSpPr txBox="1">
            <a:spLocks noChangeArrowheads="1"/>
          </p:cNvSpPr>
          <p:nvPr/>
        </p:nvSpPr>
        <p:spPr bwMode="auto">
          <a:xfrm>
            <a:off x="0" y="-100013"/>
            <a:ext cx="9144000" cy="388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hu-HU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T" panose="020B0504020202020204" pitchFamily="34" charset="0"/>
              </a:rPr>
              <a:t>Társadalmi változások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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M</a:t>
            </a:r>
            <a:r>
              <a:rPr lang="en-US" altLang="en-US" dirty="0" err="1">
                <a:solidFill>
                  <a:srgbClr val="000000"/>
                </a:solidFill>
                <a:latin typeface="Swis721 BT" panose="020B0504020202020204" pitchFamily="34" charset="0"/>
              </a:rPr>
              <a:t>ez</a:t>
            </a:r>
            <a:r>
              <a:rPr lang="sk-SK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ő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g. átalakulása --- csökken az arisztokrácia súlya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       -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gabonatermelés háttérbe szorul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 2" panose="05020102010507070707" pitchFamily="18" charset="2"/>
              </a:rPr>
              <a:t>    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 Ipar fejlődése --- </a:t>
            </a:r>
            <a:r>
              <a:rPr lang="hu-HU" altLang="en-US" b="1" dirty="0">
                <a:solidFill>
                  <a:srgbClr val="FF0000"/>
                </a:solidFill>
                <a:latin typeface="Swis721 BT" panose="020B0504020202020204" pitchFamily="34" charset="0"/>
              </a:rPr>
              <a:t>növekszik a démosz gazdasági hatalma 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		</a:t>
            </a: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          kereskedelem &amp; iparcikkek</a:t>
            </a:r>
            <a:endParaRPr lang="hu-HU" altLang="en-US" dirty="0">
              <a:solidFill>
                <a:srgbClr val="000000"/>
              </a:solidFill>
              <a:latin typeface="Swis721 BT" panose="020B050402020202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hu-HU" altLang="en-US" sz="3200" dirty="0">
                <a:solidFill>
                  <a:srgbClr val="000000"/>
                </a:solidFill>
                <a:latin typeface="Swis721 BT" panose="020B0504020202020204" pitchFamily="34" charset="0"/>
                <a:sym typeface="Wingdings" pitchFamily="2" charset="2"/>
              </a:rPr>
              <a:t>	         	 </a:t>
            </a:r>
            <a:r>
              <a:rPr lang="hu-HU" altLang="en-US" sz="3200" dirty="0">
                <a:solidFill>
                  <a:srgbClr val="000000"/>
                </a:solidFill>
                <a:latin typeface="Swis721 BT" panose="020B0504020202020204" pitchFamily="34" charset="0"/>
              </a:rPr>
              <a:t>	</a:t>
            </a:r>
            <a:endParaRPr lang="hu-HU" altLang="en-US" sz="3200" dirty="0">
              <a:solidFill>
                <a:srgbClr val="000000"/>
              </a:solidFill>
              <a:latin typeface="Swis721 BT" panose="020B0504020202020204" pitchFamily="34" charset="0"/>
              <a:sym typeface="Wingdings" pitchFamily="2" charset="2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Swis721 BT" panose="020B0504020202020204" pitchFamily="34" charset="0"/>
              </a:rPr>
              <a:t>		     Kézművesek 	       Kereskedők</a:t>
            </a:r>
            <a:r>
              <a:rPr kumimoji="1" lang="hu-HU" altLang="en-US" dirty="0">
                <a:solidFill>
                  <a:srgbClr val="000000"/>
                </a:solidFill>
                <a:latin typeface="Swis721 BT" panose="020B0504020202020204" pitchFamily="34" charset="0"/>
                <a:sym typeface="Symbol" pitchFamily="18" charset="2"/>
              </a:rPr>
              <a:t>                 	</a:t>
            </a:r>
          </a:p>
        </p:txBody>
      </p:sp>
      <p:sp>
        <p:nvSpPr>
          <p:cNvPr id="2" name="Lefelé nyíl 1"/>
          <p:cNvSpPr/>
          <p:nvPr/>
        </p:nvSpPr>
        <p:spPr>
          <a:xfrm>
            <a:off x="2916238" y="2708275"/>
            <a:ext cx="503237" cy="64928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Lefelé nyíl 2"/>
          <p:cNvSpPr/>
          <p:nvPr/>
        </p:nvSpPr>
        <p:spPr>
          <a:xfrm>
            <a:off x="5795963" y="2708275"/>
            <a:ext cx="504825" cy="720725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22533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762375"/>
            <a:ext cx="619283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654" y="0"/>
            <a:ext cx="5616624" cy="5389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Szövegdoboz 4"/>
          <p:cNvSpPr txBox="1"/>
          <p:nvPr/>
        </p:nvSpPr>
        <p:spPr>
          <a:xfrm>
            <a:off x="2627784" y="4437112"/>
            <a:ext cx="651621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Agora</a:t>
            </a:r>
            <a:r>
              <a:rPr lang="sk-SK" sz="2500" dirty="0">
                <a:solidFill>
                  <a:srgbClr val="000000"/>
                </a:solidFill>
                <a:latin typeface="Calibri" panose="020F0502020204030204" pitchFamily="34" charset="0"/>
              </a:rPr>
              <a:t> (piac): piactér, a városok központi tere</a:t>
            </a:r>
          </a:p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Akropolisz</a:t>
            </a:r>
            <a:r>
              <a:rPr lang="sk-SK" sz="2500" dirty="0">
                <a:solidFill>
                  <a:srgbClr val="000000"/>
                </a:solidFill>
                <a:latin typeface="Calibri" panose="020F0502020204030204" pitchFamily="34" charset="0"/>
              </a:rPr>
              <a:t> (magas város): fellegvár</a:t>
            </a:r>
          </a:p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Asztü</a:t>
            </a:r>
            <a:r>
              <a:rPr lang="sk-SK" sz="2500" dirty="0">
                <a:solidFill>
                  <a:srgbClr val="000000"/>
                </a:solidFill>
                <a:latin typeface="Calibri" panose="020F0502020204030204" pitchFamily="34" charset="0"/>
              </a:rPr>
              <a:t> (város): kézművesség és kereskedelem</a:t>
            </a:r>
          </a:p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Khóra</a:t>
            </a:r>
            <a:r>
              <a:rPr lang="sk-SK" sz="2500" dirty="0">
                <a:solidFill>
                  <a:srgbClr val="000000"/>
                </a:solidFill>
                <a:latin typeface="Calibri" panose="020F0502020204030204" pitchFamily="34" charset="0"/>
              </a:rPr>
              <a:t> (vidék): földművelő terület</a:t>
            </a:r>
          </a:p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Kikötő</a:t>
            </a:r>
          </a:p>
          <a:p>
            <a:pPr marL="457200" indent="-457200">
              <a:buAutoNum type="arabicPeriod"/>
            </a:pPr>
            <a:r>
              <a:rPr lang="sk-SK" sz="2500" b="1" dirty="0">
                <a:solidFill>
                  <a:srgbClr val="000000"/>
                </a:solidFill>
                <a:latin typeface="Calibri" panose="020F0502020204030204" pitchFamily="34" charset="0"/>
              </a:rPr>
              <a:t>Kómé</a:t>
            </a:r>
            <a:r>
              <a:rPr lang="sk-SK" sz="2500" dirty="0">
                <a:solidFill>
                  <a:srgbClr val="000000"/>
                </a:solidFill>
                <a:latin typeface="Calibri" panose="020F0502020204030204" pitchFamily="34" charset="0"/>
              </a:rPr>
              <a:t> (falu): földműves település</a:t>
            </a:r>
            <a:endParaRPr lang="en-US" sz="25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5796136" y="188640"/>
            <a:ext cx="324036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400" b="1" dirty="0">
                <a:solidFill>
                  <a:srgbClr val="FF0000"/>
                </a:solidFill>
                <a:latin typeface="Calibri" panose="020F0502020204030204" pitchFamily="34" charset="0"/>
              </a:rPr>
              <a:t>A polisz felépítése</a:t>
            </a:r>
            <a:endParaRPr lang="en-US" sz="3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676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gyarmatosítás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" t="7100" r="635" b="25124"/>
          <a:stretch>
            <a:fillRect/>
          </a:stretch>
        </p:blipFill>
        <p:spPr>
          <a:xfrm>
            <a:off x="-36513" y="-26988"/>
            <a:ext cx="9180513" cy="54768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6"/>
          <p:cNvSpPr txBox="1">
            <a:spLocks noChangeArrowheads="1"/>
          </p:cNvSpPr>
          <p:nvPr/>
        </p:nvSpPr>
        <p:spPr bwMode="auto">
          <a:xfrm>
            <a:off x="0" y="57340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 görög, a </a:t>
            </a:r>
            <a:r>
              <a:rPr kumimoji="0" lang="hu-HU" altLang="en-US" sz="2400">
                <a:solidFill>
                  <a:srgbClr val="0000FF"/>
                </a:solidFill>
              </a:rPr>
              <a:t>föníciai</a:t>
            </a:r>
            <a:r>
              <a:rPr kumimoji="0" lang="hu-HU" altLang="en-US" sz="2400">
                <a:solidFill>
                  <a:srgbClr val="FF3300"/>
                </a:solidFill>
              </a:rPr>
              <a:t> és az </a:t>
            </a:r>
            <a:r>
              <a:rPr kumimoji="0" lang="hu-HU" altLang="en-US" sz="2400">
                <a:solidFill>
                  <a:srgbClr val="000000"/>
                </a:solidFill>
              </a:rPr>
              <a:t>etruszk</a:t>
            </a:r>
            <a:r>
              <a:rPr kumimoji="0" lang="hu-HU" altLang="en-US" sz="2400">
                <a:solidFill>
                  <a:srgbClr val="FF3300"/>
                </a:solidFill>
              </a:rPr>
              <a:t> kultúra elterjedése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traderoutesmap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04813"/>
            <a:ext cx="9144000" cy="6045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artalom helye 1"/>
          <p:cNvSpPr>
            <a:spLocks noGrp="1"/>
          </p:cNvSpPr>
          <p:nvPr>
            <p:ph/>
          </p:nvPr>
        </p:nvSpPr>
        <p:spPr>
          <a:xfrm>
            <a:off x="684213" y="1484313"/>
            <a:ext cx="7989887" cy="1028700"/>
          </a:xfrm>
        </p:spPr>
        <p:txBody>
          <a:bodyPr/>
          <a:lstStyle/>
          <a:p>
            <a:pPr marL="0" indent="0" eaLnBrk="1" hangingPunct="1">
              <a:buFont typeface="Monotype Sorts" pitchFamily="2" charset="2"/>
              <a:buNone/>
            </a:pPr>
            <a:r>
              <a:rPr lang="sk-SK" altLang="en-US" sz="5500" b="1">
                <a:solidFill>
                  <a:srgbClr val="FF0000"/>
                </a:solidFill>
                <a:latin typeface="Swis721 BT" panose="020B0504020202020204" pitchFamily="34" charset="0"/>
              </a:rPr>
              <a:t>Köszönöm a figyelmet! </a:t>
            </a:r>
            <a:endParaRPr lang="en-US" altLang="en-US" sz="5500" b="1">
              <a:solidFill>
                <a:srgbClr val="FF0000"/>
              </a:solidFill>
              <a:latin typeface="Swis721 BT" panose="020B0504020202020204" pitchFamily="34" charset="0"/>
            </a:endParaRPr>
          </a:p>
        </p:txBody>
      </p:sp>
      <p:pic>
        <p:nvPicPr>
          <p:cNvPr id="28675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2852738"/>
            <a:ext cx="7131050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REPP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KREP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KREPP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Office\Sablonok\Bemutatótervek\KREPP.POT</Template>
  <TotalTime>566</TotalTime>
  <Words>477</Words>
  <Application>Microsoft Office PowerPoint</Application>
  <PresentationFormat>Diavetítés a képernyőre (4:3 oldalarány)</PresentationFormat>
  <Paragraphs>75</Paragraphs>
  <Slides>15</Slides>
  <Notes>11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9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5" baseType="lpstr">
      <vt:lpstr>Arial</vt:lpstr>
      <vt:lpstr>Calibri</vt:lpstr>
      <vt:lpstr>Monotype Sorts</vt:lpstr>
      <vt:lpstr>Swis721 BT</vt:lpstr>
      <vt:lpstr>Swis721 Hv BT</vt:lpstr>
      <vt:lpstr>Symbol</vt:lpstr>
      <vt:lpstr>Times New Roman</vt:lpstr>
      <vt:lpstr>Wingdings</vt:lpstr>
      <vt:lpstr>Wingdings 2</vt:lpstr>
      <vt:lpstr>KREPP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OS</dc:creator>
  <cp:lastModifiedBy>os</cp:lastModifiedBy>
  <cp:revision>56</cp:revision>
  <cp:lastPrinted>1601-01-01T00:00:00Z</cp:lastPrinted>
  <dcterms:created xsi:type="dcterms:W3CDTF">1601-01-01T00:00:00Z</dcterms:created>
  <dcterms:modified xsi:type="dcterms:W3CDTF">2023-10-11T18:48:54Z</dcterms:modified>
</cp:coreProperties>
</file>