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6" r:id="rId3"/>
    <p:sldId id="277" r:id="rId4"/>
    <p:sldId id="278" r:id="rId5"/>
    <p:sldId id="279" r:id="rId6"/>
    <p:sldId id="257" r:id="rId7"/>
    <p:sldId id="269" r:id="rId8"/>
    <p:sldId id="282" r:id="rId9"/>
    <p:sldId id="259" r:id="rId10"/>
    <p:sldId id="266" r:id="rId11"/>
    <p:sldId id="283" r:id="rId12"/>
    <p:sldId id="284" r:id="rId13"/>
    <p:sldId id="260" r:id="rId14"/>
    <p:sldId id="261" r:id="rId15"/>
    <p:sldId id="262" r:id="rId16"/>
    <p:sldId id="275" r:id="rId17"/>
    <p:sldId id="270" r:id="rId18"/>
    <p:sldId id="274" r:id="rId19"/>
    <p:sldId id="268" r:id="rId20"/>
    <p:sldId id="281" r:id="rId21"/>
    <p:sldId id="263" r:id="rId22"/>
    <p:sldId id="285" r:id="rId23"/>
    <p:sldId id="271" r:id="rId24"/>
    <p:sldId id="272" r:id="rId25"/>
    <p:sldId id="267" r:id="rId26"/>
    <p:sldId id="273" r:id="rId27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u-HU" alt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hu-HU" altLang="en-US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u-HU" altLang="en-US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41AD0E3-1878-440C-84C7-887AE0D58500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u-HU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hu-HU" alt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u-HU" alt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C220FB5-5238-49AF-8AB7-90456071A4BD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6B4C13-2193-4F1B-B9FE-3308EBEDB07D}" type="slidenum">
              <a:rPr lang="hu-HU" altLang="en-US"/>
              <a:pPr/>
              <a:t>1</a:t>
            </a:fld>
            <a:endParaRPr lang="hu-HU" alt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FC66BA-E684-4CA7-B86D-EA081ACA990A}" type="slidenum">
              <a:rPr lang="hu-HU" altLang="en-US"/>
              <a:pPr/>
              <a:t>6</a:t>
            </a:fld>
            <a:endParaRPr lang="hu-HU" alt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66563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64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65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66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67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68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56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6657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hu-HU" altLang="en-US" noProof="0"/>
              <a:t>Alcím mintájának szerkesztése</a:t>
            </a:r>
          </a:p>
        </p:txBody>
      </p:sp>
      <p:sp>
        <p:nvSpPr>
          <p:cNvPr id="66571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6572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6573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6E90906-A1AB-4556-A52B-DBDB38C0999D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E939E-E237-42B3-AB20-43CE8472AD1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79444272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314AD-E908-4CDA-9792-C88E9F97F0E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11600986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598AC-64D0-4BEB-88BC-ADDD8E5D1B60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11684168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846D58-36F4-4F16-A04A-41F415C438C5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814610420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0D767-C966-4E4E-9377-98A48CF5E50A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11476910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2D8798-500F-4BF4-A5C2-E485225A8E37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83306335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5C87A-CAA5-4A47-92B9-84CFEF11F2D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63873994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503B7C-7746-4194-8A09-722D0ECD19EE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0837253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7F5EC-31D5-4A4E-B466-7651632C0B89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44206385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F05A0E-F19E-4879-B5BF-F4400587849D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42277487"/>
      </p:ext>
    </p:extLst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9EF1D321-1E35-47DE-90C5-FE35FFA66EA4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95050010"/>
      </p:ext>
    </p:extLst>
  </p:cSld>
  <p:clrMapOvr>
    <a:masterClrMapping/>
  </p:clrMapOvr>
  <p:transition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F2FD6BF6-078A-4A15-9ABE-8102E385EE6E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52585662"/>
      </p:ext>
    </p:extLst>
  </p:cSld>
  <p:clrMapOvr>
    <a:masterClrMapping/>
  </p:clrMapOvr>
  <p:transition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7152D7E8-B7B4-4F76-B9E6-BB0A8E0EDD74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2949449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6553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>
                <a:gd name="T0" fmla="*/ 0 w 29"/>
                <a:gd name="T1" fmla="*/ 1416 h 1416"/>
                <a:gd name="T2" fmla="*/ 29 w 29"/>
                <a:gd name="T3" fmla="*/ 1416 h 1416"/>
                <a:gd name="T4" fmla="*/ 28 w 29"/>
                <a:gd name="T5" fmla="*/ 24 h 1416"/>
                <a:gd name="T6" fmla="*/ 0 w 29"/>
                <a:gd name="T7" fmla="*/ 0 h 1416"/>
                <a:gd name="T8" fmla="*/ 0 w 29"/>
                <a:gd name="T9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54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hu-HU" altLang="en-US"/>
          </a:p>
        </p:txBody>
      </p:sp>
      <p:sp>
        <p:nvSpPr>
          <p:cNvPr id="6554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hu-HU" altLang="en-US"/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63D6CF72-A03C-4DCC-B950-F42924BC3797}" type="slidenum">
              <a:rPr lang="hu-HU" altLang="en-US"/>
              <a:pPr/>
              <a:t>‹#›</a:t>
            </a:fld>
            <a:endParaRPr lang="hu-HU" altLang="en-US"/>
          </a:p>
        </p:txBody>
      </p:sp>
      <p:sp>
        <p:nvSpPr>
          <p:cNvPr id="6555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6555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transition>
    <p:wipe dir="d"/>
  </p:transition>
  <p:txStyles>
    <p:titleStyle>
      <a:lvl1pPr algn="l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anose="020B0A040201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anose="020B0A040201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anose="020B0A040201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anose="020B0A040201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anose="020B0A040201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anose="020B0A040201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anose="020B0A040201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anose="020B0A04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68" y="1714500"/>
            <a:ext cx="6858000" cy="5143500"/>
          </a:xfrm>
          <a:prstGeom prst="rect">
            <a:avLst/>
          </a:prstGeom>
        </p:spPr>
      </p:pic>
      <p:sp>
        <p:nvSpPr>
          <p:cNvPr id="5" name="Cím 4"/>
          <p:cNvSpPr>
            <a:spLocks noGrp="1"/>
          </p:cNvSpPr>
          <p:nvPr>
            <p:ph type="ctrTitle" sz="quarter"/>
          </p:nvPr>
        </p:nvSpPr>
        <p:spPr>
          <a:xfrm>
            <a:off x="683568" y="0"/>
            <a:ext cx="7772400" cy="1736725"/>
          </a:xfrm>
        </p:spPr>
        <p:txBody>
          <a:bodyPr/>
          <a:lstStyle/>
          <a:p>
            <a:pPr algn="ctr"/>
            <a:r>
              <a:rPr lang="hu-HU" altLang="en-US" dirty="0">
                <a:latin typeface="Minion Pro Cond" panose="02040706060306020203" pitchFamily="18" charset="0"/>
              </a:rPr>
              <a:t>A reformáció kibontakozása és hatásai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664245"/>
          </a:xfrm>
        </p:spPr>
        <p:txBody>
          <a:bodyPr/>
          <a:lstStyle/>
          <a:p>
            <a:r>
              <a:rPr lang="sk-SK" sz="4000" b="0" dirty="0">
                <a:effectLst/>
              </a:rPr>
              <a:t>Korai reformációs kísérletek</a:t>
            </a:r>
            <a:endParaRPr lang="en-US" sz="4000" b="0" dirty="0">
              <a:effectLst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24744"/>
            <a:ext cx="6048672" cy="4191000"/>
          </a:xfrm>
        </p:spPr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sk-SK" b="1" dirty="0"/>
              <a:t>John Wycliffe </a:t>
            </a:r>
            <a:r>
              <a:rPr lang="sk-SK" dirty="0"/>
              <a:t>(1320-1384) angol teológus, reformátor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US" dirty="0" err="1"/>
              <a:t>elkezdte</a:t>
            </a:r>
            <a:r>
              <a:rPr lang="en-US" dirty="0"/>
              <a:t> a </a:t>
            </a:r>
            <a:r>
              <a:rPr lang="en-US" dirty="0" err="1"/>
              <a:t>pápát</a:t>
            </a:r>
            <a:r>
              <a:rPr lang="en-US" dirty="0"/>
              <a:t> </a:t>
            </a:r>
            <a:r>
              <a:rPr lang="sk-SK" dirty="0"/>
              <a:t>antikrisztusnak</a:t>
            </a:r>
            <a:r>
              <a:rPr lang="en-US" dirty="0"/>
              <a:t>, „</a:t>
            </a:r>
            <a:r>
              <a:rPr lang="en-US" dirty="0" err="1"/>
              <a:t>Róma</a:t>
            </a:r>
            <a:r>
              <a:rPr lang="en-US" dirty="0"/>
              <a:t> </a:t>
            </a:r>
            <a:r>
              <a:rPr lang="en-US" dirty="0" err="1"/>
              <a:t>büszke</a:t>
            </a:r>
            <a:r>
              <a:rPr lang="en-US" dirty="0"/>
              <a:t> </a:t>
            </a:r>
            <a:r>
              <a:rPr lang="en-US" dirty="0" err="1"/>
              <a:t>világi</a:t>
            </a:r>
            <a:r>
              <a:rPr lang="en-US" dirty="0"/>
              <a:t> </a:t>
            </a:r>
            <a:r>
              <a:rPr lang="en-US" dirty="0" err="1"/>
              <a:t>papjának</a:t>
            </a:r>
            <a:r>
              <a:rPr lang="en-US" dirty="0"/>
              <a:t>” </a:t>
            </a:r>
            <a:r>
              <a:rPr lang="en-US" dirty="0" err="1"/>
              <a:t>nevezni</a:t>
            </a:r>
            <a:r>
              <a:rPr lang="en-US" dirty="0"/>
              <a:t>.</a:t>
            </a:r>
            <a:endParaRPr lang="sk-SK" dirty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sk-SK" dirty="0"/>
              <a:t>Elkezdte fordítani a bibliát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859" y="1340768"/>
            <a:ext cx="3584141" cy="453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67048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96752"/>
            <a:ext cx="5112568" cy="4191000"/>
          </a:xfrm>
        </p:spPr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sk-SK" b="1" dirty="0"/>
              <a:t>Husz János </a:t>
            </a:r>
            <a:r>
              <a:rPr lang="sk-SK" dirty="0"/>
              <a:t>(Jan Hus, 1369-1415) követte John Wycliff tanait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sk-SK" dirty="0"/>
              <a:t>A </a:t>
            </a:r>
            <a:r>
              <a:rPr lang="sk-SK" b="1" dirty="0"/>
              <a:t>konstanzi zsinaton </a:t>
            </a:r>
            <a:r>
              <a:rPr lang="sk-SK" dirty="0"/>
              <a:t>(1414-1418) máglyahalálra ítélik tanai miatt (1415. július 6.)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sk-SK" dirty="0"/>
              <a:t>Döntő szó – </a:t>
            </a:r>
            <a:r>
              <a:rPr lang="sk-SK" b="1" dirty="0"/>
              <a:t>Luxemburgi Zsigmond</a:t>
            </a:r>
            <a:r>
              <a:rPr lang="sk-SK" dirty="0"/>
              <a:t> – magyar király és NRCS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8444"/>
            <a:ext cx="8385175" cy="664245"/>
          </a:xfrm>
        </p:spPr>
        <p:txBody>
          <a:bodyPr/>
          <a:lstStyle/>
          <a:p>
            <a:r>
              <a:rPr lang="sk-SK" sz="4000" b="0" dirty="0">
                <a:effectLst/>
              </a:rPr>
              <a:t>Korai reformációs kísérletek</a:t>
            </a:r>
            <a:endParaRPr lang="en-US" sz="4000" b="0" dirty="0">
              <a:effectLst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619" y="672689"/>
            <a:ext cx="2746756" cy="357301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077" y="4138050"/>
            <a:ext cx="4079925" cy="271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44039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20"/>
            <a:ext cx="6300192" cy="4191000"/>
          </a:xfrm>
        </p:spPr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sk-SK" dirty="0"/>
              <a:t>A husziták (kelyhesek) militáns ágát Jan Zizka (Zsizska) vezette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sk-SK" dirty="0"/>
              <a:t>Sikerrel dacolt Zsigmond keresztes hadaival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sk-SK" dirty="0"/>
              <a:t>Szekérvár - védelem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8444"/>
            <a:ext cx="8385175" cy="664245"/>
          </a:xfrm>
        </p:spPr>
        <p:txBody>
          <a:bodyPr/>
          <a:lstStyle/>
          <a:p>
            <a:r>
              <a:rPr lang="sk-SK" sz="4000" b="0" dirty="0">
                <a:effectLst/>
              </a:rPr>
              <a:t>Korai reformációs kísérletek</a:t>
            </a:r>
            <a:endParaRPr lang="en-US" sz="4000" b="0" dirty="0">
              <a:effectLst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49080"/>
            <a:ext cx="4109691" cy="270892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769" y="1628800"/>
            <a:ext cx="4090983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45843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8444"/>
            <a:ext cx="8385175" cy="664245"/>
          </a:xfrm>
        </p:spPr>
        <p:txBody>
          <a:bodyPr/>
          <a:lstStyle/>
          <a:p>
            <a:r>
              <a:rPr lang="sk-SK" sz="4000" b="0" dirty="0">
                <a:effectLst/>
              </a:rPr>
              <a:t>Korai reformációs kísérletek</a:t>
            </a:r>
            <a:endParaRPr lang="en-US" sz="4000" b="0" dirty="0">
              <a:effectLst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6743638" cy="3843722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-612576" y="6138060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/>
              <a:t>SZEKÉR – ERŐDÍTMÉNY (SZEKÉRVÁR)</a:t>
            </a:r>
            <a:endParaRPr lang="en-US" sz="20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528" y="690366"/>
            <a:ext cx="3154472" cy="3003231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420" y="3794555"/>
            <a:ext cx="3816580" cy="286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57845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32656" y="0"/>
            <a:ext cx="8385175" cy="1431925"/>
          </a:xfrm>
        </p:spPr>
        <p:txBody>
          <a:bodyPr/>
          <a:lstStyle/>
          <a:p>
            <a:pPr algn="ctr"/>
            <a:r>
              <a:rPr lang="hu-HU" altLang="en-US" sz="5000" b="0" dirty="0">
                <a:effectLst/>
                <a:latin typeface="Minion Pro Cond" panose="02040706060306020203" pitchFamily="18" charset="0"/>
              </a:rPr>
              <a:t>Előzmények és Luther fellépése</a:t>
            </a:r>
          </a:p>
        </p:txBody>
      </p:sp>
      <p:sp>
        <p:nvSpPr>
          <p:cNvPr id="460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-108520" y="1340768"/>
            <a:ext cx="7920880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en-US" sz="2600" dirty="0">
                <a:effectLst/>
                <a:latin typeface="Tahoma" panose="020B0604030504040204" pitchFamily="34" charset="0"/>
              </a:rPr>
              <a:t>- X. Leó pápa</a:t>
            </a:r>
            <a:r>
              <a:rPr lang="en-US" altLang="en-US" sz="2600" dirty="0">
                <a:effectLst/>
                <a:latin typeface="Tahoma" panose="020B0604030504040204" pitchFamily="34" charset="0"/>
              </a:rPr>
              <a:t>»</a:t>
            </a:r>
            <a:r>
              <a:rPr lang="hu-HU" altLang="en-US" sz="2600" dirty="0">
                <a:effectLst/>
                <a:latin typeface="Tahoma" panose="020B0604030504040204" pitchFamily="34" charset="0"/>
              </a:rPr>
              <a:t> Szent Péter Székesegyház építési költségeit búcsúcédulákból kívánta fedezni</a:t>
            </a:r>
          </a:p>
          <a:p>
            <a:pPr lvl="1">
              <a:lnSpc>
                <a:spcPct val="90000"/>
              </a:lnSpc>
            </a:pPr>
            <a:r>
              <a:rPr lang="hu-HU" altLang="en-US" sz="2400" dirty="0">
                <a:effectLst/>
                <a:latin typeface="Tahoma" panose="020B0604030504040204" pitchFamily="34" charset="0"/>
              </a:rPr>
              <a:t>búcsúcédula: megvásárlásával felmentést lehetett nyerni a bocsánatos bűnök vagy a vezeklés alól.</a:t>
            </a:r>
          </a:p>
          <a:p>
            <a:pPr>
              <a:lnSpc>
                <a:spcPct val="90000"/>
              </a:lnSpc>
            </a:pPr>
            <a:r>
              <a:rPr lang="hu-HU" altLang="en-US" sz="2600" dirty="0">
                <a:effectLst/>
                <a:latin typeface="Tahoma" panose="020B0604030504040204" pitchFamily="34" charset="0"/>
              </a:rPr>
              <a:t>- A papság fényűző élete s a reneszánsz pápák világias életmódja </a:t>
            </a:r>
          </a:p>
          <a:p>
            <a:pPr>
              <a:lnSpc>
                <a:spcPct val="90000"/>
              </a:lnSpc>
            </a:pPr>
            <a:r>
              <a:rPr lang="hu-HU" altLang="en-US" sz="3000" dirty="0">
                <a:latin typeface="Tahoma" panose="020B0604030504040204" pitchFamily="34" charset="0"/>
              </a:rPr>
              <a:t>- Általános elégedetlenség és felháborodás</a:t>
            </a:r>
          </a:p>
          <a:p>
            <a:pPr>
              <a:lnSpc>
                <a:spcPct val="90000"/>
              </a:lnSpc>
            </a:pPr>
            <a:r>
              <a:rPr lang="hu-HU" altLang="en-US" sz="2600" dirty="0">
                <a:effectLst/>
                <a:latin typeface="Tahoma" panose="020B0604030504040204" pitchFamily="34" charset="0"/>
              </a:rPr>
              <a:t>- </a:t>
            </a:r>
            <a:r>
              <a:rPr lang="hu-HU" altLang="en-US" sz="2600" b="1" dirty="0">
                <a:effectLst/>
                <a:latin typeface="Tahoma" panose="020B0604030504040204" pitchFamily="34" charset="0"/>
              </a:rPr>
              <a:t>Luther Márton </a:t>
            </a:r>
            <a:r>
              <a:rPr lang="hu-HU" altLang="en-US" sz="2600" dirty="0">
                <a:effectLst/>
                <a:latin typeface="Tahoma" panose="020B0604030504040204" pitchFamily="34" charset="0"/>
              </a:rPr>
              <a:t>római útján megbizonyosodott a pápaság romlottságáról</a:t>
            </a:r>
            <a:r>
              <a:rPr lang="en-US" altLang="en-US" sz="2600" dirty="0">
                <a:effectLst/>
                <a:latin typeface="Tahoma" panose="020B0604030504040204" pitchFamily="34" charset="0"/>
              </a:rPr>
              <a:t>»</a:t>
            </a:r>
            <a:r>
              <a:rPr lang="hu-HU" altLang="en-US" sz="2600" dirty="0">
                <a:effectLst/>
                <a:latin typeface="Tahoma" panose="020B0604030504040204" pitchFamily="34" charset="0"/>
              </a:rPr>
              <a:t> búcsúcédulák árusítása</a:t>
            </a:r>
          </a:p>
          <a:p>
            <a:pPr>
              <a:lnSpc>
                <a:spcPct val="90000"/>
              </a:lnSpc>
            </a:pPr>
            <a:r>
              <a:rPr lang="hu-HU" altLang="en-US" sz="2600" dirty="0">
                <a:effectLst/>
                <a:latin typeface="Tahoma" panose="020B0604030504040204" pitchFamily="34" charset="0"/>
              </a:rPr>
              <a:t>- Összefoglalta kifogásait a katolikus egyházzal szemben, és </a:t>
            </a:r>
            <a:r>
              <a:rPr lang="hu-HU" altLang="en-US" sz="2600" b="1" dirty="0">
                <a:effectLst/>
                <a:latin typeface="Tahoma" panose="020B0604030504040204" pitchFamily="34" charset="0"/>
              </a:rPr>
              <a:t>1517. október 31-én </a:t>
            </a:r>
            <a:r>
              <a:rPr lang="hu-HU" altLang="en-US" sz="2600" dirty="0">
                <a:effectLst/>
                <a:latin typeface="Tahoma" panose="020B0604030504040204" pitchFamily="34" charset="0"/>
              </a:rPr>
              <a:t>kifüggesztette vitairatát (95 pontban) a wittenbergi vártemplom kapujára</a:t>
            </a:r>
            <a:endParaRPr lang="en-US" altLang="en-US" sz="2600" dirty="0">
              <a:effectLst/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26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55576" y="4098702"/>
            <a:ext cx="3312368" cy="792088"/>
          </a:xfrm>
        </p:spPr>
        <p:txBody>
          <a:bodyPr/>
          <a:lstStyle/>
          <a:p>
            <a:r>
              <a:rPr lang="sk-SK" dirty="0"/>
              <a:t>Búcsúcédula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6" y="29778"/>
            <a:ext cx="6055670" cy="403144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418" y="2492896"/>
            <a:ext cx="3019792" cy="420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67432"/>
      </p:ext>
    </p:extLst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84693C1-55E2-4030-8009-CA76EAA82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-171400"/>
            <a:ext cx="7200800" cy="72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83266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952277"/>
          </a:xfrm>
        </p:spPr>
        <p:txBody>
          <a:bodyPr/>
          <a:lstStyle/>
          <a:p>
            <a:pPr algn="ctr"/>
            <a:r>
              <a:rPr lang="hu-HU" altLang="en-US" sz="5600" b="0" dirty="0">
                <a:effectLst/>
                <a:latin typeface="Minion Pro Cond" panose="02040706060306020203" pitchFamily="18" charset="0"/>
              </a:rPr>
              <a:t>Luther tanai</a:t>
            </a:r>
          </a:p>
        </p:txBody>
      </p:sp>
      <p:sp>
        <p:nvSpPr>
          <p:cNvPr id="686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-396552" y="1340768"/>
            <a:ext cx="7574031" cy="4619625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hu-HU" altLang="en-US" sz="3000" dirty="0">
                <a:effectLst/>
                <a:latin typeface="Tahoma" panose="020B0604030504040204" pitchFamily="34" charset="0"/>
              </a:rPr>
              <a:t>- Az ember egyedül Isten kegyelméből, a hit által nyerheti el bűnei bocsánatát</a:t>
            </a:r>
          </a:p>
          <a:p>
            <a:pPr marL="609600" indent="-609600">
              <a:lnSpc>
                <a:spcPct val="90000"/>
              </a:lnSpc>
            </a:pPr>
            <a:r>
              <a:rPr lang="hu-HU" altLang="en-US" sz="3000" b="1" i="1" dirty="0">
                <a:latin typeface="Tahoma" panose="020B0604030504040204" pitchFamily="34" charset="0"/>
              </a:rPr>
              <a:t>Tehát nincs szükség egyházi közvetítésre!</a:t>
            </a:r>
          </a:p>
          <a:p>
            <a:pPr marL="609600" indent="-609600">
              <a:lnSpc>
                <a:spcPct val="90000"/>
              </a:lnSpc>
            </a:pPr>
            <a:r>
              <a:rPr lang="hu-HU" altLang="en-US" sz="3000" dirty="0">
                <a:effectLst/>
                <a:latin typeface="Tahoma" panose="020B0604030504040204" pitchFamily="34" charset="0"/>
              </a:rPr>
              <a:t>- Megkérdőjelezte a pápa hatalmát </a:t>
            </a:r>
          </a:p>
          <a:p>
            <a:pPr marL="609600" indent="-609600">
              <a:lnSpc>
                <a:spcPct val="90000"/>
              </a:lnSpc>
            </a:pPr>
            <a:r>
              <a:rPr lang="hu-HU" altLang="en-US" sz="3000" dirty="0">
                <a:effectLst/>
                <a:latin typeface="Tahoma" panose="020B0604030504040204" pitchFamily="34" charset="0"/>
              </a:rPr>
              <a:t>- Elvetette a szerzetesség intézményét</a:t>
            </a:r>
          </a:p>
          <a:p>
            <a:pPr marL="609600" indent="-609600">
              <a:lnSpc>
                <a:spcPct val="90000"/>
              </a:lnSpc>
            </a:pPr>
            <a:r>
              <a:rPr lang="hu-HU" altLang="en-US" sz="3000" dirty="0">
                <a:effectLst/>
                <a:latin typeface="Tahoma" panose="020B0604030504040204" pitchFamily="34" charset="0"/>
              </a:rPr>
              <a:t>- </a:t>
            </a:r>
            <a:r>
              <a:rPr lang="hu-HU" altLang="en-US" sz="3000" b="1" dirty="0">
                <a:effectLst/>
                <a:latin typeface="Tahoma" panose="020B0604030504040204" pitchFamily="34" charset="0"/>
              </a:rPr>
              <a:t>Anyanyelvű igehirdetés!</a:t>
            </a:r>
            <a:r>
              <a:rPr lang="en-US" altLang="en-US" sz="3000" dirty="0">
                <a:effectLst/>
                <a:latin typeface="Tahoma" panose="020B0604030504040204" pitchFamily="34" charset="0"/>
              </a:rPr>
              <a:t>»</a:t>
            </a:r>
            <a:r>
              <a:rPr lang="hu-HU" altLang="en-US" sz="3000" dirty="0">
                <a:effectLst/>
                <a:latin typeface="Tahoma" panose="020B0604030504040204" pitchFamily="34" charset="0"/>
              </a:rPr>
              <a:t> lefordította a Bibliát</a:t>
            </a:r>
          </a:p>
          <a:p>
            <a:pPr marL="609600" indent="-609600">
              <a:lnSpc>
                <a:spcPct val="90000"/>
              </a:lnSpc>
            </a:pPr>
            <a:r>
              <a:rPr lang="hu-HU" altLang="en-US" sz="3000" dirty="0">
                <a:effectLst/>
                <a:latin typeface="Tahoma" panose="020B0604030504040204" pitchFamily="34" charset="0"/>
              </a:rPr>
              <a:t>Követői az evangélium szó után az </a:t>
            </a:r>
            <a:r>
              <a:rPr lang="hu-HU" altLang="en-US" sz="3000" b="1" i="1" dirty="0">
                <a:effectLst/>
                <a:latin typeface="Tahoma" panose="020B0604030504040204" pitchFamily="34" charset="0"/>
              </a:rPr>
              <a:t>evangélikus</a:t>
            </a:r>
            <a:r>
              <a:rPr lang="hu-HU" altLang="en-US" sz="3000" dirty="0">
                <a:effectLst/>
                <a:latin typeface="Tahoma" panose="020B0604030504040204" pitchFamily="34" charset="0"/>
              </a:rPr>
              <a:t> nevet kapták (</a:t>
            </a:r>
            <a:r>
              <a:rPr lang="hu-HU" altLang="en-US" sz="3000" i="1" dirty="0">
                <a:effectLst/>
                <a:latin typeface="Tahoma" panose="020B0604030504040204" pitchFamily="34" charset="0"/>
              </a:rPr>
              <a:t>lutheránusoknak</a:t>
            </a:r>
            <a:r>
              <a:rPr lang="hu-HU" altLang="en-US" sz="3000" dirty="0">
                <a:effectLst/>
                <a:latin typeface="Tahoma" panose="020B0604030504040204" pitchFamily="34" charset="0"/>
              </a:rPr>
              <a:t> is hívták őket)</a:t>
            </a:r>
            <a:endParaRPr lang="en-US" altLang="en-US" sz="3000" dirty="0">
              <a:effectLst/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55" name="Picture 11" descr="luth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1553" y="-5471"/>
            <a:ext cx="4667146" cy="501864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956" name="Picture 12" descr="Martin%20Luthe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8025" y="23727"/>
            <a:ext cx="4361780" cy="45927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45F21410-586A-4A1C-B467-94B2FE29F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3022"/>
            <a:ext cx="7525242" cy="68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84722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CD5E391E-D42B-4042-83A0-6567A863A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237" y="0"/>
            <a:ext cx="5343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56470"/>
      </p:ext>
    </p:ext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79413" y="0"/>
            <a:ext cx="8385175" cy="1124744"/>
          </a:xfrm>
        </p:spPr>
        <p:txBody>
          <a:bodyPr/>
          <a:lstStyle/>
          <a:p>
            <a:pPr algn="ctr"/>
            <a:r>
              <a:rPr lang="hu-HU" altLang="en-US" sz="5600" b="0" dirty="0">
                <a:latin typeface="Minion Pro Cond" panose="02040706060306020203" pitchFamily="18" charset="0"/>
              </a:rPr>
              <a:t>Következmények</a:t>
            </a:r>
          </a:p>
        </p:txBody>
      </p:sp>
      <p:sp>
        <p:nvSpPr>
          <p:cNvPr id="716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7504" y="1124744"/>
            <a:ext cx="8007350" cy="5256213"/>
          </a:xfrm>
        </p:spPr>
        <p:txBody>
          <a:bodyPr/>
          <a:lstStyle/>
          <a:p>
            <a:r>
              <a:rPr lang="hu-HU" altLang="en-US" sz="3000" dirty="0">
                <a:effectLst/>
                <a:latin typeface="Tahoma" panose="020B0604030504040204" pitchFamily="34" charset="0"/>
              </a:rPr>
              <a:t>- A pápa kiátkozta Luthert, V. Károly NR-császár eretnekké nyilvánította</a:t>
            </a:r>
          </a:p>
          <a:p>
            <a:r>
              <a:rPr lang="hu-HU" altLang="en-US" sz="3000" dirty="0">
                <a:effectLst/>
                <a:latin typeface="Tahoma" panose="020B0604030504040204" pitchFamily="34" charset="0"/>
              </a:rPr>
              <a:t>- 1529- Luther követői megmaradhattak hitükön, de nem terjeszthették azt (</a:t>
            </a:r>
            <a:r>
              <a:rPr lang="hu-HU" altLang="en-US" sz="3000" i="1" dirty="0">
                <a:effectLst/>
                <a:latin typeface="Tahoma" panose="020B0604030504040204" pitchFamily="34" charset="0"/>
              </a:rPr>
              <a:t>protestánsok</a:t>
            </a:r>
            <a:r>
              <a:rPr lang="hu-HU" altLang="en-US" sz="3000" dirty="0">
                <a:effectLst/>
                <a:latin typeface="Tahoma" panose="020B0604030504040204" pitchFamily="34" charset="0"/>
              </a:rPr>
              <a:t>)</a:t>
            </a:r>
          </a:p>
          <a:p>
            <a:r>
              <a:rPr lang="hu-HU" altLang="en-US" sz="3000" dirty="0">
                <a:effectLst/>
                <a:latin typeface="Tahoma" panose="020B0604030504040204" pitchFamily="34" charset="0"/>
              </a:rPr>
              <a:t>- </a:t>
            </a:r>
            <a:r>
              <a:rPr lang="hu-HU" altLang="en-US" sz="3000" b="1" dirty="0" err="1">
                <a:effectLst/>
                <a:latin typeface="Tahoma" panose="020B0604030504040204" pitchFamily="34" charset="0"/>
              </a:rPr>
              <a:t>Schmalkaldeni</a:t>
            </a:r>
            <a:r>
              <a:rPr lang="hu-HU" altLang="en-US" sz="3000" b="1" dirty="0">
                <a:effectLst/>
                <a:latin typeface="Tahoma" panose="020B0604030504040204" pitchFamily="34" charset="0"/>
              </a:rPr>
              <a:t> szövetség </a:t>
            </a:r>
            <a:r>
              <a:rPr lang="hu-HU" altLang="en-US" sz="3000" dirty="0">
                <a:effectLst/>
                <a:latin typeface="Tahoma" panose="020B0604030504040204" pitchFamily="34" charset="0"/>
              </a:rPr>
              <a:t>(protestáns fejedelmek) és a császár közt kitört a háború</a:t>
            </a:r>
          </a:p>
          <a:p>
            <a:r>
              <a:rPr lang="hu-HU" altLang="en-US" sz="3000" dirty="0">
                <a:effectLst/>
                <a:latin typeface="Tahoma" panose="020B0604030504040204" pitchFamily="34" charset="0"/>
              </a:rPr>
              <a:t>- Császári sikerek</a:t>
            </a:r>
            <a:r>
              <a:rPr lang="en-US" altLang="en-US" sz="3000" dirty="0">
                <a:effectLst/>
                <a:latin typeface="Tahoma" panose="020B0604030504040204" pitchFamily="34" charset="0"/>
              </a:rPr>
              <a:t>»</a:t>
            </a:r>
            <a:r>
              <a:rPr lang="hu-HU" altLang="en-US" sz="3000" dirty="0">
                <a:effectLst/>
                <a:latin typeface="Tahoma" panose="020B0604030504040204" pitchFamily="34" charset="0"/>
              </a:rPr>
              <a:t> </a:t>
            </a:r>
            <a:r>
              <a:rPr lang="hu-HU" altLang="en-US" sz="3000" b="1" dirty="0">
                <a:effectLst/>
                <a:latin typeface="Tahoma" panose="020B0604030504040204" pitchFamily="34" charset="0"/>
              </a:rPr>
              <a:t>augsburgi vallásbéke 1555</a:t>
            </a:r>
          </a:p>
          <a:p>
            <a:pPr marL="457200" lvl="1" indent="0">
              <a:buNone/>
            </a:pPr>
            <a:r>
              <a:rPr lang="hu-HU" altLang="en-US" sz="2600" b="1" u="sng" dirty="0">
                <a:effectLst/>
                <a:latin typeface="Tahoma" panose="020B0604030504040204" pitchFamily="34" charset="0"/>
              </a:rPr>
              <a:t>*** </a:t>
            </a:r>
            <a:r>
              <a:rPr lang="hu-HU" altLang="en-US" sz="2600" b="1" u="sng" dirty="0" err="1">
                <a:effectLst/>
                <a:latin typeface="Tahoma" panose="020B0604030504040204" pitchFamily="34" charset="0"/>
              </a:rPr>
              <a:t>Cuius</a:t>
            </a:r>
            <a:r>
              <a:rPr lang="hu-HU" altLang="en-US" sz="2600" b="1" u="sng" dirty="0">
                <a:effectLst/>
                <a:latin typeface="Tahoma" panose="020B0604030504040204" pitchFamily="34" charset="0"/>
              </a:rPr>
              <a:t> </a:t>
            </a:r>
            <a:r>
              <a:rPr lang="hu-HU" altLang="en-US" sz="2600" b="1" u="sng" dirty="0" err="1">
                <a:effectLst/>
                <a:latin typeface="Tahoma" panose="020B0604030504040204" pitchFamily="34" charset="0"/>
              </a:rPr>
              <a:t>regio</a:t>
            </a:r>
            <a:r>
              <a:rPr lang="hu-HU" altLang="en-US" sz="2600" b="1" u="sng" dirty="0">
                <a:effectLst/>
                <a:latin typeface="Tahoma" panose="020B0604030504040204" pitchFamily="34" charset="0"/>
              </a:rPr>
              <a:t>, </a:t>
            </a:r>
            <a:r>
              <a:rPr lang="hu-HU" altLang="en-US" sz="2600" b="1" u="sng" dirty="0" err="1">
                <a:effectLst/>
                <a:latin typeface="Tahoma" panose="020B0604030504040204" pitchFamily="34" charset="0"/>
              </a:rPr>
              <a:t>eius</a:t>
            </a:r>
            <a:r>
              <a:rPr lang="hu-HU" altLang="en-US" sz="2600" b="1" u="sng" dirty="0">
                <a:effectLst/>
                <a:latin typeface="Tahoma" panose="020B0604030504040204" pitchFamily="34" charset="0"/>
              </a:rPr>
              <a:t> religio - elv</a:t>
            </a:r>
            <a:endParaRPr lang="en-US" altLang="en-US" sz="2600" b="1" u="sng" dirty="0">
              <a:effectLst/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24167"/>
            <a:ext cx="8385175" cy="952277"/>
          </a:xfrm>
        </p:spPr>
        <p:txBody>
          <a:bodyPr/>
          <a:lstStyle/>
          <a:p>
            <a:pPr algn="ctr"/>
            <a:r>
              <a:rPr lang="hu-HU" altLang="en-US" sz="5000" b="0" dirty="0">
                <a:latin typeface="Minion Pro Cond" panose="02040706060306020203" pitchFamily="18" charset="0"/>
              </a:rPr>
              <a:t>Következmények</a:t>
            </a:r>
          </a:p>
        </p:txBody>
      </p:sp>
      <p:sp>
        <p:nvSpPr>
          <p:cNvPr id="7475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-180528" y="836712"/>
            <a:ext cx="6926399" cy="6021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en-US" sz="2800" dirty="0">
                <a:effectLst/>
                <a:latin typeface="Tahoma" panose="020B0604030504040204" pitchFamily="34" charset="0"/>
              </a:rPr>
              <a:t>- </a:t>
            </a:r>
            <a:r>
              <a:rPr lang="hu-HU" altLang="en-US" sz="2800" b="1" dirty="0">
                <a:effectLst/>
                <a:latin typeface="Tahoma" panose="020B0604030504040204" pitchFamily="34" charset="0"/>
              </a:rPr>
              <a:t>Münzer Tamás </a:t>
            </a:r>
            <a:r>
              <a:rPr lang="hu-HU" altLang="en-US" sz="2800" dirty="0">
                <a:effectLst/>
                <a:latin typeface="Tahoma" panose="020B0604030504040204" pitchFamily="34" charset="0"/>
              </a:rPr>
              <a:t>vezetésével kialakult az </a:t>
            </a:r>
            <a:r>
              <a:rPr lang="hu-HU" altLang="en-US" sz="2800" i="1" dirty="0">
                <a:effectLst/>
                <a:latin typeface="Tahoma" panose="020B0604030504040204" pitchFamily="34" charset="0"/>
              </a:rPr>
              <a:t>anabaptisták</a:t>
            </a:r>
            <a:r>
              <a:rPr lang="hu-HU" altLang="en-US" sz="2800" dirty="0">
                <a:effectLst/>
                <a:latin typeface="Tahoma" panose="020B0604030504040204" pitchFamily="34" charset="0"/>
              </a:rPr>
              <a:t> (</a:t>
            </a:r>
            <a:r>
              <a:rPr lang="hu-HU" altLang="en-US" sz="2800" dirty="0" err="1">
                <a:effectLst/>
                <a:latin typeface="Tahoma" panose="020B0604030504040204" pitchFamily="34" charset="0"/>
              </a:rPr>
              <a:t>újrakereszteltek</a:t>
            </a:r>
            <a:r>
              <a:rPr lang="hu-HU" altLang="en-US" sz="2800" dirty="0">
                <a:effectLst/>
                <a:latin typeface="Tahoma" panose="020B0604030504040204" pitchFamily="34" charset="0"/>
              </a:rPr>
              <a:t>) irányzata</a:t>
            </a:r>
            <a:r>
              <a:rPr lang="en-US" altLang="en-US" sz="2800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»</a:t>
            </a:r>
            <a:r>
              <a:rPr lang="hu-HU" altLang="en-US" sz="2800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 szélsőséges</a:t>
            </a:r>
          </a:p>
          <a:p>
            <a:pPr>
              <a:lnSpc>
                <a:spcPct val="90000"/>
              </a:lnSpc>
            </a:pPr>
            <a:r>
              <a:rPr lang="hu-HU" altLang="en-US" sz="2800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- </a:t>
            </a:r>
            <a:r>
              <a:rPr lang="hu-HU" altLang="en-US" sz="2800" b="1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1524-26: német parasztháború </a:t>
            </a:r>
            <a:r>
              <a:rPr lang="hu-HU" altLang="en-US" sz="2800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(államhatalom megszüntetése, vagyonközösség)</a:t>
            </a:r>
            <a:r>
              <a:rPr lang="en-US" altLang="en-US" sz="2800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»</a:t>
            </a:r>
            <a:r>
              <a:rPr lang="hu-HU" altLang="en-US" sz="2800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 a fejedelmek leverték</a:t>
            </a:r>
          </a:p>
          <a:p>
            <a:pPr>
              <a:lnSpc>
                <a:spcPct val="90000"/>
              </a:lnSpc>
            </a:pPr>
            <a:r>
              <a:rPr lang="hu-HU" altLang="en-US" sz="2800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- </a:t>
            </a:r>
            <a:r>
              <a:rPr lang="hu-HU" altLang="en-US" sz="2800" b="1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V. Károly </a:t>
            </a:r>
            <a:r>
              <a:rPr lang="hu-HU" altLang="en-US" sz="2800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uralma megingott, 1555-ben lemond (politikai és vallási megosztottság)</a:t>
            </a:r>
          </a:p>
          <a:p>
            <a:pPr>
              <a:lnSpc>
                <a:spcPct val="90000"/>
              </a:lnSpc>
            </a:pPr>
            <a:r>
              <a:rPr lang="hu-HU" altLang="en-US" sz="2800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- </a:t>
            </a:r>
            <a:r>
              <a:rPr lang="hu-HU" altLang="en-US" sz="2800" b="1" dirty="0">
                <a:effectLst/>
                <a:latin typeface="Tahoma" panose="020B0604030504040204" pitchFamily="34" charset="0"/>
                <a:cs typeface="Arial" panose="020B0604020202020204" pitchFamily="34" charset="0"/>
              </a:rPr>
              <a:t>1556 - </a:t>
            </a:r>
            <a:r>
              <a:rPr lang="hu-HU" altLang="en-US" sz="2800" dirty="0">
                <a:effectLst/>
                <a:latin typeface="Tahoma" panose="020B0604030504040204" pitchFamily="34" charset="0"/>
              </a:rPr>
              <a:t>spanyol trón – fia, </a:t>
            </a:r>
            <a:r>
              <a:rPr lang="hu-HU" altLang="en-US" sz="2800" b="1" dirty="0">
                <a:effectLst/>
                <a:latin typeface="Tahoma" panose="020B0604030504040204" pitchFamily="34" charset="0"/>
              </a:rPr>
              <a:t>II. Fülöp </a:t>
            </a:r>
            <a:r>
              <a:rPr lang="hu-HU" altLang="en-US" sz="2800" dirty="0">
                <a:effectLst/>
                <a:latin typeface="Tahoma" panose="020B0604030504040204" pitchFamily="34" charset="0"/>
              </a:rPr>
              <a:t>(központi hivatalok, </a:t>
            </a:r>
            <a:r>
              <a:rPr lang="hu-HU" altLang="en-US" sz="2800" dirty="0" err="1">
                <a:effectLst/>
                <a:latin typeface="Tahoma" panose="020B0604030504040204" pitchFamily="34" charset="0"/>
              </a:rPr>
              <a:t>zsoldoshads</a:t>
            </a:r>
            <a:r>
              <a:rPr lang="hu-HU" altLang="en-US" sz="2800" dirty="0">
                <a:effectLst/>
                <a:latin typeface="Tahoma" panose="020B0604030504040204" pitchFamily="34" charset="0"/>
              </a:rPr>
              <a:t>., Európa legerősebb katonai hatalma),</a:t>
            </a:r>
          </a:p>
          <a:p>
            <a:pPr>
              <a:lnSpc>
                <a:spcPct val="90000"/>
              </a:lnSpc>
            </a:pPr>
            <a:r>
              <a:rPr lang="hu-HU" altLang="en-US" sz="2800" dirty="0">
                <a:effectLst/>
                <a:latin typeface="Tahoma" panose="020B0604030504040204" pitchFamily="34" charset="0"/>
              </a:rPr>
              <a:t>- A német tartományok (NRCS) - fia, </a:t>
            </a:r>
            <a:r>
              <a:rPr lang="hu-HU" altLang="en-US" sz="2800" b="1" dirty="0">
                <a:effectLst/>
                <a:latin typeface="Tahoma" panose="020B0604030504040204" pitchFamily="34" charset="0"/>
              </a:rPr>
              <a:t>I. Ferdinánd</a:t>
            </a:r>
            <a:endParaRPr lang="en-US" altLang="en-US" sz="2800" b="1" dirty="0">
              <a:effectLst/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2800" dirty="0">
              <a:effectLst/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871" y="802976"/>
            <a:ext cx="2381250" cy="340995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79413" y="0"/>
            <a:ext cx="8385175" cy="836712"/>
          </a:xfrm>
        </p:spPr>
        <p:txBody>
          <a:bodyPr/>
          <a:lstStyle/>
          <a:p>
            <a:pPr algn="ctr"/>
            <a:r>
              <a:rPr lang="hu-HU" altLang="en-US" sz="3500" b="0" dirty="0"/>
              <a:t>Kálvini reformáció</a:t>
            </a:r>
          </a:p>
        </p:txBody>
      </p:sp>
      <p:sp>
        <p:nvSpPr>
          <p:cNvPr id="7577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-108520" y="892968"/>
            <a:ext cx="5688632" cy="5400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en-US" sz="2600" b="1" i="1" dirty="0">
                <a:effectLst/>
                <a:latin typeface="Tahoma" panose="020B0604030504040204" pitchFamily="34" charset="0"/>
              </a:rPr>
              <a:t>Kálvin János (Jean Calvin) </a:t>
            </a:r>
            <a:r>
              <a:rPr lang="hu-HU" altLang="en-US" sz="2600" dirty="0">
                <a:effectLst/>
                <a:latin typeface="Tahoma" panose="020B0604030504040204" pitchFamily="34" charset="0"/>
              </a:rPr>
              <a:t>francia születésű, Genf </a:t>
            </a:r>
            <a:r>
              <a:rPr lang="hu-HU" altLang="en-US" sz="2600" dirty="0" err="1">
                <a:effectLst/>
                <a:latin typeface="Tahoma" panose="020B0604030504040204" pitchFamily="34" charset="0"/>
              </a:rPr>
              <a:t>prédikárora</a:t>
            </a:r>
            <a:r>
              <a:rPr lang="hu-HU" altLang="en-US" sz="2600" dirty="0">
                <a:effectLst/>
                <a:latin typeface="Tahoma" panose="020B0604030504040204" pitchFamily="34" charset="0"/>
              </a:rPr>
              <a:t> lett</a:t>
            </a:r>
          </a:p>
          <a:p>
            <a:pPr>
              <a:lnSpc>
                <a:spcPct val="90000"/>
              </a:lnSpc>
            </a:pPr>
            <a:r>
              <a:rPr lang="hu-HU" altLang="en-US" sz="2600" dirty="0">
                <a:effectLst/>
                <a:latin typeface="Tahoma" panose="020B0604030504040204" pitchFamily="34" charset="0"/>
              </a:rPr>
              <a:t>- Egyszerű és szegény egyházat hozott létre - semmilyen képet nem tűrt meg a templomban</a:t>
            </a:r>
          </a:p>
          <a:p>
            <a:pPr>
              <a:lnSpc>
                <a:spcPct val="90000"/>
              </a:lnSpc>
            </a:pPr>
            <a:r>
              <a:rPr lang="hu-HU" altLang="en-US" sz="2600" dirty="0">
                <a:effectLst/>
                <a:latin typeface="Tahoma" panose="020B0604030504040204" pitchFamily="34" charset="0"/>
              </a:rPr>
              <a:t>- Predesztináció (eleve elrendelés)</a:t>
            </a:r>
          </a:p>
          <a:p>
            <a:pPr>
              <a:lnSpc>
                <a:spcPct val="90000"/>
              </a:lnSpc>
            </a:pPr>
            <a:r>
              <a:rPr lang="hu-HU" altLang="en-US" sz="2600" dirty="0">
                <a:effectLst/>
                <a:latin typeface="Tahoma" panose="020B0604030504040204" pitchFamily="34" charset="0"/>
              </a:rPr>
              <a:t>- Elvetette a hierarchiát</a:t>
            </a:r>
            <a:r>
              <a:rPr lang="en-US" altLang="en-US" sz="2600" dirty="0">
                <a:effectLst/>
                <a:latin typeface="Tahoma" panose="020B0604030504040204" pitchFamily="34" charset="0"/>
              </a:rPr>
              <a:t>»</a:t>
            </a:r>
            <a:r>
              <a:rPr lang="hu-HU" altLang="en-US" sz="2600" dirty="0">
                <a:effectLst/>
                <a:latin typeface="Tahoma" panose="020B0604030504040204" pitchFamily="34" charset="0"/>
              </a:rPr>
              <a:t> presbiterek és prédikátorok együtt igazgattak</a:t>
            </a:r>
          </a:p>
          <a:p>
            <a:pPr>
              <a:lnSpc>
                <a:spcPct val="90000"/>
              </a:lnSpc>
            </a:pPr>
            <a:r>
              <a:rPr lang="hu-HU" altLang="en-US" sz="2600" dirty="0">
                <a:effectLst/>
                <a:latin typeface="Tahoma" panose="020B0604030504040204" pitchFamily="34" charset="0"/>
              </a:rPr>
              <a:t>- A </a:t>
            </a:r>
            <a:r>
              <a:rPr lang="hu-HU" altLang="en-US" sz="2600" i="1" dirty="0">
                <a:effectLst/>
                <a:latin typeface="Tahoma" panose="020B0604030504040204" pitchFamily="34" charset="0"/>
              </a:rPr>
              <a:t>kálvinizmus (református hit) </a:t>
            </a:r>
            <a:r>
              <a:rPr lang="hu-HU" altLang="en-US" sz="2600" dirty="0">
                <a:effectLst/>
                <a:latin typeface="Tahoma" panose="020B0604030504040204" pitchFamily="34" charset="0"/>
              </a:rPr>
              <a:t>elterjedt: Svájc, Franciaország, Németalföld, Skócia, </a:t>
            </a:r>
            <a:r>
              <a:rPr lang="hu-HU" altLang="en-US" sz="2600" b="1" dirty="0">
                <a:effectLst/>
                <a:latin typeface="Tahoma" panose="020B0604030504040204" pitchFamily="34" charset="0"/>
              </a:rPr>
              <a:t>Magyarország</a:t>
            </a:r>
            <a:endParaRPr lang="en-US" altLang="en-US" sz="2600" b="1" i="1" dirty="0">
              <a:effectLst/>
              <a:latin typeface="Tahoma" panose="020B0604030504040204" pitchFamily="34" charset="0"/>
            </a:endParaRPr>
          </a:p>
        </p:txBody>
      </p:sp>
      <p:pic>
        <p:nvPicPr>
          <p:cNvPr id="75780" name="Picture 4" descr="kalvi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112" y="892968"/>
            <a:ext cx="3533180" cy="4979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79412" y="-115565"/>
            <a:ext cx="8385175" cy="664245"/>
          </a:xfrm>
        </p:spPr>
        <p:txBody>
          <a:bodyPr/>
          <a:lstStyle/>
          <a:p>
            <a:pPr algn="ctr"/>
            <a:r>
              <a:rPr lang="sk-SK" sz="3000" b="0" dirty="0">
                <a:effectLst/>
                <a:latin typeface="+mn-lt"/>
              </a:rPr>
              <a:t>Vallási különbségek</a:t>
            </a:r>
            <a:endParaRPr lang="en-US" sz="3000" b="0" dirty="0">
              <a:effectLst/>
              <a:latin typeface="+mn-lt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9144000" cy="3312368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0400" y="3717032"/>
            <a:ext cx="902319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 </a:t>
            </a:r>
            <a:r>
              <a:rPr lang="sk-SK" sz="2000" dirty="0"/>
              <a:t>7 szentség </a:t>
            </a:r>
            <a:r>
              <a:rPr lang="en-US" sz="2000" dirty="0" err="1"/>
              <a:t>az</a:t>
            </a:r>
            <a:r>
              <a:rPr lang="en-US" sz="2000" dirty="0"/>
              <a:t> </a:t>
            </a:r>
            <a:r>
              <a:rPr lang="sk-SK" sz="2000" dirty="0"/>
              <a:t>e</a:t>
            </a:r>
            <a:r>
              <a:rPr lang="en-US" sz="2000" dirty="0" err="1"/>
              <a:t>gyh</a:t>
            </a:r>
            <a:r>
              <a:rPr lang="en-US" sz="2000" dirty="0"/>
              <a:t>. </a:t>
            </a:r>
            <a:r>
              <a:rPr lang="en-US" sz="2000" dirty="0" err="1"/>
              <a:t>kegyelmi</a:t>
            </a:r>
            <a:r>
              <a:rPr lang="en-US" sz="2000" dirty="0"/>
              <a:t> </a:t>
            </a:r>
            <a:r>
              <a:rPr lang="en-US" sz="2000" dirty="0" err="1"/>
              <a:t>életének</a:t>
            </a:r>
            <a:r>
              <a:rPr lang="en-US" sz="2000" dirty="0"/>
              <a:t> </a:t>
            </a:r>
            <a:r>
              <a:rPr lang="en-US" sz="2000" dirty="0" err="1"/>
              <a:t>megnyilvánulásai</a:t>
            </a:r>
            <a:r>
              <a:rPr lang="en-US" sz="2000" dirty="0"/>
              <a:t>, s a </a:t>
            </a:r>
            <a:r>
              <a:rPr lang="en-US" sz="2000" dirty="0" err="1"/>
              <a:t>hívők</a:t>
            </a:r>
            <a:r>
              <a:rPr lang="en-US" sz="2000" dirty="0"/>
              <a:t> </a:t>
            </a:r>
            <a:r>
              <a:rPr lang="en-US" sz="2000" dirty="0" err="1"/>
              <a:t>általuk</a:t>
            </a:r>
            <a:r>
              <a:rPr lang="en-US" sz="2000" dirty="0"/>
              <a:t> </a:t>
            </a:r>
            <a:r>
              <a:rPr lang="en-US" sz="2000" dirty="0" err="1"/>
              <a:t>részesülnek</a:t>
            </a:r>
            <a:r>
              <a:rPr lang="en-US" sz="2000" dirty="0"/>
              <a:t> </a:t>
            </a:r>
            <a:r>
              <a:rPr lang="en-US" sz="2000" dirty="0" err="1"/>
              <a:t>azokban</a:t>
            </a:r>
            <a:r>
              <a:rPr lang="en-US" sz="2000" dirty="0"/>
              <a:t> a </a:t>
            </a:r>
            <a:r>
              <a:rPr lang="en-US" sz="2000" dirty="0" err="1"/>
              <a:t>kegyelmekben</a:t>
            </a:r>
            <a:r>
              <a:rPr lang="en-US" sz="2000" dirty="0"/>
              <a:t>, </a:t>
            </a:r>
            <a:r>
              <a:rPr lang="en-US" sz="2000" dirty="0" err="1"/>
              <a:t>amelyeket</a:t>
            </a:r>
            <a:r>
              <a:rPr lang="en-US" sz="2000" dirty="0"/>
              <a:t> </a:t>
            </a:r>
            <a:r>
              <a:rPr lang="en-US" sz="2000" dirty="0" err="1"/>
              <a:t>Krisztus</a:t>
            </a:r>
            <a:r>
              <a:rPr lang="en-US" sz="2000" dirty="0"/>
              <a:t> </a:t>
            </a:r>
            <a:r>
              <a:rPr lang="en-US" sz="2000" dirty="0" err="1"/>
              <a:t>az</a:t>
            </a:r>
            <a:r>
              <a:rPr lang="en-US" sz="2000" dirty="0"/>
              <a:t> </a:t>
            </a:r>
            <a:r>
              <a:rPr lang="sk-SK" sz="2000" dirty="0"/>
              <a:t>e</a:t>
            </a:r>
            <a:r>
              <a:rPr lang="en-US" sz="2000" dirty="0" err="1"/>
              <a:t>gyh</a:t>
            </a:r>
            <a:r>
              <a:rPr lang="sk-SK" sz="2000" dirty="0"/>
              <a:t>áz</a:t>
            </a:r>
            <a:r>
              <a:rPr lang="en-US" sz="2000" dirty="0" err="1"/>
              <a:t>ra</a:t>
            </a:r>
            <a:r>
              <a:rPr lang="en-US" sz="2000" dirty="0"/>
              <a:t> </a:t>
            </a:r>
            <a:r>
              <a:rPr lang="en-US" sz="2000" dirty="0" err="1"/>
              <a:t>bízott</a:t>
            </a:r>
            <a:r>
              <a:rPr lang="sk-SK" sz="2000" dirty="0"/>
              <a:t>:</a:t>
            </a:r>
          </a:p>
          <a:p>
            <a:endParaRPr lang="sk-SK" sz="2000" dirty="0"/>
          </a:p>
          <a:p>
            <a:pPr marL="171450" indent="-171450">
              <a:buFontTx/>
              <a:buChar char="-"/>
            </a:pPr>
            <a:r>
              <a:rPr lang="sk-SK" sz="2000" dirty="0"/>
              <a:t>Keresztség</a:t>
            </a:r>
          </a:p>
          <a:p>
            <a:pPr marL="171450" indent="-171450">
              <a:buFontTx/>
              <a:buChar char="-"/>
            </a:pPr>
            <a:r>
              <a:rPr lang="sk-SK" sz="2000" dirty="0"/>
              <a:t>Bérmálás</a:t>
            </a:r>
          </a:p>
          <a:p>
            <a:pPr marL="171450" indent="-171450">
              <a:buFontTx/>
              <a:buChar char="-"/>
            </a:pPr>
            <a:r>
              <a:rPr lang="sk-SK" sz="2000" dirty="0"/>
              <a:t>Eucharisztia  (mise)</a:t>
            </a:r>
          </a:p>
          <a:p>
            <a:pPr marL="171450" indent="-171450">
              <a:buFontTx/>
              <a:buChar char="-"/>
            </a:pPr>
            <a:r>
              <a:rPr lang="sk-SK" sz="2000" dirty="0"/>
              <a:t>Bűnbánat szentsége</a:t>
            </a:r>
          </a:p>
          <a:p>
            <a:pPr marL="171450" indent="-171450">
              <a:buFontTx/>
              <a:buChar char="-"/>
            </a:pPr>
            <a:r>
              <a:rPr lang="sk-SK" sz="2000" dirty="0"/>
              <a:t>Betegek kenete</a:t>
            </a:r>
          </a:p>
          <a:p>
            <a:pPr marL="171450" indent="-171450">
              <a:buFontTx/>
              <a:buChar char="-"/>
            </a:pPr>
            <a:r>
              <a:rPr lang="sk-SK" sz="2000" dirty="0"/>
              <a:t>Egyházi rend</a:t>
            </a:r>
          </a:p>
          <a:p>
            <a:pPr marL="171450" indent="-171450">
              <a:buFontTx/>
              <a:buChar char="-"/>
            </a:pPr>
            <a:r>
              <a:rPr lang="sk-SK" sz="2000" dirty="0"/>
              <a:t>Házasság</a:t>
            </a:r>
          </a:p>
          <a:p>
            <a:pPr marL="171450" indent="-171450">
              <a:buFontTx/>
              <a:buChar char="-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83637587"/>
      </p:ext>
    </p:extLst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2"/>
            <a:ext cx="9144000" cy="685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60851"/>
      </p:ext>
    </p:extLst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rotestantEurop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22725"/>
            <a:ext cx="8604250" cy="6851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5277001"/>
      </p:ext>
    </p:extLst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72" name="Picture 8" descr="item_14879_thumbnai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98731"/>
            <a:ext cx="4048755" cy="52640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8074" name="Picture 10" descr="KATOLTB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7945" y="298731"/>
            <a:ext cx="5076056" cy="52640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692" y="0"/>
            <a:ext cx="5584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10815"/>
      </p:ext>
    </p:extLst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69050" y="0"/>
            <a:ext cx="8385175" cy="664245"/>
          </a:xfrm>
        </p:spPr>
        <p:txBody>
          <a:bodyPr/>
          <a:lstStyle/>
          <a:p>
            <a:pPr algn="ctr"/>
            <a:r>
              <a:rPr lang="hu-HU" altLang="en-US" sz="3500" b="0" dirty="0" err="1"/>
              <a:t>Antitrinitáriusok</a:t>
            </a:r>
            <a:endParaRPr lang="hu-HU" altLang="en-US" sz="3500" b="0" dirty="0"/>
          </a:p>
        </p:txBody>
      </p:sp>
      <p:sp>
        <p:nvSpPr>
          <p:cNvPr id="768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-180528" y="548680"/>
            <a:ext cx="9238401" cy="3777687"/>
          </a:xfrm>
        </p:spPr>
        <p:txBody>
          <a:bodyPr/>
          <a:lstStyle/>
          <a:p>
            <a:r>
              <a:rPr lang="hu-HU" altLang="en-US" sz="2600" dirty="0">
                <a:effectLst/>
                <a:latin typeface="Tahoma" panose="020B0604030504040204" pitchFamily="34" charset="0"/>
              </a:rPr>
              <a:t>- Szentháromság-tagadók</a:t>
            </a:r>
          </a:p>
          <a:p>
            <a:r>
              <a:rPr lang="hu-HU" altLang="en-US" sz="2600" dirty="0">
                <a:effectLst/>
                <a:latin typeface="Tahoma" panose="020B0604030504040204" pitchFamily="34" charset="0"/>
              </a:rPr>
              <a:t>- Tagadták Krisztus isteni természetét és a Szentlélek létezését, valamint a predesztinációt</a:t>
            </a:r>
          </a:p>
          <a:p>
            <a:r>
              <a:rPr lang="hu-HU" altLang="en-US" sz="2600" i="1" dirty="0">
                <a:effectLst/>
                <a:latin typeface="Tahoma" panose="020B0604030504040204" pitchFamily="34" charset="0"/>
              </a:rPr>
              <a:t>- </a:t>
            </a:r>
            <a:r>
              <a:rPr lang="hu-HU" altLang="en-US" sz="2600" b="1" i="1" dirty="0">
                <a:effectLst/>
                <a:latin typeface="Tahoma" panose="020B0604030504040204" pitchFamily="34" charset="0"/>
              </a:rPr>
              <a:t>Szervét Mihály </a:t>
            </a:r>
            <a:r>
              <a:rPr lang="hu-HU" altLang="en-US" sz="2600" dirty="0">
                <a:effectLst/>
                <a:latin typeface="Tahoma" panose="020B0604030504040204" pitchFamily="34" charset="0"/>
              </a:rPr>
              <a:t>spanyol orvos </a:t>
            </a:r>
            <a:r>
              <a:rPr lang="en-US" altLang="en-US" sz="2600" dirty="0">
                <a:effectLst/>
                <a:latin typeface="Tahoma" panose="020B0604030504040204" pitchFamily="34" charset="0"/>
              </a:rPr>
              <a:t>»</a:t>
            </a:r>
            <a:r>
              <a:rPr lang="hu-HU" altLang="en-US" sz="2600" dirty="0">
                <a:effectLst/>
                <a:latin typeface="Tahoma" panose="020B0604030504040204" pitchFamily="34" charset="0"/>
              </a:rPr>
              <a:t> máglyahalálra ítélték Genfben Kálvin János utasítására a művével együtt égették el</a:t>
            </a:r>
          </a:p>
          <a:p>
            <a:r>
              <a:rPr lang="hu-HU" altLang="en-US" sz="2600" i="1" dirty="0">
                <a:effectLst/>
                <a:latin typeface="Tahoma" panose="020B0604030504040204" pitchFamily="34" charset="0"/>
              </a:rPr>
              <a:t>- Vád - </a:t>
            </a:r>
            <a:r>
              <a:rPr lang="en-US" sz="2600" dirty="0" err="1"/>
              <a:t>eretnek</a:t>
            </a:r>
            <a:r>
              <a:rPr lang="en-US" sz="2600" dirty="0"/>
              <a:t> </a:t>
            </a:r>
            <a:r>
              <a:rPr lang="en-US" sz="2600" dirty="0" err="1"/>
              <a:t>véleményeket</a:t>
            </a:r>
            <a:r>
              <a:rPr lang="en-US" sz="2600" dirty="0"/>
              <a:t> </a:t>
            </a:r>
            <a:r>
              <a:rPr lang="en-US" sz="2600" dirty="0" err="1"/>
              <a:t>és</a:t>
            </a:r>
            <a:r>
              <a:rPr lang="en-US" sz="2600" dirty="0"/>
              <a:t> </a:t>
            </a:r>
            <a:r>
              <a:rPr lang="en-US" sz="2600" dirty="0" err="1"/>
              <a:t>istenkáromlásokat</a:t>
            </a:r>
            <a:r>
              <a:rPr lang="en-US" sz="2600" dirty="0"/>
              <a:t> </a:t>
            </a:r>
            <a:r>
              <a:rPr lang="en-US" sz="2600" dirty="0" err="1"/>
              <a:t>jelentetett</a:t>
            </a:r>
            <a:r>
              <a:rPr lang="en-US" sz="2600" dirty="0"/>
              <a:t> meg a </a:t>
            </a:r>
            <a:r>
              <a:rPr lang="en-US" sz="2600" dirty="0" err="1"/>
              <a:t>Szentháromságra</a:t>
            </a:r>
            <a:r>
              <a:rPr lang="en-US" sz="2600" dirty="0"/>
              <a:t>, </a:t>
            </a:r>
            <a:r>
              <a:rPr lang="en-US" sz="2600" dirty="0" err="1"/>
              <a:t>Krisztus</a:t>
            </a:r>
            <a:r>
              <a:rPr lang="en-US" sz="2600" dirty="0"/>
              <a:t> </a:t>
            </a:r>
            <a:r>
              <a:rPr lang="en-US" sz="2600" dirty="0" err="1"/>
              <a:t>személyére</a:t>
            </a:r>
            <a:r>
              <a:rPr lang="en-US" sz="2600" dirty="0"/>
              <a:t> </a:t>
            </a:r>
            <a:r>
              <a:rPr lang="en-US" sz="2600" dirty="0" err="1"/>
              <a:t>és</a:t>
            </a:r>
            <a:r>
              <a:rPr lang="en-US" sz="2600" dirty="0"/>
              <a:t> a </a:t>
            </a:r>
            <a:r>
              <a:rPr lang="en-US" sz="2600" dirty="0" err="1"/>
              <a:t>gyermekkeresztelésre</a:t>
            </a:r>
            <a:r>
              <a:rPr lang="en-US" sz="2600" dirty="0"/>
              <a:t> </a:t>
            </a:r>
            <a:r>
              <a:rPr lang="en-US" sz="2600" dirty="0" err="1"/>
              <a:t>vonatkozóan</a:t>
            </a:r>
            <a:r>
              <a:rPr lang="en-US" sz="2600" dirty="0"/>
              <a:t>.</a:t>
            </a:r>
            <a:endParaRPr lang="en-US" altLang="en-US" sz="2600" i="1" dirty="0">
              <a:effectLst/>
              <a:latin typeface="Tahoma" panose="020B060403050404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412643"/>
            <a:ext cx="4320480" cy="242769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EFCEE8A-7E1A-4A3C-BC24-4C66C2C38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586" y="0"/>
            <a:ext cx="5482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6173"/>
      </p:ext>
    </p:extLst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0375" y="17492"/>
            <a:ext cx="8385175" cy="736253"/>
          </a:xfrm>
        </p:spPr>
        <p:txBody>
          <a:bodyPr/>
          <a:lstStyle/>
          <a:p>
            <a:pPr algn="ctr"/>
            <a:r>
              <a:rPr lang="sk-SK" sz="3500" dirty="0"/>
              <a:t>Az anglikán egyház</a:t>
            </a:r>
            <a:endParaRPr lang="en-US" sz="35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179512" y="731313"/>
            <a:ext cx="852202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200" b="1" dirty="0">
                <a:latin typeface="+mj-lt"/>
              </a:rPr>
              <a:t>VII. </a:t>
            </a:r>
            <a:r>
              <a:rPr lang="en-US" sz="2200" b="1" dirty="0" err="1">
                <a:latin typeface="+mj-lt"/>
              </a:rPr>
              <a:t>Kelemen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pápa</a:t>
            </a:r>
            <a:r>
              <a:rPr lang="en-US" sz="2200" b="1" dirty="0">
                <a:latin typeface="+mj-lt"/>
              </a:rPr>
              <a:t> 1530. </a:t>
            </a:r>
            <a:r>
              <a:rPr lang="en-US" sz="2200" b="1" dirty="0" err="1">
                <a:latin typeface="+mj-lt"/>
              </a:rPr>
              <a:t>március</a:t>
            </a:r>
            <a:r>
              <a:rPr lang="en-US" sz="2200" b="1" dirty="0">
                <a:latin typeface="+mj-lt"/>
              </a:rPr>
              <a:t> </a:t>
            </a:r>
            <a:r>
              <a:rPr lang="sk-SK" sz="2200" b="1" dirty="0">
                <a:latin typeface="+mj-lt"/>
              </a:rPr>
              <a:t>7-én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dirty="0" err="1"/>
              <a:t>visszautasította</a:t>
            </a:r>
            <a:r>
              <a:rPr lang="en-US" sz="2200" dirty="0"/>
              <a:t> </a:t>
            </a:r>
            <a:r>
              <a:rPr lang="en-US" sz="2200" dirty="0">
                <a:latin typeface="+mj-lt"/>
              </a:rPr>
              <a:t>VIII. Henrik </a:t>
            </a:r>
            <a:r>
              <a:rPr lang="en-US" sz="2200" dirty="0" err="1">
                <a:latin typeface="+mj-lt"/>
              </a:rPr>
              <a:t>angol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király</a:t>
            </a:r>
            <a:r>
              <a:rPr lang="en-US" sz="2200" dirty="0"/>
              <a:t> </a:t>
            </a:r>
            <a:r>
              <a:rPr lang="en-US" sz="2200" dirty="0" err="1"/>
              <a:t>azon</a:t>
            </a:r>
            <a:r>
              <a:rPr lang="en-US" sz="2200" dirty="0"/>
              <a:t> </a:t>
            </a:r>
            <a:r>
              <a:rPr lang="en-US" sz="2200" dirty="0" err="1"/>
              <a:t>kérését</a:t>
            </a:r>
            <a:r>
              <a:rPr lang="en-US" sz="2200" dirty="0"/>
              <a:t>, </a:t>
            </a:r>
            <a:r>
              <a:rPr lang="en-US" sz="2200" dirty="0" err="1"/>
              <a:t>amely</a:t>
            </a:r>
            <a:r>
              <a:rPr lang="en-US" sz="2200" dirty="0"/>
              <a:t> </a:t>
            </a:r>
            <a:r>
              <a:rPr lang="en-US" sz="2200" dirty="0" err="1"/>
              <a:t>az</a:t>
            </a:r>
            <a:r>
              <a:rPr lang="en-US" sz="2200" dirty="0"/>
              <a:t> </a:t>
            </a:r>
            <a:r>
              <a:rPr lang="en-US" sz="2200" dirty="0" err="1"/>
              <a:t>uralkodó</a:t>
            </a:r>
            <a:r>
              <a:rPr lang="en-US" sz="2200" dirty="0"/>
              <a:t> </a:t>
            </a:r>
            <a:r>
              <a:rPr lang="en-US" sz="2200" dirty="0" err="1"/>
              <a:t>házasságának</a:t>
            </a:r>
            <a:r>
              <a:rPr lang="en-US" sz="2200" dirty="0"/>
              <a:t> </a:t>
            </a:r>
            <a:r>
              <a:rPr lang="en-US" sz="2200" dirty="0" err="1"/>
              <a:t>felbontására</a:t>
            </a:r>
            <a:r>
              <a:rPr lang="en-US" sz="2200" dirty="0"/>
              <a:t> </a:t>
            </a:r>
            <a:r>
              <a:rPr lang="en-US" sz="2200" dirty="0" err="1"/>
              <a:t>irányult</a:t>
            </a:r>
            <a:r>
              <a:rPr lang="en-US" sz="2200" dirty="0"/>
              <a:t>.</a:t>
            </a:r>
            <a:endParaRPr lang="sk-SK" sz="2200" dirty="0"/>
          </a:p>
          <a:p>
            <a:pPr marL="285750" indent="-285750">
              <a:buFontTx/>
              <a:buChar char="-"/>
            </a:pPr>
            <a:r>
              <a:rPr lang="en-US" sz="2200" dirty="0"/>
              <a:t>Anglia </a:t>
            </a:r>
            <a:r>
              <a:rPr lang="en-US" sz="2200" dirty="0" err="1"/>
              <a:t>elszakadt</a:t>
            </a:r>
            <a:r>
              <a:rPr lang="en-US" sz="2200" dirty="0"/>
              <a:t> </a:t>
            </a:r>
            <a:r>
              <a:rPr lang="en-US" sz="2200" dirty="0" err="1"/>
              <a:t>Rómától</a:t>
            </a:r>
            <a:r>
              <a:rPr lang="en-US" sz="2200" dirty="0"/>
              <a:t>, </a:t>
            </a:r>
            <a:r>
              <a:rPr lang="en-US" sz="2200" dirty="0" err="1"/>
              <a:t>az</a:t>
            </a:r>
            <a:r>
              <a:rPr lang="en-US" sz="2200" dirty="0"/>
              <a:t> </a:t>
            </a:r>
            <a:r>
              <a:rPr lang="en-US" sz="2200" dirty="0" err="1"/>
              <a:t>angol</a:t>
            </a:r>
            <a:r>
              <a:rPr lang="en-US" sz="2200" dirty="0"/>
              <a:t> </a:t>
            </a:r>
            <a:r>
              <a:rPr lang="en-US" sz="2200" dirty="0" err="1"/>
              <a:t>király</a:t>
            </a:r>
            <a:r>
              <a:rPr lang="en-US" sz="2200" dirty="0"/>
              <a:t> </a:t>
            </a:r>
            <a:r>
              <a:rPr lang="en-US" sz="2200" dirty="0" err="1"/>
              <a:t>megszüntette</a:t>
            </a:r>
            <a:r>
              <a:rPr lang="en-US" sz="2200" dirty="0"/>
              <a:t> a </a:t>
            </a:r>
            <a:r>
              <a:rPr lang="en-US" sz="2200" dirty="0" err="1"/>
              <a:t>pápai</a:t>
            </a:r>
            <a:r>
              <a:rPr lang="en-US" sz="2200" dirty="0"/>
              <a:t> </a:t>
            </a:r>
            <a:r>
              <a:rPr lang="en-US" sz="2200" dirty="0" err="1"/>
              <a:t>fennhatóságot</a:t>
            </a:r>
            <a:r>
              <a:rPr lang="en-US" sz="2200" dirty="0"/>
              <a:t> </a:t>
            </a:r>
            <a:r>
              <a:rPr lang="en-US" sz="2200" dirty="0" err="1"/>
              <a:t>országában</a:t>
            </a:r>
            <a:r>
              <a:rPr lang="en-US" sz="2200" dirty="0"/>
              <a:t>, </a:t>
            </a:r>
            <a:r>
              <a:rPr lang="en-US" sz="2200" dirty="0" err="1"/>
              <a:t>saját</a:t>
            </a:r>
            <a:r>
              <a:rPr lang="en-US" sz="2200" dirty="0"/>
              <a:t> </a:t>
            </a:r>
            <a:r>
              <a:rPr lang="en-US" sz="2200" dirty="0" err="1"/>
              <a:t>magát</a:t>
            </a:r>
            <a:r>
              <a:rPr lang="en-US" sz="2200" dirty="0"/>
              <a:t> </a:t>
            </a:r>
            <a:r>
              <a:rPr lang="en-US" sz="2200" dirty="0" err="1"/>
              <a:t>pedig</a:t>
            </a:r>
            <a:r>
              <a:rPr lang="en-US" sz="2200" dirty="0"/>
              <a:t> </a:t>
            </a:r>
            <a:r>
              <a:rPr lang="en-US" sz="2200" dirty="0" err="1"/>
              <a:t>az</a:t>
            </a:r>
            <a:r>
              <a:rPr lang="en-US" sz="2200" dirty="0"/>
              <a:t> </a:t>
            </a:r>
            <a:r>
              <a:rPr lang="en-US" sz="2200" dirty="0" err="1"/>
              <a:t>angol</a:t>
            </a:r>
            <a:r>
              <a:rPr lang="en-US" sz="2200" dirty="0"/>
              <a:t> - </a:t>
            </a:r>
            <a:r>
              <a:rPr lang="en-US" sz="2200" dirty="0" err="1"/>
              <a:t>anglikán</a:t>
            </a:r>
            <a:r>
              <a:rPr lang="en-US" sz="2200" dirty="0"/>
              <a:t> - </a:t>
            </a:r>
            <a:r>
              <a:rPr lang="en-US" sz="2200" dirty="0" err="1"/>
              <a:t>egyház</a:t>
            </a:r>
            <a:r>
              <a:rPr lang="en-US" sz="2200" dirty="0"/>
              <a:t> </a:t>
            </a:r>
            <a:r>
              <a:rPr lang="en-US" sz="2200" dirty="0" err="1"/>
              <a:t>fejévé</a:t>
            </a:r>
            <a:r>
              <a:rPr lang="en-US" sz="2200" dirty="0"/>
              <a:t> </a:t>
            </a:r>
            <a:r>
              <a:rPr lang="en-US" sz="2200" dirty="0" err="1"/>
              <a:t>tette</a:t>
            </a:r>
            <a:r>
              <a:rPr lang="en-US" sz="2200" dirty="0"/>
              <a:t>.</a:t>
            </a:r>
            <a:endParaRPr lang="sk-SK" sz="2200" dirty="0"/>
          </a:p>
          <a:p>
            <a:pPr marL="285750" indent="-285750">
              <a:buFontTx/>
              <a:buChar char="-"/>
            </a:pPr>
            <a:r>
              <a:rPr lang="sk-SK" sz="2200" dirty="0"/>
              <a:t>1531-től kezdve a mindenkori angol király egyben az anglikán egyház vezetője</a:t>
            </a:r>
          </a:p>
          <a:p>
            <a:pPr marL="285750" indent="-285750">
              <a:buFontTx/>
              <a:buChar char="-"/>
            </a:pPr>
            <a:endParaRPr lang="sk-SK" sz="2200" dirty="0"/>
          </a:p>
          <a:p>
            <a:pPr marL="285750" indent="-285750">
              <a:buFontTx/>
              <a:buChar char="-"/>
            </a:pPr>
            <a:endParaRPr lang="en-US" sz="22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913" y="3295305"/>
            <a:ext cx="5937825" cy="3562695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24692" y="475348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VIII. Henrik és Boleyn Anna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478172"/>
      </p:ext>
    </p:extLst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3" y="0"/>
            <a:ext cx="71561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95293"/>
      </p:ext>
    </p:extLst>
  </p:cSld>
  <p:clrMapOvr>
    <a:masterClrMapping/>
  </p:clrMapOvr>
  <p:transition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1" name="Picture 5" descr="EuropeAfterReformation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1025" y="0"/>
            <a:ext cx="544195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1043608" y="2852936"/>
            <a:ext cx="7128792" cy="1528341"/>
          </a:xfrm>
        </p:spPr>
        <p:txBody>
          <a:bodyPr/>
          <a:lstStyle/>
          <a:p>
            <a:r>
              <a:rPr lang="sk-SK" sz="5000" dirty="0"/>
              <a:t>Köszönöm a figyelmet!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590941275"/>
      </p:ext>
    </p:extLst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Üvegtáblák">
  <a:themeElements>
    <a:clrScheme name="Üvegtáblák 8">
      <a:dk1>
        <a:srgbClr val="000000"/>
      </a:dk1>
      <a:lt1>
        <a:srgbClr val="EAEAEA"/>
      </a:lt1>
      <a:dk2>
        <a:srgbClr val="000000"/>
      </a:dk2>
      <a:lt2>
        <a:srgbClr val="C1C2CB"/>
      </a:lt2>
      <a:accent1>
        <a:srgbClr val="F1F1F7"/>
      </a:accent1>
      <a:accent2>
        <a:srgbClr val="8C8CB4"/>
      </a:accent2>
      <a:accent3>
        <a:srgbClr val="F3F3F3"/>
      </a:accent3>
      <a:accent4>
        <a:srgbClr val="000000"/>
      </a:accent4>
      <a:accent5>
        <a:srgbClr val="F7F7FA"/>
      </a:accent5>
      <a:accent6>
        <a:srgbClr val="7E7EA3"/>
      </a:accent6>
      <a:hlink>
        <a:srgbClr val="A3FFFF"/>
      </a:hlink>
      <a:folHlink>
        <a:srgbClr val="9E99FF"/>
      </a:folHlink>
    </a:clrScheme>
    <a:fontScheme name="Üvegtáblák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Üvegtáblák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Üvegtáblák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1098</TotalTime>
  <Words>616</Words>
  <Application>Microsoft Office PowerPoint</Application>
  <PresentationFormat>Diavetítés a képernyőre (4:3 oldalarány)</PresentationFormat>
  <Paragraphs>71</Paragraphs>
  <Slides>26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2" baseType="lpstr">
      <vt:lpstr>Arial</vt:lpstr>
      <vt:lpstr>Arial Black</vt:lpstr>
      <vt:lpstr>Minion Pro Cond</vt:lpstr>
      <vt:lpstr>Tahoma</vt:lpstr>
      <vt:lpstr>Wingdings</vt:lpstr>
      <vt:lpstr>Üvegtáblák</vt:lpstr>
      <vt:lpstr>A reformáció kibontakozása és hatásai</vt:lpstr>
      <vt:lpstr>Korai reformációs kísérletek</vt:lpstr>
      <vt:lpstr>Korai reformációs kísérletek</vt:lpstr>
      <vt:lpstr>Korai reformációs kísérletek</vt:lpstr>
      <vt:lpstr>Korai reformációs kísérletek</vt:lpstr>
      <vt:lpstr>Előzmények és Luther fellépése</vt:lpstr>
      <vt:lpstr>PowerPoint-bemutató</vt:lpstr>
      <vt:lpstr>PowerPoint-bemutató</vt:lpstr>
      <vt:lpstr>Luther tanai</vt:lpstr>
      <vt:lpstr>PowerPoint-bemutató</vt:lpstr>
      <vt:lpstr>PowerPoint-bemutató</vt:lpstr>
      <vt:lpstr>PowerPoint-bemutató</vt:lpstr>
      <vt:lpstr>Következmények</vt:lpstr>
      <vt:lpstr>Következmények</vt:lpstr>
      <vt:lpstr>Kálvini reformáció</vt:lpstr>
      <vt:lpstr>Vallási különbségek</vt:lpstr>
      <vt:lpstr>PowerPoint-bemutató</vt:lpstr>
      <vt:lpstr>PowerPoint-bemutató</vt:lpstr>
      <vt:lpstr>PowerPoint-bemutató</vt:lpstr>
      <vt:lpstr>PowerPoint-bemutató</vt:lpstr>
      <vt:lpstr>Antitrinitáriusok</vt:lpstr>
      <vt:lpstr>PowerPoint-bemutató</vt:lpstr>
      <vt:lpstr>Az anglikán egyház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reformáció</dc:title>
  <dc:creator>User</dc:creator>
  <cp:lastModifiedBy>os</cp:lastModifiedBy>
  <cp:revision>59</cp:revision>
  <dcterms:created xsi:type="dcterms:W3CDTF">2008-03-18T13:23:35Z</dcterms:created>
  <dcterms:modified xsi:type="dcterms:W3CDTF">2023-10-06T05:08:50Z</dcterms:modified>
</cp:coreProperties>
</file>