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6" r:id="rId1"/>
  </p:sldMasterIdLst>
  <p:notesMasterIdLst>
    <p:notesMasterId r:id="rId27"/>
  </p:notesMasterIdLst>
  <p:handoutMasterIdLst>
    <p:handoutMasterId r:id="rId28"/>
  </p:handoutMasterIdLst>
  <p:sldIdLst>
    <p:sldId id="257" r:id="rId2"/>
    <p:sldId id="258" r:id="rId3"/>
    <p:sldId id="260" r:id="rId4"/>
    <p:sldId id="279" r:id="rId5"/>
    <p:sldId id="268" r:id="rId6"/>
    <p:sldId id="265" r:id="rId7"/>
    <p:sldId id="262" r:id="rId8"/>
    <p:sldId id="282" r:id="rId9"/>
    <p:sldId id="281" r:id="rId10"/>
    <p:sldId id="261" r:id="rId11"/>
    <p:sldId id="263" r:id="rId12"/>
    <p:sldId id="271" r:id="rId13"/>
    <p:sldId id="288" r:id="rId14"/>
    <p:sldId id="264" r:id="rId15"/>
    <p:sldId id="283" r:id="rId16"/>
    <p:sldId id="280" r:id="rId17"/>
    <p:sldId id="269" r:id="rId18"/>
    <p:sldId id="266" r:id="rId19"/>
    <p:sldId id="273" r:id="rId20"/>
    <p:sldId id="285" r:id="rId21"/>
    <p:sldId id="277" r:id="rId22"/>
    <p:sldId id="274" r:id="rId23"/>
    <p:sldId id="278" r:id="rId24"/>
    <p:sldId id="286" r:id="rId25"/>
    <p:sldId id="287" r:id="rId26"/>
  </p:sldIdLst>
  <p:sldSz cx="9144000" cy="6858000" type="screen4x3"/>
  <p:notesSz cx="6858000" cy="9144000"/>
  <p:defaultTextStyle>
    <a:defPPr>
      <a:defRPr lang="en-GB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3300"/>
    <a:srgbClr val="FF0066"/>
    <a:srgbClr val="003399"/>
    <a:srgbClr val="336699"/>
    <a:srgbClr val="008080"/>
    <a:srgbClr val="009999"/>
    <a:srgbClr val="FF99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277" autoAdjust="0"/>
    <p:restoredTop sz="94647" autoAdjust="0"/>
  </p:normalViewPr>
  <p:slideViewPr>
    <p:cSldViewPr>
      <p:cViewPr varScale="1">
        <p:scale>
          <a:sx n="83" d="100"/>
          <a:sy n="83" d="100"/>
        </p:scale>
        <p:origin x="47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741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2D4022C1-F480-4393-B769-1F975BA8283D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5237388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</p:spPr>
      </p:sp>
      <p:sp>
        <p:nvSpPr>
          <p:cNvPr id="1536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/>
            </a:lvl1pPr>
          </a:lstStyle>
          <a:p>
            <a:endParaRPr lang="hu-HU"/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/>
            </a:lvl1pPr>
          </a:lstStyle>
          <a:p>
            <a:fld id="{D37E71D2-0133-48B4-8E77-ACDF07C97E36}" type="slidenum">
              <a:rPr lang="hu-HU"/>
              <a:pPr/>
              <a:t>‹#›</a:t>
            </a:fld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8807765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342900" indent="-342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342900" indent="1143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342900" indent="5715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342900" indent="10287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342900" indent="14859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D3D5F69-5DAC-4AFF-99FC-9E0AA225728D}" type="slidenum">
              <a:rPr lang="hu-HU"/>
              <a:pPr/>
              <a:t>1</a:t>
            </a:fld>
            <a:endParaRPr lang="hu-HU"/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2103934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27749EF-88DC-4F57-B483-5C0ACC656CB8}" type="slidenum">
              <a:rPr lang="hu-HU"/>
              <a:pPr/>
              <a:t>2</a:t>
            </a:fld>
            <a:endParaRPr lang="hu-HU"/>
          </a:p>
        </p:txBody>
      </p:sp>
      <p:sp>
        <p:nvSpPr>
          <p:cNvPr id="22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75779838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57FA161-A016-404C-910B-5A43116BB7BD}" type="slidenum">
              <a:rPr lang="hu-HU"/>
              <a:pPr/>
              <a:t>3</a:t>
            </a:fld>
            <a:endParaRPr lang="hu-HU"/>
          </a:p>
        </p:txBody>
      </p:sp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6038986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1135D5A-74D8-4212-9DF9-05DBF35495E1}" type="slidenum">
              <a:rPr lang="hu-HU"/>
              <a:pPr/>
              <a:t>4</a:t>
            </a:fld>
            <a:endParaRPr lang="hu-HU"/>
          </a:p>
        </p:txBody>
      </p:sp>
      <p:sp>
        <p:nvSpPr>
          <p:cNvPr id="952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52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8092517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3F72981-275C-4A98-ACC1-9AC458EF1A3A}" type="slidenum">
              <a:rPr lang="hu-HU"/>
              <a:pPr/>
              <a:t>5</a:t>
            </a:fld>
            <a:endParaRPr lang="hu-HU"/>
          </a:p>
        </p:txBody>
      </p:sp>
      <p:sp>
        <p:nvSpPr>
          <p:cNvPr id="96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6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689767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988B91-4DDF-42F8-BC12-139A1DDD42FA}" type="slidenum">
              <a:rPr lang="hu-HU"/>
              <a:pPr/>
              <a:t>6</a:t>
            </a:fld>
            <a:endParaRPr lang="hu-HU"/>
          </a:p>
        </p:txBody>
      </p:sp>
      <p:sp>
        <p:nvSpPr>
          <p:cNvPr id="972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44692612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9C0CA7B-216E-40E3-96B3-3544BFCCE810}" type="slidenum">
              <a:rPr lang="hu-HU"/>
              <a:pPr/>
              <a:t>7</a:t>
            </a:fld>
            <a:endParaRPr lang="hu-HU"/>
          </a:p>
        </p:txBody>
      </p:sp>
      <p:sp>
        <p:nvSpPr>
          <p:cNvPr id="26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6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383350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7D32111-261B-4DA3-9363-37F775AEC85B}" type="slidenum">
              <a:rPr lang="hu-HU"/>
              <a:pPr/>
              <a:t>8</a:t>
            </a:fld>
            <a:endParaRPr lang="hu-HU"/>
          </a:p>
        </p:txBody>
      </p:sp>
      <p:sp>
        <p:nvSpPr>
          <p:cNvPr id="983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8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34286853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A8F1947-D1C7-4568-B19D-F0139C3593F5}" type="slidenum">
              <a:rPr lang="hu-HU"/>
              <a:pPr/>
              <a:t>9</a:t>
            </a:fld>
            <a:endParaRPr lang="hu-HU"/>
          </a:p>
        </p:txBody>
      </p:sp>
      <p:sp>
        <p:nvSpPr>
          <p:cNvPr id="99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99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7278977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A69E01-C199-40AB-B5AD-8D7ACC13B755}" type="slidenum">
              <a:rPr lang="hu-HU"/>
              <a:pPr/>
              <a:t>10</a:t>
            </a:fld>
            <a:endParaRPr lang="hu-HU"/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24139194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8A049A2-1D2C-4D2D-B805-CED3F4CCF208}" type="slidenum">
              <a:rPr lang="hu-HU"/>
              <a:pPr/>
              <a:t>11</a:t>
            </a:fld>
            <a:endParaRPr lang="hu-HU"/>
          </a:p>
        </p:txBody>
      </p:sp>
      <p:sp>
        <p:nvSpPr>
          <p:cNvPr id="27650" name="Rectangle 2050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7651" name="Rectangle 205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7802294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EA400F-813C-48B8-A743-69980D710F21}" type="slidenum">
              <a:rPr lang="hu-HU"/>
              <a:pPr/>
              <a:t>12</a:t>
            </a:fld>
            <a:endParaRPr lang="hu-HU"/>
          </a:p>
        </p:txBody>
      </p:sp>
      <p:sp>
        <p:nvSpPr>
          <p:cNvPr id="1013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13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258592269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E692FD3-04ED-4145-BFE6-8CAB1679986A}" type="slidenum">
              <a:rPr lang="hu-HU"/>
              <a:pPr/>
              <a:t>14</a:t>
            </a:fld>
            <a:endParaRPr lang="hu-HU"/>
          </a:p>
        </p:txBody>
      </p:sp>
      <p:sp>
        <p:nvSpPr>
          <p:cNvPr id="28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7044173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1D67CA-7CB9-4B7C-9497-44D624607CBE}" type="slidenum">
              <a:rPr lang="hu-HU"/>
              <a:pPr/>
              <a:t>15</a:t>
            </a:fld>
            <a:endParaRPr lang="hu-HU"/>
          </a:p>
        </p:txBody>
      </p:sp>
      <p:sp>
        <p:nvSpPr>
          <p:cNvPr id="102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2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58249828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F7687FF-0C32-450A-92B3-960A75656B74}" type="slidenum">
              <a:rPr lang="hu-HU"/>
              <a:pPr/>
              <a:t>16</a:t>
            </a:fld>
            <a:endParaRPr lang="hu-HU"/>
          </a:p>
        </p:txBody>
      </p:sp>
      <p:sp>
        <p:nvSpPr>
          <p:cNvPr id="1034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34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83560133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2FBF6E-C3C3-4D6C-A8AB-6D34961A6C9F}" type="slidenum">
              <a:rPr lang="hu-HU"/>
              <a:pPr/>
              <a:t>17</a:t>
            </a:fld>
            <a:endParaRPr lang="hu-HU"/>
          </a:p>
        </p:txBody>
      </p:sp>
      <p:sp>
        <p:nvSpPr>
          <p:cNvPr id="1044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44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40801971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D7A8D06-34BF-4D07-86A4-51BC6545408A}" type="slidenum">
              <a:rPr lang="hu-HU"/>
              <a:pPr/>
              <a:t>18</a:t>
            </a:fld>
            <a:endParaRPr lang="hu-HU"/>
          </a:p>
        </p:txBody>
      </p:sp>
      <p:sp>
        <p:nvSpPr>
          <p:cNvPr id="1054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54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18896399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95CCB96-5ED3-4A51-8FFE-0F113D480551}" type="slidenum">
              <a:rPr lang="hu-HU"/>
              <a:pPr/>
              <a:t>19</a:t>
            </a:fld>
            <a:endParaRPr lang="hu-HU"/>
          </a:p>
        </p:txBody>
      </p:sp>
      <p:sp>
        <p:nvSpPr>
          <p:cNvPr id="1064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41497119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FBC2C2E-BF11-43F5-A662-159047AE8502}" type="slidenum">
              <a:rPr lang="hu-HU"/>
              <a:pPr/>
              <a:t>21</a:t>
            </a:fld>
            <a:endParaRPr lang="hu-HU"/>
          </a:p>
        </p:txBody>
      </p:sp>
      <p:sp>
        <p:nvSpPr>
          <p:cNvPr id="1095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95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6721236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BF9429B-D227-4C8C-BA34-75DD5375FCDD}" type="slidenum">
              <a:rPr lang="hu-HU"/>
              <a:pPr/>
              <a:t>22</a:t>
            </a:fld>
            <a:endParaRPr lang="hu-HU"/>
          </a:p>
        </p:txBody>
      </p:sp>
      <p:sp>
        <p:nvSpPr>
          <p:cNvPr id="1105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05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37218600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AB4DAD04-A684-458C-9B66-D7F7F57A8FC0}" type="slidenum">
              <a:rPr lang="hu-HU"/>
              <a:pPr/>
              <a:t>23</a:t>
            </a:fld>
            <a:endParaRPr lang="hu-HU"/>
          </a:p>
        </p:txBody>
      </p:sp>
      <p:sp>
        <p:nvSpPr>
          <p:cNvPr id="1116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16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hu-HU"/>
          </a:p>
        </p:txBody>
      </p:sp>
    </p:spTree>
    <p:extLst>
      <p:ext uri="{BB962C8B-B14F-4D97-AF65-F5344CB8AC3E}">
        <p14:creationId xmlns:p14="http://schemas.microsoft.com/office/powerpoint/2010/main" val="189617083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ímdia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ím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17" name="Alcím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hu-HU"/>
              <a:t>Alcím mintájának szerkesztése</a:t>
            </a:r>
            <a:endParaRPr kumimoji="0" lang="en-US"/>
          </a:p>
        </p:txBody>
      </p:sp>
      <p:sp>
        <p:nvSpPr>
          <p:cNvPr id="30" name="Dátum helye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D8DFA0-2553-483C-8923-D8D6C34A58A3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19" name="Élőláb helye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27" name="Dia számának helye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4D32C0-306A-4725-981E-0C41045B1F4E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ím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CF34F8-9CAA-49F5-97C7-CDD6A3296DAA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D7A688E-D7DC-44F1-8A1E-222546F49640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zakaszfejléc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121DA1-DB7B-43D2-B3D7-0A078035C112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2DB634-8A5C-43A9-99A4-9564080B55D9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41ABF5-0DD6-4272-9480-653BDDB3E2E4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5D0AF5B-FEC2-4E10-BF1F-9A8949396BD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Összehasonlít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6" name="Tartalom helye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7" name="Dátum hely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63A347F-AB6C-466F-B2FC-62D8D10E98BE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8" name="Élőláb hely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9" name="Dia számának hely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FD5D67-ABC4-4DE9-A8A8-0EF40C5AE9F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Csak cí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2E07ED-C02F-4C6D-A4E1-42C82CC3F92C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110FD9-41F5-4567-9BFD-F80E5D9A026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Ür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átum hely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135B11-3FD1-4969-85CA-44DDC0AB556C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3" name="Élőláb hely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4" name="Dia számának hely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08EF9EC-A9CF-4BCA-A148-1CD2FDB4997B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artalomrész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Szöveg helye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31D755-0389-48E1-BE2C-D3F4F4AE6A89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DE6840B-91A3-4D2F-A9EB-A634CC5B1C43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Kép képaláíráss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Egy sarkán kerekítve levágott téglalap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Derékszögű háromszög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4" name="Szöveg helye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hu-HU"/>
              <a:t>Mintaszöveg szerkesztése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5328DE-7CCE-4743-B413-C67F3FCA1BCF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C235C0B1-45F2-4EC4-9645-E26548B5A33B}" type="slidenum">
              <a:rPr lang="hu-HU" smtClean="0"/>
              <a:pPr/>
              <a:t>‹#›</a:t>
            </a:fld>
            <a:endParaRPr lang="hu-HU"/>
          </a:p>
        </p:txBody>
      </p:sp>
      <p:sp>
        <p:nvSpPr>
          <p:cNvPr id="3" name="Kép helye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hu-HU"/>
              <a:t>Kép beszúrásához kattintson az ikonra</a:t>
            </a:r>
            <a:endParaRPr kumimoji="0" lang="en-US" dirty="0"/>
          </a:p>
        </p:txBody>
      </p:sp>
      <p:sp>
        <p:nvSpPr>
          <p:cNvPr id="10" name="Szabadkézi sokszög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Szabadkézi sokszög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Cím és függőlege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10C9A43-E635-47E9-9B96-65CDDB15E4AA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9FC2F3-2E96-4151-A296-ED246E3CAF28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Függőleges cím és szöv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üggőleges cím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" name="Függőleges szöveg helye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hu-HU"/>
              <a:t>Mintaszöveg szerkesztése</a:t>
            </a:r>
          </a:p>
          <a:p>
            <a:pPr lvl="1" eaLnBrk="1" latinLnBrk="0" hangingPunct="1"/>
            <a:r>
              <a:rPr lang="hu-HU"/>
              <a:t>Második szint</a:t>
            </a:r>
          </a:p>
          <a:p>
            <a:pPr lvl="2" eaLnBrk="1" latinLnBrk="0" hangingPunct="1"/>
            <a:r>
              <a:rPr lang="hu-HU"/>
              <a:t>Harmadik szint</a:t>
            </a:r>
          </a:p>
          <a:p>
            <a:pPr lvl="3" eaLnBrk="1" latinLnBrk="0" hangingPunct="1"/>
            <a:r>
              <a:rPr lang="hu-HU"/>
              <a:t>Negyedik szint</a:t>
            </a:r>
          </a:p>
          <a:p>
            <a:pPr lvl="4" eaLnBrk="1" latinLnBrk="0" hangingPunct="1"/>
            <a:r>
              <a:rPr lang="hu-HU"/>
              <a:t>Ötödik szint</a:t>
            </a:r>
            <a:endParaRPr kumimoji="0" lang="en-US"/>
          </a:p>
        </p:txBody>
      </p:sp>
      <p:sp>
        <p:nvSpPr>
          <p:cNvPr id="4" name="Dátum hely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8815BA-2574-48E1-918C-C8E5E4D8183F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5" name="Élőláb hely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hu-HU"/>
          </a:p>
        </p:txBody>
      </p:sp>
      <p:sp>
        <p:nvSpPr>
          <p:cNvPr id="6" name="Dia számának hely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480E5A-5D58-48C3-8CC3-4A8E9577397C}" type="slidenum">
              <a:rPr lang="hu-HU" smtClean="0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Cím, 1 nagy és 2 kisebb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8BF161C-9A05-46F9-8909-4D0A14A55ED5}" type="datetime1">
              <a:rPr lang="hu-HU"/>
              <a:pPr/>
              <a:t>2023. 11. 07.</a:t>
            </a:fld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138AB37-B8F7-414D-8611-33B9221CC4CD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Cím, szöveg és 2 tartalomrész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Tartalom helye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6" name="Dátum helye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8F0B97AB-FE19-42A4-8A2E-E87626F9F70E}" type="datetime1">
              <a:rPr lang="hu-HU"/>
              <a:pPr/>
              <a:t>2023. 11. 07.</a:t>
            </a:fld>
            <a:endParaRPr lang="hu-HU"/>
          </a:p>
        </p:txBody>
      </p:sp>
      <p:sp>
        <p:nvSpPr>
          <p:cNvPr id="7" name="Élőláb helye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8" name="Dia számának helye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A356ECE4-1ED5-40B0-8D4B-3331F5FB42BF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rtalom helye 1"/>
          <p:cNvSpPr>
            <a:spLocks noGrp="1"/>
          </p:cNvSpPr>
          <p:nvPr>
            <p:ph/>
          </p:nvPr>
        </p:nvSpPr>
        <p:spPr>
          <a:xfrm>
            <a:off x="685800" y="457200"/>
            <a:ext cx="7772400" cy="5638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3" name="Dátum helye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F3452912-CBAC-4947-B156-98456D70648E}" type="datetime1">
              <a:rPr lang="hu-HU"/>
              <a:pPr/>
              <a:t>2023. 11. 07.</a:t>
            </a:fld>
            <a:endParaRPr lang="hu-HU"/>
          </a:p>
        </p:txBody>
      </p:sp>
      <p:sp>
        <p:nvSpPr>
          <p:cNvPr id="4" name="Élőláb helye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5" name="Dia számának helye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D0017E03-A23D-4006-A88A-3654A9FE1433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Cím, szöveg és tartal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685800" y="457200"/>
            <a:ext cx="7772400" cy="1143000"/>
          </a:xfrm>
        </p:spPr>
        <p:txBody>
          <a:bodyPr/>
          <a:lstStyle/>
          <a:p>
            <a:r>
              <a:rPr lang="hu-HU"/>
              <a:t>Mintacím szerkesztése</a:t>
            </a:r>
          </a:p>
        </p:txBody>
      </p:sp>
      <p:sp>
        <p:nvSpPr>
          <p:cNvPr id="3" name="Szöveg helye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4" name="Tartalom helye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hu-HU"/>
              <a:t>Mintaszöveg szerkesztése</a:t>
            </a:r>
          </a:p>
          <a:p>
            <a:pPr lvl="1"/>
            <a:r>
              <a:rPr lang="hu-HU"/>
              <a:t>Második szint</a:t>
            </a:r>
          </a:p>
          <a:p>
            <a:pPr lvl="2"/>
            <a:r>
              <a:rPr lang="hu-HU"/>
              <a:t>Harmadik szint</a:t>
            </a:r>
          </a:p>
          <a:p>
            <a:pPr lvl="3"/>
            <a:r>
              <a:rPr lang="hu-HU"/>
              <a:t>Negyedik szint</a:t>
            </a:r>
          </a:p>
          <a:p>
            <a:pPr lvl="4"/>
            <a:r>
              <a:rPr lang="hu-HU"/>
              <a:t>Ötödik szint</a:t>
            </a:r>
          </a:p>
        </p:txBody>
      </p:sp>
      <p:sp>
        <p:nvSpPr>
          <p:cNvPr id="5" name="Dátum helye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C80BCE18-1C4B-4F39-A3FC-177743F5AF74}" type="datetime1">
              <a:rPr lang="hu-HU"/>
              <a:pPr/>
              <a:t>2023. 11. 07.</a:t>
            </a:fld>
            <a:endParaRPr lang="hu-HU"/>
          </a:p>
        </p:txBody>
      </p:sp>
      <p:sp>
        <p:nvSpPr>
          <p:cNvPr id="6" name="Élőláb helye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hu-HU"/>
          </a:p>
        </p:txBody>
      </p:sp>
      <p:sp>
        <p:nvSpPr>
          <p:cNvPr id="7" name="Dia számának helye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18B931A6-2067-447B-AEA9-EFB001E22925}" type="slidenum">
              <a:rPr lang="hu-HU"/>
              <a:pPr/>
              <a:t>‹#›</a:t>
            </a:fld>
            <a:endParaRPr lang="hu-H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zabadkézi sokszög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Szabadkézi sokszög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Cím helye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hu-HU"/>
              <a:t>Mintacím szerkesztése</a:t>
            </a:r>
            <a:endParaRPr kumimoji="0" lang="en-US"/>
          </a:p>
        </p:txBody>
      </p:sp>
      <p:sp>
        <p:nvSpPr>
          <p:cNvPr id="30" name="Szöveg helye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hu-HU"/>
              <a:t>Mintaszöveg szerkesztése</a:t>
            </a:r>
          </a:p>
          <a:p>
            <a:pPr lvl="1" eaLnBrk="1" latinLnBrk="0" hangingPunct="1"/>
            <a:r>
              <a:rPr kumimoji="0" lang="hu-HU"/>
              <a:t>Második szint</a:t>
            </a:r>
          </a:p>
          <a:p>
            <a:pPr lvl="2" eaLnBrk="1" latinLnBrk="0" hangingPunct="1"/>
            <a:r>
              <a:rPr kumimoji="0" lang="hu-HU"/>
              <a:t>Harmadik szint</a:t>
            </a:r>
          </a:p>
          <a:p>
            <a:pPr lvl="3" eaLnBrk="1" latinLnBrk="0" hangingPunct="1"/>
            <a:r>
              <a:rPr kumimoji="0" lang="hu-HU"/>
              <a:t>Negyedik szint</a:t>
            </a:r>
          </a:p>
          <a:p>
            <a:pPr lvl="4" eaLnBrk="1" latinLnBrk="0" hangingPunct="1"/>
            <a:r>
              <a:rPr kumimoji="0" lang="hu-HU"/>
              <a:t>Ötödik szint</a:t>
            </a:r>
            <a:endParaRPr kumimoji="0" lang="en-US"/>
          </a:p>
        </p:txBody>
      </p:sp>
      <p:sp>
        <p:nvSpPr>
          <p:cNvPr id="10" name="Dátum helye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3EA16145-4313-4449-A73C-8C431D77C74F}" type="datetime1">
              <a:rPr lang="hu-HU" smtClean="0"/>
              <a:pPr/>
              <a:t>2023. 11. 07.</a:t>
            </a:fld>
            <a:endParaRPr lang="hu-HU"/>
          </a:p>
        </p:txBody>
      </p:sp>
      <p:sp>
        <p:nvSpPr>
          <p:cNvPr id="22" name="Élőláb helye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hu-HU"/>
          </a:p>
        </p:txBody>
      </p:sp>
      <p:sp>
        <p:nvSpPr>
          <p:cNvPr id="18" name="Dia számának helye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6AAE8595-10B5-47AF-878C-3B9620318F6A}" type="slidenum">
              <a:rPr lang="hu-HU" smtClean="0"/>
              <a:pPr/>
              <a:t>‹#›</a:t>
            </a:fld>
            <a:endParaRPr lang="hu-HU"/>
          </a:p>
        </p:txBody>
      </p:sp>
      <p:grpSp>
        <p:nvGrpSpPr>
          <p:cNvPr id="2" name="Csoportba foglalás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Szabadkézi sokszög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Szabadkézi sokszög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  <p:sldLayoutId id="2147483677" r:id="rId11"/>
    <p:sldLayoutId id="2147483678" r:id="rId12"/>
    <p:sldLayoutId id="2147483679" r:id="rId13"/>
    <p:sldLayoutId id="2147483680" r:id="rId14"/>
    <p:sldLayoutId id="2147483681" r:id="rId15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jpg"/><Relationship Id="rId4" Type="http://schemas.openxmlformats.org/officeDocument/2006/relationships/image" Target="../media/image6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22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4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5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6"/>
          <p:cNvSpPr>
            <a:spLocks noGrp="1" noChangeArrowheads="1"/>
          </p:cNvSpPr>
          <p:nvPr>
            <p:ph type="title"/>
          </p:nvPr>
        </p:nvSpPr>
        <p:spPr>
          <a:xfrm>
            <a:off x="-108520" y="1052736"/>
            <a:ext cx="6553200" cy="131603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solidFill>
                  <a:schemeClr val="tx1"/>
                </a:solidFill>
              </a:rPr>
              <a:t>A </a:t>
            </a:r>
            <a:r>
              <a:rPr lang="hu-HU" dirty="0" err="1">
                <a:solidFill>
                  <a:schemeClr val="tx1"/>
                </a:solidFill>
              </a:rPr>
              <a:t>tizenötéves</a:t>
            </a:r>
            <a:r>
              <a:rPr lang="hu-HU" dirty="0">
                <a:solidFill>
                  <a:schemeClr val="tx1"/>
                </a:solidFill>
              </a:rPr>
              <a:t> háború </a:t>
            </a:r>
            <a:br>
              <a:rPr lang="hu-HU" dirty="0">
                <a:solidFill>
                  <a:schemeClr val="tx1"/>
                </a:solidFill>
              </a:rPr>
            </a:br>
            <a:r>
              <a:rPr lang="hu-HU" dirty="0">
                <a:solidFill>
                  <a:schemeClr val="tx1"/>
                </a:solidFill>
              </a:rPr>
              <a:t>és a Bocskai szabadságharc</a:t>
            </a:r>
            <a:br>
              <a:rPr lang="hu-HU" dirty="0">
                <a:solidFill>
                  <a:schemeClr val="tx1"/>
                </a:solidFill>
              </a:rPr>
            </a:br>
            <a:r>
              <a:rPr lang="hu-HU" dirty="0">
                <a:solidFill>
                  <a:schemeClr val="tx1"/>
                </a:solidFill>
              </a:rPr>
              <a:t>1591/93 - 1606</a:t>
            </a:r>
          </a:p>
        </p:txBody>
      </p:sp>
      <p:pic>
        <p:nvPicPr>
          <p:cNvPr id="35843" name="Picture 3" descr="pic05i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41920" y="2780928"/>
            <a:ext cx="6142158" cy="3845496"/>
          </a:xfrm>
          <a:noFill/>
          <a:ln/>
        </p:spPr>
      </p:pic>
      <p:pic>
        <p:nvPicPr>
          <p:cNvPr id="35846" name="Picture 6" descr="pic01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 l="2492" t="1779" r="2492" b="1779"/>
          <a:stretch>
            <a:fillRect/>
          </a:stretch>
        </p:blipFill>
        <p:spPr>
          <a:xfrm>
            <a:off x="6372200" y="-1"/>
            <a:ext cx="2795364" cy="3973903"/>
          </a:xfrm>
          <a:noFill/>
          <a:ln/>
        </p:spPr>
      </p:pic>
      <p:pic>
        <p:nvPicPr>
          <p:cNvPr id="35849" name="Picture 9" descr="Bocskoro"/>
          <p:cNvPicPr>
            <a:picLocks noGrp="1" noChangeAspect="1" noChangeArrowheads="1"/>
          </p:cNvPicPr>
          <p:nvPr>
            <p:ph sz="quarter" idx="3"/>
          </p:nvPr>
        </p:nvPicPr>
        <p:blipFill>
          <a:blip r:embed="rId5" cstate="print"/>
          <a:stretch>
            <a:fillRect/>
          </a:stretch>
        </p:blipFill>
        <p:spPr>
          <a:xfrm>
            <a:off x="6372200" y="4077071"/>
            <a:ext cx="2400672" cy="2713803"/>
          </a:xfrm>
          <a:noFill/>
          <a:ln/>
        </p:spPr>
      </p:pic>
    </p:spTree>
  </p:cSld>
  <p:clrMapOvr>
    <a:masterClrMapping/>
  </p:clrMapOvr>
  <p:transition>
    <p:cut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3" name="Text Box 9"/>
          <p:cNvSpPr txBox="1">
            <a:spLocks noChangeArrowheads="1"/>
          </p:cNvSpPr>
          <p:nvPr/>
        </p:nvSpPr>
        <p:spPr bwMode="auto">
          <a:xfrm>
            <a:off x="0" y="696913"/>
            <a:ext cx="6804248" cy="40072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b="1" dirty="0">
                <a:latin typeface="+mj-lt"/>
              </a:rPr>
              <a:t>   I.(Habsburg) Rudolf</a:t>
            </a:r>
            <a:r>
              <a:rPr kumimoji="1" lang="hu-HU" dirty="0">
                <a:latin typeface="+mj-lt"/>
              </a:rPr>
              <a:t>(1576-1608) elhatározta, hogy harcolni fog a török ellen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1591</a:t>
            </a:r>
            <a:r>
              <a:rPr kumimoji="1" lang="hu-HU" dirty="0">
                <a:latin typeface="+mj-lt"/>
              </a:rPr>
              <a:t>-től folyamatos török támadások </a:t>
            </a:r>
            <a:r>
              <a:rPr kumimoji="1" lang="hu-HU" b="1" dirty="0">
                <a:latin typeface="+mj-lt"/>
              </a:rPr>
              <a:t>Sziszek</a:t>
            </a:r>
            <a:r>
              <a:rPr kumimoji="1" lang="hu-HU" dirty="0">
                <a:latin typeface="+mj-lt"/>
              </a:rPr>
              <a:t> vára ellen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    </a:t>
            </a:r>
            <a:r>
              <a:rPr kumimoji="1" lang="hu-HU" b="1" dirty="0">
                <a:latin typeface="+mj-lt"/>
              </a:rPr>
              <a:t>1593-ra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Sziszek</a:t>
            </a:r>
            <a:r>
              <a:rPr kumimoji="1" lang="hu-HU" dirty="0">
                <a:latin typeface="+mj-lt"/>
              </a:rPr>
              <a:t> + </a:t>
            </a:r>
            <a:r>
              <a:rPr kumimoji="1" lang="hu-HU" b="1" dirty="0">
                <a:latin typeface="+mj-lt"/>
              </a:rPr>
              <a:t>Veszprém</a:t>
            </a:r>
            <a:r>
              <a:rPr kumimoji="1" lang="hu-HU" dirty="0">
                <a:latin typeface="+mj-lt"/>
              </a:rPr>
              <a:t> elesik 						  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</a:t>
            </a:r>
            <a:r>
              <a:rPr kumimoji="1" lang="hu-HU" dirty="0">
                <a:latin typeface="+mj-lt"/>
                <a:sym typeface="Wingdings 2" pitchFamily="18" charset="2"/>
              </a:rPr>
              <a:t>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Pálffy Miklós </a:t>
            </a:r>
            <a:r>
              <a:rPr kumimoji="1" lang="hu-HU" dirty="0">
                <a:latin typeface="+mj-lt"/>
              </a:rPr>
              <a:t>vezetésével több nógrádi vár felszabadul</a:t>
            </a:r>
            <a:r>
              <a:rPr kumimoji="1" lang="hu-HU" dirty="0">
                <a:latin typeface="+mj-lt"/>
                <a:sym typeface="Symbol" pitchFamily="18" charset="2"/>
              </a:rPr>
              <a:t>	 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Symbol" pitchFamily="18" charset="2"/>
              </a:rPr>
              <a:t>     lélektani hatás </a:t>
            </a:r>
            <a:r>
              <a:rPr kumimoji="1" lang="hu-HU" b="1" dirty="0">
                <a:latin typeface="+mj-lt"/>
                <a:sym typeface="Symbol" pitchFamily="18" charset="2"/>
              </a:rPr>
              <a:t>(a török legyőzhető!) </a:t>
            </a:r>
            <a:r>
              <a:rPr kumimoji="1" lang="hu-HU" dirty="0">
                <a:latin typeface="+mj-lt"/>
              </a:rPr>
              <a:t>				 </a:t>
            </a:r>
            <a:r>
              <a:rPr kumimoji="1" lang="hu-HU" dirty="0">
                <a:latin typeface="+mj-lt"/>
                <a:sym typeface="Symbol" pitchFamily="18" charset="2"/>
              </a:rPr>
              <a:t>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</a:rPr>
              <a:t>  előtérbe kerül az </a:t>
            </a:r>
            <a:r>
              <a:rPr kumimoji="1" lang="hu-HU" b="1" dirty="0">
                <a:latin typeface="+mj-lt"/>
              </a:rPr>
              <a:t>európai összefogás gondolata</a:t>
            </a:r>
          </a:p>
        </p:txBody>
      </p:sp>
      <p:sp>
        <p:nvSpPr>
          <p:cNvPr id="6154" name="Text Box 10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kumimoji="1" lang="hu-HU" sz="4400" b="1" dirty="0">
                <a:latin typeface="+mj-lt"/>
              </a:rPr>
              <a:t>A </a:t>
            </a:r>
            <a:r>
              <a:rPr kumimoji="1" lang="hu-HU" sz="4400" b="1" dirty="0" err="1">
                <a:latin typeface="+mj-lt"/>
              </a:rPr>
              <a:t>tizenötéves</a:t>
            </a:r>
            <a:r>
              <a:rPr kumimoji="1" lang="hu-HU" sz="4400" b="1" dirty="0">
                <a:latin typeface="+mj-lt"/>
              </a:rPr>
              <a:t> háború első szakasza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09236" y="4616399"/>
            <a:ext cx="4832184" cy="2663523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77000" y="1136599"/>
            <a:ext cx="2667000" cy="3467100"/>
          </a:xfrm>
          <a:prstGeom prst="rect">
            <a:avLst/>
          </a:prstGeom>
        </p:spPr>
      </p:pic>
      <p:pic>
        <p:nvPicPr>
          <p:cNvPr id="4" name="Kép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7300" y="4673332"/>
            <a:ext cx="2184668" cy="2184668"/>
          </a:xfrm>
          <a:prstGeom prst="rect">
            <a:avLst/>
          </a:prstGeom>
        </p:spPr>
      </p:pic>
      <p:sp>
        <p:nvSpPr>
          <p:cNvPr id="5" name="Szövegdoboz 4"/>
          <p:cNvSpPr txBox="1"/>
          <p:nvPr/>
        </p:nvSpPr>
        <p:spPr>
          <a:xfrm>
            <a:off x="6588224" y="4021820"/>
            <a:ext cx="194421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sz="3000" dirty="0">
                <a:solidFill>
                  <a:schemeClr val="bg1"/>
                </a:solidFill>
                <a:latin typeface="Calibri" panose="020F0502020204030204" pitchFamily="34" charset="0"/>
              </a:rPr>
              <a:t>I. Rudolf</a:t>
            </a:r>
          </a:p>
        </p:txBody>
      </p:sp>
      <p:sp>
        <p:nvSpPr>
          <p:cNvPr id="6" name="Szövegdoboz 5"/>
          <p:cNvSpPr txBox="1"/>
          <p:nvPr/>
        </p:nvSpPr>
        <p:spPr>
          <a:xfrm>
            <a:off x="35496" y="5337577"/>
            <a:ext cx="20162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hu-HU" b="1" dirty="0">
                <a:latin typeface="Calibri" panose="020F0502020204030204" pitchFamily="34" charset="0"/>
              </a:rPr>
              <a:t>Pálffy Miklós</a:t>
            </a:r>
          </a:p>
        </p:txBody>
      </p:sp>
    </p:spTree>
  </p:cSld>
  <p:clrMapOvr>
    <a:masterClrMapping/>
  </p:clrMapOvr>
  <p:transition>
    <p:cut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Kép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314206"/>
            <a:ext cx="4428703" cy="2284648"/>
          </a:xfrm>
          <a:prstGeom prst="rect">
            <a:avLst/>
          </a:prstGeom>
        </p:spPr>
      </p:pic>
      <p:pic>
        <p:nvPicPr>
          <p:cNvPr id="3" name="Kép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2698" y="44450"/>
            <a:ext cx="2541302" cy="3272063"/>
          </a:xfrm>
          <a:prstGeom prst="rect">
            <a:avLst/>
          </a:prstGeom>
        </p:spPr>
      </p:pic>
      <p:sp>
        <p:nvSpPr>
          <p:cNvPr id="9228" name="Text Box 1036"/>
          <p:cNvSpPr txBox="1">
            <a:spLocks noChangeArrowheads="1"/>
          </p:cNvSpPr>
          <p:nvPr/>
        </p:nvSpPr>
        <p:spPr bwMode="auto">
          <a:xfrm>
            <a:off x="0" y="3428999"/>
            <a:ext cx="4572000" cy="31208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solidFill>
                  <a:srgbClr val="FF3300"/>
                </a:solidFill>
                <a:latin typeface="Calibri" panose="020F0502020204030204" pitchFamily="34" charset="0"/>
                <a:sym typeface="Wingdings 2" pitchFamily="18" charset="2"/>
              </a:rPr>
              <a:t>   </a:t>
            </a:r>
            <a:endParaRPr kumimoji="1" lang="hu-HU" dirty="0">
              <a:solidFill>
                <a:srgbClr val="0000FF"/>
              </a:solidFill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solidFill>
                  <a:srgbClr val="0000FF"/>
                </a:solidFill>
                <a:latin typeface="Calibri" panose="020F0502020204030204" pitchFamily="34" charset="0"/>
              </a:rPr>
              <a:t> </a:t>
            </a:r>
            <a:r>
              <a:rPr kumimoji="1" lang="hu-HU" dirty="0">
                <a:latin typeface="Calibri" panose="020F0502020204030204" pitchFamily="34" charset="0"/>
              </a:rPr>
              <a:t>Változás a háború menetében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  <a:sym typeface="Wingdings 2" pitchFamily="18" charset="2"/>
              </a:rPr>
              <a:t>   </a:t>
            </a:r>
            <a:r>
              <a:rPr kumimoji="1" lang="hu-HU" dirty="0">
                <a:latin typeface="Calibri" panose="020F0502020204030204" pitchFamily="34" charset="0"/>
              </a:rPr>
              <a:t> </a:t>
            </a:r>
            <a:r>
              <a:rPr kumimoji="1" lang="hu-HU" b="1" dirty="0">
                <a:latin typeface="Calibri" panose="020F0502020204030204" pitchFamily="34" charset="0"/>
              </a:rPr>
              <a:t>1596 III. Mehmed támadása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  <a:sym typeface="Symbol" pitchFamily="18" charset="2"/>
              </a:rPr>
              <a:t>		 </a:t>
            </a:r>
            <a:endParaRPr kumimoji="1" lang="hu-HU" dirty="0">
              <a:latin typeface="Calibri" panose="020F0502020204030204" pitchFamily="34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</a:rPr>
              <a:t>     Eger eleste (Nyári Pál védi), 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</a:rPr>
              <a:t>   majd a </a:t>
            </a:r>
            <a:r>
              <a:rPr kumimoji="1" lang="hu-HU" dirty="0" err="1">
                <a:latin typeface="Calibri" panose="020F0502020204030204" pitchFamily="34" charset="0"/>
              </a:rPr>
              <a:t>mezőkeresztesi</a:t>
            </a:r>
            <a:r>
              <a:rPr kumimoji="1" lang="hu-HU" dirty="0">
                <a:latin typeface="Calibri" panose="020F0502020204030204" pitchFamily="34" charset="0"/>
              </a:rPr>
              <a:t> vereség</a:t>
            </a:r>
            <a:endParaRPr lang="hu-HU" dirty="0">
              <a:latin typeface="Calibri" panose="020F0502020204030204" pitchFamily="34" charset="0"/>
            </a:endParaRPr>
          </a:p>
        </p:txBody>
      </p:sp>
      <p:sp>
        <p:nvSpPr>
          <p:cNvPr id="9229" name="Rectangle 1037"/>
          <p:cNvSpPr>
            <a:spLocks noChangeArrowheads="1"/>
          </p:cNvSpPr>
          <p:nvPr/>
        </p:nvSpPr>
        <p:spPr bwMode="auto">
          <a:xfrm>
            <a:off x="0" y="595313"/>
            <a:ext cx="9144000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b="1" dirty="0">
                <a:latin typeface="Calibri" panose="020F0502020204030204" pitchFamily="34" charset="0"/>
              </a:rPr>
              <a:t>1594-ben csatlakozik </a:t>
            </a:r>
            <a:r>
              <a:rPr kumimoji="1" lang="hu-HU" dirty="0">
                <a:latin typeface="Calibri" panose="020F0502020204030204" pitchFamily="34" charset="0"/>
              </a:rPr>
              <a:t>Erdély fejedelme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</a:rPr>
              <a:t>             Báthory Zsigmond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  <a:sym typeface="Symbol" pitchFamily="18" charset="2"/>
              </a:rPr>
              <a:t>		</a:t>
            </a:r>
            <a:endParaRPr kumimoji="1" lang="hu-HU" dirty="0">
              <a:latin typeface="Calibri" panose="020F0502020204030204" pitchFamily="34" charset="0"/>
            </a:endParaRP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</a:rPr>
              <a:t>      </a:t>
            </a:r>
            <a:r>
              <a:rPr kumimoji="1" lang="hu-HU" b="1" dirty="0">
                <a:latin typeface="Calibri" panose="020F0502020204030204" pitchFamily="34" charset="0"/>
              </a:rPr>
              <a:t>1595 Bocskai István</a:t>
            </a:r>
            <a:r>
              <a:rPr kumimoji="1" lang="hu-HU" dirty="0">
                <a:latin typeface="Calibri" panose="020F0502020204030204" pitchFamily="34" charset="0"/>
              </a:rPr>
              <a:t>, Báthory fővezére 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Calibri" panose="020F0502020204030204" pitchFamily="34" charset="0"/>
              </a:rPr>
              <a:t>            győz </a:t>
            </a:r>
            <a:r>
              <a:rPr kumimoji="1" lang="hu-HU" dirty="0" err="1">
                <a:latin typeface="Calibri" panose="020F0502020204030204" pitchFamily="34" charset="0"/>
              </a:rPr>
              <a:t>Gyurgyevónál</a:t>
            </a:r>
            <a:r>
              <a:rPr kumimoji="1" lang="hu-HU" dirty="0">
                <a:latin typeface="Calibri" panose="020F0502020204030204" pitchFamily="34" charset="0"/>
              </a:rPr>
              <a:t> (</a:t>
            </a:r>
            <a:r>
              <a:rPr kumimoji="1" lang="hu-HU" dirty="0" err="1">
                <a:latin typeface="Calibri" panose="020F0502020204030204" pitchFamily="34" charset="0"/>
              </a:rPr>
              <a:t>Alduna</a:t>
            </a:r>
            <a:r>
              <a:rPr kumimoji="1" lang="hu-HU" dirty="0">
                <a:latin typeface="Calibri" panose="020F0502020204030204" pitchFamily="34" charset="0"/>
              </a:rPr>
              <a:t>)</a:t>
            </a:r>
          </a:p>
        </p:txBody>
      </p:sp>
      <p:sp>
        <p:nvSpPr>
          <p:cNvPr id="9231" name="Text Box 1039"/>
          <p:cNvSpPr txBox="1">
            <a:spLocks noChangeArrowheads="1"/>
          </p:cNvSpPr>
          <p:nvPr/>
        </p:nvSpPr>
        <p:spPr bwMode="auto">
          <a:xfrm>
            <a:off x="0" y="44450"/>
            <a:ext cx="9144000" cy="64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kumimoji="1" lang="hu-HU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</a:rPr>
              <a:t>A háború kiszélesedése</a:t>
            </a:r>
          </a:p>
        </p:txBody>
      </p:sp>
    </p:spTree>
  </p:cSld>
  <p:clrMapOvr>
    <a:masterClrMapping/>
  </p:clrMapOvr>
  <p:transition>
    <p:cut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53975"/>
            <a:ext cx="9144000" cy="638175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tizenötéves háború első szakasza</a:t>
            </a:r>
          </a:p>
        </p:txBody>
      </p:sp>
      <p:pic>
        <p:nvPicPr>
          <p:cNvPr id="82948" name="Picture 4" descr="01 15 éves I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r="1952" b="3059"/>
          <a:stretch>
            <a:fillRect/>
          </a:stretch>
        </p:blipFill>
        <p:spPr>
          <a:xfrm>
            <a:off x="73025" y="823913"/>
            <a:ext cx="9036050" cy="5700712"/>
          </a:xfrm>
          <a:noFill/>
          <a:ln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252" name="Picture 4" descr="Esztergom látképe végvári vitézek ábrázolásával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118" y="620688"/>
            <a:ext cx="9142882" cy="4896544"/>
          </a:xfrm>
          <a:noFill/>
          <a:ln/>
        </p:spPr>
      </p:pic>
      <p:sp>
        <p:nvSpPr>
          <p:cNvPr id="53254" name="Text Box 6"/>
          <p:cNvSpPr txBox="1">
            <a:spLocks noChangeArrowheads="1"/>
          </p:cNvSpPr>
          <p:nvPr/>
        </p:nvSpPr>
        <p:spPr bwMode="auto">
          <a:xfrm>
            <a:off x="0" y="5734050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Esztergom vára, előtte végvári vitézek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060" name="Picture 4" descr="Eger 1596-os ostroma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1403350" y="260350"/>
            <a:ext cx="6251575" cy="5715000"/>
          </a:xfrm>
          <a:noFill/>
          <a:ln/>
        </p:spPr>
      </p:pic>
      <p:sp>
        <p:nvSpPr>
          <p:cNvPr id="45063" name="Text Box 7"/>
          <p:cNvSpPr txBox="1">
            <a:spLocks noChangeArrowheads="1"/>
          </p:cNvSpPr>
          <p:nvPr/>
        </p:nvSpPr>
        <p:spPr bwMode="auto">
          <a:xfrm>
            <a:off x="0" y="6092825"/>
            <a:ext cx="9144000" cy="51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sz="28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Eger 1596-os török általi sikeres ostroma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8" name="Picture 8" descr="Várad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l="47717" t="9877" r="1418" b="3293"/>
          <a:stretch>
            <a:fillRect/>
          </a:stretch>
        </p:blipFill>
        <p:spPr>
          <a:xfrm>
            <a:off x="5364088" y="1484784"/>
            <a:ext cx="3491620" cy="4275683"/>
          </a:xfrm>
          <a:noFill/>
          <a:ln/>
        </p:spPr>
      </p:pic>
      <p:sp>
        <p:nvSpPr>
          <p:cNvPr id="10252" name="Text Box 12"/>
          <p:cNvSpPr txBox="1">
            <a:spLocks noChangeArrowheads="1"/>
          </p:cNvSpPr>
          <p:nvPr/>
        </p:nvSpPr>
        <p:spPr bwMode="auto">
          <a:xfrm>
            <a:off x="0" y="63500"/>
            <a:ext cx="9144000" cy="647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  <a:spcBef>
                <a:spcPct val="20000"/>
              </a:spcBef>
            </a:pPr>
            <a:r>
              <a:rPr kumimoji="1" lang="hu-HU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A </a:t>
            </a:r>
            <a:r>
              <a:rPr kumimoji="1" lang="hu-HU" sz="4400" dirty="0" err="1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tizenötéves</a:t>
            </a:r>
            <a:r>
              <a:rPr kumimoji="1" lang="hu-HU" sz="4400" dirty="0">
                <a:effectLst>
                  <a:outerShdw blurRad="38100" dist="38100" dir="2700000" algn="tl">
                    <a:srgbClr val="000000"/>
                  </a:outerShdw>
                </a:effectLst>
                <a:latin typeface="+mj-lt"/>
              </a:rPr>
              <a:t> háború második szakasza</a:t>
            </a:r>
          </a:p>
        </p:txBody>
      </p:sp>
      <p:sp>
        <p:nvSpPr>
          <p:cNvPr id="10254" name="Text Box 14"/>
          <p:cNvSpPr txBox="1">
            <a:spLocks noChangeArrowheads="1"/>
          </p:cNvSpPr>
          <p:nvPr/>
        </p:nvSpPr>
        <p:spPr bwMode="auto">
          <a:xfrm>
            <a:off x="0" y="1098550"/>
            <a:ext cx="5364163" cy="49613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>
                <a:solidFill>
                  <a:srgbClr val="FF3300"/>
                </a:solidFill>
                <a:latin typeface="+mj-lt"/>
                <a:sym typeface="Wingdings 2" pitchFamily="18" charset="2"/>
              </a:rPr>
              <a:t>   </a:t>
            </a:r>
            <a:r>
              <a:rPr kumimoji="1" lang="hu-HU" dirty="0">
                <a:latin typeface="+mj-lt"/>
                <a:sym typeface="Wingdings 2" pitchFamily="18" charset="2"/>
              </a:rPr>
              <a:t>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sz="2000" dirty="0">
                <a:latin typeface="+mj-lt"/>
              </a:rPr>
              <a:t>Buda többszöri sikertelen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</a:rPr>
              <a:t>   keresztény ostroma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Wingdings 2" pitchFamily="18" charset="2"/>
              </a:rPr>
              <a:t>   </a:t>
            </a:r>
            <a:r>
              <a:rPr kumimoji="1" lang="hu-HU" sz="2000" dirty="0">
                <a:latin typeface="+mj-lt"/>
              </a:rPr>
              <a:t> 1598 Várad sikertelen török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</a:rPr>
              <a:t>   ostroma (Nyári Pál védi)</a:t>
            </a:r>
          </a:p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Wingdings 2" pitchFamily="18" charset="2"/>
              </a:rPr>
              <a:t>   </a:t>
            </a:r>
            <a:r>
              <a:rPr kumimoji="1" lang="hu-HU" sz="2000" dirty="0">
                <a:latin typeface="+mj-lt"/>
              </a:rPr>
              <a:t> 1600 Kanizsa, török végvár lesz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Symbol" pitchFamily="18" charset="2"/>
              </a:rPr>
              <a:t>       </a:t>
            </a:r>
            <a:r>
              <a:rPr kumimoji="1" lang="hu-HU" sz="2000" dirty="0">
                <a:latin typeface="+mj-lt"/>
                <a:sym typeface="Wingdings 2" pitchFamily="18" charset="2"/>
              </a:rPr>
              <a:t></a:t>
            </a:r>
            <a:r>
              <a:rPr kumimoji="1" lang="hu-HU" sz="2000" dirty="0">
                <a:latin typeface="+mj-lt"/>
                <a:sym typeface="Symbol" pitchFamily="18" charset="2"/>
              </a:rPr>
              <a:t> kudarcok hatása: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Symbol" pitchFamily="18" charset="2"/>
              </a:rPr>
              <a:t>	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Symbol" pitchFamily="18" charset="2"/>
              </a:rPr>
              <a:t>		</a:t>
            </a:r>
            <a:endParaRPr kumimoji="1" lang="hu-HU" sz="2000" dirty="0">
              <a:latin typeface="+mj-lt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sz="2000" dirty="0">
                <a:latin typeface="+mj-lt"/>
              </a:rPr>
              <a:t>   Erdély(Báthory </a:t>
            </a:r>
            <a:r>
              <a:rPr kumimoji="1" lang="hu-HU" sz="2000" dirty="0" err="1">
                <a:latin typeface="+mj-lt"/>
              </a:rPr>
              <a:t>Zs</a:t>
            </a:r>
            <a:r>
              <a:rPr kumimoji="1" lang="hu-HU" sz="2000" dirty="0">
                <a:latin typeface="+mj-lt"/>
              </a:rPr>
              <a:t>.)ki kíván válni a háborúból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Symbol" pitchFamily="18" charset="2"/>
              </a:rPr>
              <a:t>	 	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b="1" dirty="0">
                <a:latin typeface="+mj-lt"/>
                <a:sym typeface="Symbol" pitchFamily="18" charset="2"/>
              </a:rPr>
              <a:t>          1599 </a:t>
            </a:r>
            <a:r>
              <a:rPr kumimoji="1" lang="hu-HU" sz="2000" b="1" dirty="0" err="1">
                <a:latin typeface="+mj-lt"/>
                <a:sym typeface="Symbol" pitchFamily="18" charset="2"/>
              </a:rPr>
              <a:t>Basta</a:t>
            </a:r>
            <a:r>
              <a:rPr kumimoji="1" lang="hu-HU" sz="2000" b="1" dirty="0">
                <a:latin typeface="+mj-lt"/>
                <a:sym typeface="Symbol" pitchFamily="18" charset="2"/>
              </a:rPr>
              <a:t> császári generális  „rémuralma” </a:t>
            </a:r>
          </a:p>
          <a:p>
            <a:pPr>
              <a:lnSpc>
                <a:spcPct val="90000"/>
              </a:lnSpc>
              <a:spcBef>
                <a:spcPct val="20000"/>
              </a:spcBef>
            </a:pPr>
            <a:r>
              <a:rPr kumimoji="1" lang="hu-HU" sz="2000" dirty="0">
                <a:latin typeface="+mj-lt"/>
                <a:sym typeface="Symbol" pitchFamily="18" charset="2"/>
              </a:rPr>
              <a:t>	</a:t>
            </a:r>
            <a:br>
              <a:rPr kumimoji="1" lang="hu-HU" sz="2000" dirty="0">
                <a:latin typeface="+mj-lt"/>
                <a:sym typeface="Symbol" pitchFamily="18" charset="2"/>
              </a:rPr>
            </a:br>
            <a:r>
              <a:rPr kumimoji="1" lang="hu-HU" sz="2000" dirty="0">
                <a:latin typeface="+mj-lt"/>
              </a:rPr>
              <a:t>Etnikai viszonyok változásának </a:t>
            </a:r>
            <a:r>
              <a:rPr kumimoji="1" lang="hu-HU" sz="1800" dirty="0">
                <a:latin typeface="+mj-lt"/>
              </a:rPr>
              <a:t>kezdete!</a:t>
            </a:r>
            <a:endParaRPr kumimoji="1" lang="hu-HU" dirty="0">
              <a:latin typeface="+mj-lt"/>
            </a:endParaRPr>
          </a:p>
        </p:txBody>
      </p:sp>
      <p:sp>
        <p:nvSpPr>
          <p:cNvPr id="10255" name="Text Box 15"/>
          <p:cNvSpPr txBox="1">
            <a:spLocks noChangeArrowheads="1"/>
          </p:cNvSpPr>
          <p:nvPr/>
        </p:nvSpPr>
        <p:spPr bwMode="auto">
          <a:xfrm>
            <a:off x="0" y="620713"/>
            <a:ext cx="82438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  <a:buFont typeface="Wingdings" pitchFamily="2" charset="2"/>
              <a:buChar char="Ø"/>
            </a:pPr>
            <a:r>
              <a:rPr kumimoji="1" lang="hu-HU" dirty="0">
                <a:solidFill>
                  <a:srgbClr val="0000FF"/>
                </a:solidFill>
              </a:rPr>
              <a:t> </a:t>
            </a:r>
          </a:p>
        </p:txBody>
      </p:sp>
    </p:spTree>
  </p:cSld>
  <p:clrMapOvr>
    <a:masterClrMapping/>
  </p:clrMapOvr>
  <p:transition>
    <p:cut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9093" name="Picture 5" descr="Basta kínoztat 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0" y="1052513"/>
            <a:ext cx="9109075" cy="5597525"/>
          </a:xfrm>
          <a:ln/>
        </p:spPr>
      </p:pic>
      <p:sp>
        <p:nvSpPr>
          <p:cNvPr id="89096" name="Text Box 8"/>
          <p:cNvSpPr txBox="1">
            <a:spLocks noChangeArrowheads="1"/>
          </p:cNvSpPr>
          <p:nvPr/>
        </p:nvSpPr>
        <p:spPr bwMode="auto">
          <a:xfrm>
            <a:off x="0" y="4445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4400" i="1" dirty="0" err="1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Basta</a:t>
            </a:r>
            <a:r>
              <a:rPr kumimoji="1" lang="hu-HU" sz="4400" i="1" dirty="0">
                <a:effectLst>
                  <a:outerShdw blurRad="38100" dist="38100" dir="2700000" algn="tl">
                    <a:srgbClr val="000000"/>
                  </a:outerShdw>
                </a:effectLst>
                <a:sym typeface="Symbol" pitchFamily="18" charset="2"/>
              </a:rPr>
              <a:t> „rémuralma”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9" name="Rectangle 7"/>
          <p:cNvSpPr>
            <a:spLocks noGrp="1" noChangeArrowheads="1"/>
          </p:cNvSpPr>
          <p:nvPr>
            <p:ph type="title"/>
          </p:nvPr>
        </p:nvSpPr>
        <p:spPr>
          <a:xfrm>
            <a:off x="0" y="5834063"/>
            <a:ext cx="9144000" cy="763587"/>
          </a:xfrm>
        </p:spPr>
        <p:txBody>
          <a:bodyPr>
            <a:normAutofit/>
          </a:bodyPr>
          <a:lstStyle/>
          <a:p>
            <a:pPr algn="ctr"/>
            <a:r>
              <a:rPr lang="hu-HU" sz="28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Kanizsa 1600-as török ostroma</a:t>
            </a:r>
          </a:p>
        </p:txBody>
      </p:sp>
      <p:pic>
        <p:nvPicPr>
          <p:cNvPr id="84998" name="Picture 6" descr="kan1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8" b="53"/>
          <a:stretch>
            <a:fillRect/>
          </a:stretch>
        </p:blipFill>
        <p:spPr>
          <a:xfrm>
            <a:off x="250825" y="398463"/>
            <a:ext cx="8642350" cy="5345112"/>
          </a:xfrm>
          <a:noFill/>
          <a:ln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2" name="Rectangle 6"/>
          <p:cNvSpPr>
            <a:spLocks noGrp="1" noChangeArrowheads="1"/>
          </p:cNvSpPr>
          <p:nvPr>
            <p:ph type="title"/>
          </p:nvPr>
        </p:nvSpPr>
        <p:spPr>
          <a:xfrm>
            <a:off x="0" y="115888"/>
            <a:ext cx="9144000" cy="595312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</a:t>
            </a:r>
            <a:r>
              <a:rPr lang="hu-HU" i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tizenötéves</a:t>
            </a:r>
            <a:r>
              <a:rPr lang="hu-HU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háború második szakasza</a:t>
            </a:r>
          </a:p>
        </p:txBody>
      </p:sp>
      <p:pic>
        <p:nvPicPr>
          <p:cNvPr id="11264" name="Picture 0" descr="0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78" t="1321" r="1431" b="1982"/>
          <a:stretch>
            <a:fillRect/>
          </a:stretch>
        </p:blipFill>
        <p:spPr>
          <a:xfrm>
            <a:off x="250825" y="706438"/>
            <a:ext cx="8580438" cy="6107112"/>
          </a:xfrm>
          <a:noFill/>
          <a:ln/>
        </p:spPr>
      </p:pic>
    </p:spTree>
  </p:cSld>
  <p:clrMapOvr>
    <a:masterClrMapping/>
  </p:clrMapOvr>
  <p:transition>
    <p:cut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804" name="Picture 12" descr="Győr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 r="42520" b="48874"/>
          <a:stretch>
            <a:fillRect/>
          </a:stretch>
        </p:blipFill>
        <p:spPr>
          <a:xfrm>
            <a:off x="323528" y="1844824"/>
            <a:ext cx="6227763" cy="4514850"/>
          </a:xfrm>
          <a:noFill/>
          <a:ln/>
        </p:spPr>
      </p:pic>
      <p:pic>
        <p:nvPicPr>
          <p:cNvPr id="33806" name="Picture 14" descr="Pálffy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4" cstate="print"/>
          <a:srcRect/>
          <a:stretch>
            <a:fillRect/>
          </a:stretch>
        </p:blipFill>
        <p:spPr>
          <a:xfrm>
            <a:off x="6072084" y="1"/>
            <a:ext cx="3071915" cy="3645024"/>
          </a:xfrm>
          <a:noFill/>
          <a:ln/>
        </p:spPr>
      </p:pic>
      <p:sp>
        <p:nvSpPr>
          <p:cNvPr id="33809" name="Text Box 17"/>
          <p:cNvSpPr txBox="1">
            <a:spLocks noChangeArrowheads="1"/>
          </p:cNvSpPr>
          <p:nvPr/>
        </p:nvSpPr>
        <p:spPr bwMode="auto">
          <a:xfrm>
            <a:off x="246166" y="242373"/>
            <a:ext cx="5651501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hu-HU" sz="3200" i="1" dirty="0">
                <a:solidFill>
                  <a:srgbClr val="0000FF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alibri" panose="020F0502020204030204" pitchFamily="34" charset="0"/>
                <a:cs typeface="Calibri" panose="020F0502020204030204" pitchFamily="34" charset="0"/>
              </a:rPr>
              <a:t>Pálffy Miklós, Győr visszafoglalója (1598)</a:t>
            </a:r>
          </a:p>
        </p:txBody>
      </p:sp>
    </p:spTree>
  </p:cSld>
  <p:clrMapOvr>
    <a:masterClrMapping/>
  </p:clrMapOvr>
  <p:transition>
    <p:cut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376" name="Picture 8" descr="Hajdúk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3" cstate="print"/>
          <a:srcRect l="3345" r="3345" b="6299"/>
          <a:stretch>
            <a:fillRect/>
          </a:stretch>
        </p:blipFill>
        <p:spPr>
          <a:xfrm>
            <a:off x="6026935" y="2090117"/>
            <a:ext cx="3078660" cy="3067075"/>
          </a:xfrm>
          <a:noFill/>
          <a:ln/>
        </p:spPr>
      </p:pic>
      <p:sp>
        <p:nvSpPr>
          <p:cNvPr id="58380" name="Text Box 12"/>
          <p:cNvSpPr txBox="1">
            <a:spLocks noChangeArrowheads="1"/>
          </p:cNvSpPr>
          <p:nvPr/>
        </p:nvSpPr>
        <p:spPr bwMode="auto">
          <a:xfrm>
            <a:off x="0" y="-99392"/>
            <a:ext cx="6588224" cy="7070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Char char="Ø"/>
            </a:pPr>
            <a:r>
              <a:rPr kumimoji="1" lang="hu-HU" dirty="0">
                <a:solidFill>
                  <a:srgbClr val="FF0066"/>
                </a:solidFill>
              </a:rPr>
              <a:t> </a:t>
            </a:r>
            <a:r>
              <a:rPr kumimoji="1" lang="hu-HU" b="1" dirty="0"/>
              <a:t>I. Rudolf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</a:pPr>
            <a:r>
              <a:rPr kumimoji="1" lang="hu-HU" dirty="0">
                <a:sym typeface="Wingdings 2" pitchFamily="18" charset="2"/>
              </a:rPr>
              <a:t>   </a:t>
            </a:r>
            <a:r>
              <a:rPr kumimoji="1" lang="hu-HU" dirty="0"/>
              <a:t> anyagilag kimerült, ezért </a:t>
            </a:r>
            <a:r>
              <a:rPr kumimoji="1" lang="hu-HU" b="1" u="sng" dirty="0"/>
              <a:t>felségsértési perek a magyar főnemesség ellen </a:t>
            </a:r>
            <a:r>
              <a:rPr kumimoji="1" lang="hu-HU" dirty="0"/>
              <a:t>(pl.: </a:t>
            </a:r>
            <a:r>
              <a:rPr kumimoji="1" lang="hu-HU" dirty="0" err="1"/>
              <a:t>Illésházy</a:t>
            </a:r>
            <a:r>
              <a:rPr kumimoji="1" lang="hu-HU" dirty="0"/>
              <a:t> I., Rákóczi </a:t>
            </a:r>
            <a:r>
              <a:rPr kumimoji="1" lang="hu-HU" dirty="0" err="1"/>
              <a:t>Zs</a:t>
            </a:r>
            <a:r>
              <a:rPr kumimoji="1" lang="hu-HU" dirty="0"/>
              <a:t>.) 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</a:pPr>
            <a:r>
              <a:rPr kumimoji="1" lang="hu-HU" dirty="0">
                <a:sym typeface="Wingdings 2" pitchFamily="18" charset="2"/>
              </a:rPr>
              <a:t>    </a:t>
            </a:r>
            <a:r>
              <a:rPr kumimoji="1" lang="hu-HU" u="sng" dirty="0"/>
              <a:t>Végvári magyar katonaság elbocsátása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>
                <a:sym typeface="Wingdings 2" pitchFamily="18" charset="2"/>
              </a:rPr>
              <a:t>   </a:t>
            </a:r>
            <a:r>
              <a:rPr kumimoji="1" lang="hu-HU" dirty="0"/>
              <a:t> </a:t>
            </a:r>
            <a:r>
              <a:rPr kumimoji="1" lang="hu-HU" b="1" u="sng" dirty="0">
                <a:solidFill>
                  <a:srgbClr val="FF0000"/>
                </a:solidFill>
              </a:rPr>
              <a:t>RENDELETI KORMÁNYZÁS (a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b="1" dirty="0">
                <a:solidFill>
                  <a:srgbClr val="FF0000"/>
                </a:solidFill>
              </a:rPr>
              <a:t>        </a:t>
            </a:r>
            <a:r>
              <a:rPr kumimoji="1" lang="hu-HU" b="1" u="sng" dirty="0">
                <a:solidFill>
                  <a:srgbClr val="FF0000"/>
                </a:solidFill>
              </a:rPr>
              <a:t>magyar rendek nélkül)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>
                <a:sym typeface="Wingdings 2" pitchFamily="18" charset="2"/>
              </a:rPr>
              <a:t>    </a:t>
            </a:r>
            <a:r>
              <a:rPr kumimoji="1" lang="hu-HU" u="sng" dirty="0"/>
              <a:t>vezető tisztségek külföldiek kezén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>
                <a:sym typeface="Wingdings 2" pitchFamily="18" charset="2"/>
              </a:rPr>
              <a:t>    </a:t>
            </a:r>
            <a:r>
              <a:rPr kumimoji="1" lang="hu-HU" dirty="0"/>
              <a:t>Erdély befolyásolására való törekvés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>
                <a:sym typeface="Wingdings 2" pitchFamily="18" charset="2"/>
              </a:rPr>
              <a:t>    </a:t>
            </a:r>
            <a:r>
              <a:rPr kumimoji="1" lang="hu-HU" b="1" u="sng" dirty="0">
                <a:solidFill>
                  <a:srgbClr val="FF0000"/>
                </a:solidFill>
              </a:rPr>
              <a:t>ELLENREFORMÁCIÓS TÖREKVÉSEK</a:t>
            </a:r>
          </a:p>
          <a:p>
            <a:pPr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>
                <a:sym typeface="Symbol" pitchFamily="18" charset="2"/>
              </a:rPr>
              <a:t>		        </a:t>
            </a:r>
            <a:endParaRPr kumimoji="1" lang="hu-HU" dirty="0"/>
          </a:p>
          <a:p>
            <a:pPr lvl="1">
              <a:spcBef>
                <a:spcPct val="20000"/>
              </a:spcBef>
              <a:buClr>
                <a:srgbClr val="0000FF"/>
              </a:buClr>
              <a:buFont typeface="Wingdings" pitchFamily="2" charset="2"/>
              <a:buNone/>
            </a:pPr>
            <a:r>
              <a:rPr kumimoji="1" lang="hu-HU" dirty="0"/>
              <a:t>         a rendi alkotmány lábbal tiprása</a:t>
            </a:r>
          </a:p>
          <a:p>
            <a:pPr>
              <a:lnSpc>
                <a:spcPct val="120000"/>
              </a:lnSpc>
              <a:spcBef>
                <a:spcPct val="20000"/>
              </a:spcBef>
              <a:buClr>
                <a:srgbClr val="0000FF"/>
              </a:buClr>
              <a:buFont typeface="Wingdings" pitchFamily="2" charset="2"/>
              <a:buChar char="Ø"/>
            </a:pPr>
            <a:r>
              <a:rPr kumimoji="1" lang="hu-HU" dirty="0"/>
              <a:t> Hatalmasra növekedett a paraszti tömegek földönfutóvá válása, </a:t>
            </a:r>
            <a:r>
              <a:rPr kumimoji="1" lang="hu-HU" b="1" dirty="0"/>
              <a:t>„növelve a kóborló, fosztogató, zsoldosnak álló </a:t>
            </a:r>
            <a:r>
              <a:rPr kumimoji="1" lang="hu-HU" b="1" u="sng" dirty="0"/>
              <a:t>hajdúk</a:t>
            </a:r>
            <a:r>
              <a:rPr kumimoji="1" lang="hu-HU" b="1" dirty="0"/>
              <a:t> létszámát”.</a:t>
            </a:r>
          </a:p>
        </p:txBody>
      </p:sp>
      <p:sp>
        <p:nvSpPr>
          <p:cNvPr id="58381" name="Text Box 13"/>
          <p:cNvSpPr txBox="1">
            <a:spLocks noChangeArrowheads="1"/>
          </p:cNvSpPr>
          <p:nvPr/>
        </p:nvSpPr>
        <p:spPr bwMode="auto">
          <a:xfrm>
            <a:off x="5580063" y="44450"/>
            <a:ext cx="3529012" cy="1901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50000"/>
              </a:spcBef>
            </a:pPr>
            <a:r>
              <a:rPr kumimoji="1" lang="hu-HU" sz="44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</a:t>
            </a:r>
            <a:r>
              <a:rPr kumimoji="1" lang="hu-HU" sz="4400" i="1" dirty="0" err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tizenötéves</a:t>
            </a:r>
            <a:r>
              <a:rPr kumimoji="1" lang="hu-HU" sz="44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háború következménye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Tartalom helye 7"/>
          <p:cNvPicPr>
            <a:picLocks noGrp="1" noChangeAspect="1"/>
          </p:cNvPicPr>
          <p:nvPr>
            <p:ph sz="quarter" idx="3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84368" cy="5760640"/>
          </a:xfrm>
        </p:spPr>
      </p:pic>
      <p:sp>
        <p:nvSpPr>
          <p:cNvPr id="9" name="Szövegdoboz 8"/>
          <p:cNvSpPr txBox="1"/>
          <p:nvPr/>
        </p:nvSpPr>
        <p:spPr>
          <a:xfrm>
            <a:off x="467544" y="6021288"/>
            <a:ext cx="81369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k-SK" dirty="0"/>
              <a:t>A magyar népterületek kereskedelme a 16.sz. végén, 17.sz. elején. (szarvasmarha kereskedelem – hajdúk)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335550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0606" y="4221088"/>
            <a:ext cx="3315627" cy="2232522"/>
          </a:xfrm>
          <a:prstGeom prst="rect">
            <a:avLst/>
          </a:prstGeom>
        </p:spPr>
      </p:pic>
      <p:sp>
        <p:nvSpPr>
          <p:cNvPr id="12311" name="Text Box 23"/>
          <p:cNvSpPr txBox="1">
            <a:spLocks noChangeArrowheads="1"/>
          </p:cNvSpPr>
          <p:nvPr/>
        </p:nvSpPr>
        <p:spPr bwMode="auto">
          <a:xfrm>
            <a:off x="0" y="44450"/>
            <a:ext cx="7667625" cy="628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sz="44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szabadságharc kirobbanása</a:t>
            </a:r>
          </a:p>
        </p:txBody>
      </p:sp>
      <p:sp>
        <p:nvSpPr>
          <p:cNvPr id="12313" name="Text Box 25"/>
          <p:cNvSpPr txBox="1">
            <a:spLocks noChangeArrowheads="1"/>
          </p:cNvSpPr>
          <p:nvPr/>
        </p:nvSpPr>
        <p:spPr bwMode="auto">
          <a:xfrm>
            <a:off x="0" y="493713"/>
            <a:ext cx="6876256" cy="6149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solidFill>
                  <a:srgbClr val="0000FF"/>
                </a:solidFill>
              </a:rPr>
              <a:t> </a:t>
            </a:r>
            <a:r>
              <a:rPr kumimoji="1" lang="hu-HU" dirty="0"/>
              <a:t>A rendi sérelmek és az elhúzódó háború az</a:t>
            </a:r>
          </a:p>
          <a:p>
            <a:pPr>
              <a:lnSpc>
                <a:spcPct val="105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/>
              <a:t>    egész társadalmat a Habsburg dinasztia ellen ingerli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>
                <a:sym typeface="Wingdings 2" pitchFamily="18" charset="2"/>
              </a:rPr>
              <a:t>       </a:t>
            </a:r>
            <a:r>
              <a:rPr kumimoji="1" lang="hu-HU" dirty="0"/>
              <a:t> A parázsra a szikra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>
                <a:sym typeface="Symbol" pitchFamily="18" charset="2"/>
              </a:rPr>
              <a:t>		 </a:t>
            </a:r>
            <a:endParaRPr kumimoji="1" lang="hu-HU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/>
              <a:t>   1604. Bocskait is támadás éri </a:t>
            </a:r>
            <a:r>
              <a:rPr kumimoji="1" lang="hu-HU" dirty="0" err="1"/>
              <a:t>Belgiojoso</a:t>
            </a:r>
            <a:r>
              <a:rPr kumimoji="1" lang="hu-HU" dirty="0"/>
              <a:t> részéről</a:t>
            </a:r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>
                <a:sym typeface="Symbol" pitchFamily="18" charset="2"/>
              </a:rPr>
              <a:t>			 </a:t>
            </a:r>
            <a:endParaRPr kumimoji="1" lang="hu-HU" dirty="0"/>
          </a:p>
          <a:p>
            <a:pPr>
              <a:lnSpc>
                <a:spcPct val="80000"/>
              </a:lnSpc>
              <a:spcBef>
                <a:spcPct val="20000"/>
              </a:spcBef>
            </a:pPr>
            <a:r>
              <a:rPr kumimoji="1" lang="hu-HU" dirty="0"/>
              <a:t>      Fegyveres ellenállás (B. védi bihari várait)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/>
              <a:t> A </a:t>
            </a:r>
            <a:r>
              <a:rPr kumimoji="1" lang="hu-HU" u="sng" dirty="0"/>
              <a:t>kálvinista hajdúk „az szabadság és hit”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u="sng" dirty="0"/>
              <a:t>    védelme ürügyén Bocskai mellé állnak </a:t>
            </a:r>
            <a:r>
              <a:rPr kumimoji="1" lang="hu-HU" dirty="0">
                <a:sym typeface="Symbol" pitchFamily="18" charset="2"/>
              </a:rPr>
              <a:t></a:t>
            </a:r>
            <a:endParaRPr kumimoji="1" lang="hu-HU" dirty="0"/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sym typeface="Wingdings 2" pitchFamily="18" charset="2"/>
              </a:rPr>
              <a:t>    </a:t>
            </a:r>
            <a:r>
              <a:rPr kumimoji="1" lang="hu-HU" dirty="0"/>
              <a:t> </a:t>
            </a:r>
            <a:r>
              <a:rPr kumimoji="1" lang="hu-HU" b="1" u="sng" dirty="0"/>
              <a:t>1604 okt. győzelem Álmosd és Diószeg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/>
              <a:t> További sikere: Alsó-Ausztriát </a:t>
            </a:r>
          </a:p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None/>
            </a:pPr>
            <a:r>
              <a:rPr kumimoji="1" lang="hu-HU" dirty="0"/>
              <a:t>    dúlták Bocskai hadai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sym typeface="Wingdings 2" pitchFamily="18" charset="2"/>
              </a:rPr>
              <a:t></a:t>
            </a:r>
            <a:r>
              <a:rPr kumimoji="1" lang="hu-HU" dirty="0"/>
              <a:t> 1605 Kassa a központ (Felvidék nagy része)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sym typeface="Wingdings 2" pitchFamily="18" charset="2"/>
              </a:rPr>
              <a:t>   </a:t>
            </a:r>
            <a:r>
              <a:rPr kumimoji="1" lang="hu-HU" dirty="0"/>
              <a:t> Seregének nagy részét a hajdúk alkotják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8310" y="509344"/>
            <a:ext cx="2365690" cy="2919656"/>
          </a:xfrm>
          <a:prstGeom prst="rect">
            <a:avLst/>
          </a:prstGeom>
        </p:spPr>
      </p:pic>
    </p:spTree>
  </p:cSld>
  <p:clrMapOvr>
    <a:masterClrMapping/>
  </p:clrMapOvr>
  <p:transition>
    <p:cut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6" name="Text Box 6"/>
          <p:cNvSpPr txBox="1">
            <a:spLocks noChangeArrowheads="1"/>
          </p:cNvSpPr>
          <p:nvPr/>
        </p:nvSpPr>
        <p:spPr bwMode="auto">
          <a:xfrm>
            <a:off x="0" y="616585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>
                <a:solidFill>
                  <a:srgbClr val="FF3300"/>
                </a:solidFill>
              </a:rPr>
              <a:t>Bocskai István előtt hódolnak a hajdúk, Hajdúböszörmény</a:t>
            </a:r>
            <a:r>
              <a:rPr lang="hu-HU" dirty="0"/>
              <a:t> </a:t>
            </a:r>
          </a:p>
        </p:txBody>
      </p:sp>
      <p:pic>
        <p:nvPicPr>
          <p:cNvPr id="3" name="Kép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199322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115888"/>
            <a:ext cx="7772400" cy="619125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Bocskai szabadságharc</a:t>
            </a:r>
          </a:p>
        </p:txBody>
      </p:sp>
      <p:pic>
        <p:nvPicPr>
          <p:cNvPr id="83972" name="Picture 4" descr="0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l="475" r="1424" b="3162"/>
          <a:stretch>
            <a:fillRect/>
          </a:stretch>
        </p:blipFill>
        <p:spPr>
          <a:xfrm>
            <a:off x="539750" y="692150"/>
            <a:ext cx="8077200" cy="5988050"/>
          </a:xfrm>
          <a:noFill/>
          <a:ln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304" name="Text Box 8"/>
          <p:cNvSpPr txBox="1">
            <a:spLocks noChangeArrowheads="1"/>
          </p:cNvSpPr>
          <p:nvPr/>
        </p:nvSpPr>
        <p:spPr bwMode="auto">
          <a:xfrm>
            <a:off x="971550" y="1196975"/>
            <a:ext cx="5400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hu-HU"/>
          </a:p>
        </p:txBody>
      </p:sp>
      <p:pic>
        <p:nvPicPr>
          <p:cNvPr id="55305" name="Picture 9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1" y="729018"/>
            <a:ext cx="9117268" cy="5976784"/>
          </a:xfrm>
          <a:noFill/>
          <a:ln/>
        </p:spPr>
      </p:pic>
      <p:sp>
        <p:nvSpPr>
          <p:cNvPr id="55307" name="Text Box 11"/>
          <p:cNvSpPr txBox="1">
            <a:spLocks noChangeArrowheads="1"/>
          </p:cNvSpPr>
          <p:nvPr/>
        </p:nvSpPr>
        <p:spPr bwMode="auto">
          <a:xfrm>
            <a:off x="0" y="0"/>
            <a:ext cx="9144000" cy="695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90000"/>
              </a:lnSpc>
              <a:spcBef>
                <a:spcPct val="20000"/>
              </a:spcBef>
            </a:pPr>
            <a:r>
              <a:rPr kumimoji="1" lang="hu-HU" sz="4400" i="1">
                <a:solidFill>
                  <a:srgbClr val="FF0066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Bocskai szabadságharc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7" name="Text Box 9"/>
          <p:cNvSpPr txBox="1">
            <a:spLocks noChangeArrowheads="1"/>
          </p:cNvSpPr>
          <p:nvPr/>
        </p:nvSpPr>
        <p:spPr bwMode="auto">
          <a:xfrm>
            <a:off x="0" y="-26988"/>
            <a:ext cx="9144000" cy="7620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4400" i="1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szabadságharc további menete</a:t>
            </a:r>
          </a:p>
        </p:txBody>
      </p:sp>
      <p:pic>
        <p:nvPicPr>
          <p:cNvPr id="48138" name="Picture 10" descr="Bocskoro"/>
          <p:cNvPicPr>
            <a:picLocks noGrp="1" noChangeAspect="1" noChangeArrowheads="1"/>
          </p:cNvPicPr>
          <p:nvPr>
            <p:ph/>
          </p:nvPr>
        </p:nvPicPr>
        <p:blipFill>
          <a:blip r:embed="rId3" cstate="print"/>
          <a:stretch>
            <a:fillRect/>
          </a:stretch>
        </p:blipFill>
        <p:spPr>
          <a:xfrm>
            <a:off x="6598709" y="3039837"/>
            <a:ext cx="2427301" cy="2743905"/>
          </a:xfrm>
          <a:noFill/>
          <a:ln/>
        </p:spPr>
      </p:pic>
      <p:sp>
        <p:nvSpPr>
          <p:cNvPr id="48141" name="Text Box 13"/>
          <p:cNvSpPr txBox="1">
            <a:spLocks noChangeArrowheads="1"/>
          </p:cNvSpPr>
          <p:nvPr/>
        </p:nvSpPr>
        <p:spPr bwMode="auto">
          <a:xfrm>
            <a:off x="47537" y="3212976"/>
            <a:ext cx="9001571" cy="35344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solidFill>
                  <a:srgbClr val="FF3300"/>
                </a:solidFill>
                <a:latin typeface="+mj-lt"/>
                <a:sym typeface="Wingdings 2" pitchFamily="18" charset="2"/>
              </a:rPr>
              <a:t>   </a:t>
            </a:r>
            <a:r>
              <a:rPr kumimoji="1" lang="hu-HU" dirty="0">
                <a:solidFill>
                  <a:srgbClr val="0000FF"/>
                </a:solidFill>
                <a:latin typeface="+mj-lt"/>
              </a:rPr>
              <a:t> </a:t>
            </a:r>
            <a:r>
              <a:rPr kumimoji="1" lang="hu-HU" dirty="0">
                <a:latin typeface="+mj-lt"/>
              </a:rPr>
              <a:t>Bocskai feladatai: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A török háború lezárása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 Vallásszabadság és a </a:t>
            </a: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 Rendi jogok biztosítása</a:t>
            </a:r>
            <a:endParaRPr kumimoji="1" lang="hu-HU" dirty="0">
              <a:latin typeface="+mj-lt"/>
            </a:endParaRPr>
          </a:p>
          <a:p>
            <a:pPr lvl="1">
              <a:lnSpc>
                <a:spcPct val="12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 </a:t>
            </a:r>
            <a:r>
              <a:rPr kumimoji="1" lang="hu-HU" b="1" dirty="0">
                <a:latin typeface="+mj-lt"/>
                <a:sym typeface="Wingdings 2" pitchFamily="18" charset="2"/>
              </a:rPr>
              <a:t>A hajdúk gondjainak megoldása</a:t>
            </a:r>
            <a:endParaRPr kumimoji="1" lang="hu-HU" b="1" dirty="0">
              <a:latin typeface="+mj-lt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latin typeface="+mj-lt"/>
              </a:rPr>
              <a:t> A szultán koronát ajánl neki, de nem fogadja el, csak a szövetséget, ennek oka, hogy a harc célja csak az engedmények megszerzése volt.</a:t>
            </a:r>
          </a:p>
        </p:txBody>
      </p:sp>
      <p:sp>
        <p:nvSpPr>
          <p:cNvPr id="48142" name="Text Box 14"/>
          <p:cNvSpPr txBox="1">
            <a:spLocks noChangeArrowheads="1"/>
          </p:cNvSpPr>
          <p:nvPr/>
        </p:nvSpPr>
        <p:spPr bwMode="auto">
          <a:xfrm>
            <a:off x="0" y="620713"/>
            <a:ext cx="7812360" cy="24191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lnSpc>
                <a:spcPct val="110000"/>
              </a:lnSpc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Erdély és az egész Felvidék Bocskaié!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</a:t>
            </a:r>
            <a:r>
              <a:rPr kumimoji="1" lang="hu-HU" dirty="0"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1605. erdélyi rendek fejedelemmé választják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</a:t>
            </a:r>
            <a:r>
              <a:rPr kumimoji="1" lang="hu-HU" dirty="0">
                <a:latin typeface="+mj-lt"/>
              </a:rPr>
              <a:t> 1605. szerencsi országgyűlés: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      </a:t>
            </a: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kumimoji="1" lang="hu-HU" dirty="0">
                <a:latin typeface="+mj-lt"/>
              </a:rPr>
              <a:t> a magyar rendek az </a:t>
            </a:r>
            <a:r>
              <a:rPr kumimoji="1" lang="hu-HU" b="1" u="sng" dirty="0">
                <a:latin typeface="+mj-lt"/>
              </a:rPr>
              <a:t>ország fejedelmévé választják</a:t>
            </a:r>
          </a:p>
          <a:p>
            <a:pPr>
              <a:lnSpc>
                <a:spcPct val="110000"/>
              </a:lnSpc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      </a:t>
            </a:r>
            <a:r>
              <a:rPr kumimoji="1" lang="hu-HU" dirty="0">
                <a:latin typeface="+mj-lt"/>
                <a:sym typeface="Wingdings 2" pitchFamily="18" charset="2"/>
              </a:rPr>
              <a:t></a:t>
            </a:r>
            <a:r>
              <a:rPr kumimoji="1" lang="hu-HU" dirty="0">
                <a:latin typeface="+mj-lt"/>
              </a:rPr>
              <a:t> katolikus, református, evangélikus vallás </a:t>
            </a:r>
            <a:r>
              <a:rPr kumimoji="1" lang="hu-HU" b="1" u="sng" dirty="0">
                <a:latin typeface="+mj-lt"/>
              </a:rPr>
              <a:t>egyenrangú</a:t>
            </a:r>
            <a:endParaRPr lang="hu-HU" b="1" u="sng" dirty="0">
              <a:latin typeface="+mj-lt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0"/>
            <a:ext cx="7772400" cy="692150"/>
          </a:xfrm>
        </p:spPr>
        <p:txBody>
          <a:bodyPr/>
          <a:lstStyle/>
          <a:p>
            <a:pPr algn="ctr"/>
            <a:r>
              <a:rPr lang="hu-HU" sz="4000" i="1" dirty="0">
                <a:solidFill>
                  <a:srgbClr val="FF33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 szabadságharc lezárása</a:t>
            </a:r>
          </a:p>
        </p:txBody>
      </p:sp>
      <p:pic>
        <p:nvPicPr>
          <p:cNvPr id="71685" name="Picture 5" descr="becsi2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5724129" y="765175"/>
            <a:ext cx="3240484" cy="4766159"/>
          </a:xfrm>
          <a:noFill/>
          <a:ln/>
        </p:spPr>
      </p:pic>
      <p:sp>
        <p:nvSpPr>
          <p:cNvPr id="71687" name="Text Box 7"/>
          <p:cNvSpPr txBox="1">
            <a:spLocks noChangeArrowheads="1"/>
          </p:cNvSpPr>
          <p:nvPr/>
        </p:nvSpPr>
        <p:spPr bwMode="auto">
          <a:xfrm>
            <a:off x="5798207" y="5614392"/>
            <a:ext cx="338385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hu-HU" dirty="0">
                <a:latin typeface="+mj-lt"/>
              </a:rPr>
              <a:t>A </a:t>
            </a:r>
            <a:r>
              <a:rPr kumimoji="1" lang="hu-HU" dirty="0">
                <a:latin typeface="+mj-lt"/>
              </a:rPr>
              <a:t>Bécsi béke utolsó lapja</a:t>
            </a:r>
          </a:p>
        </p:txBody>
      </p:sp>
      <p:sp>
        <p:nvSpPr>
          <p:cNvPr id="71689" name="Text Box 9"/>
          <p:cNvSpPr txBox="1">
            <a:spLocks noChangeArrowheads="1"/>
          </p:cNvSpPr>
          <p:nvPr/>
        </p:nvSpPr>
        <p:spPr bwMode="auto">
          <a:xfrm>
            <a:off x="0" y="836613"/>
            <a:ext cx="7884368" cy="65925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solidFill>
                  <a:srgbClr val="0000FF"/>
                </a:solidFill>
                <a:latin typeface="+mj-lt"/>
              </a:rPr>
              <a:t> </a:t>
            </a:r>
            <a:r>
              <a:rPr kumimoji="1" lang="hu-HU" b="1" dirty="0">
                <a:latin typeface="+mj-lt"/>
              </a:rPr>
              <a:t>1606. Bécsi béke</a:t>
            </a:r>
            <a:r>
              <a:rPr kumimoji="1" lang="hu-HU" dirty="0">
                <a:latin typeface="+mj-lt"/>
              </a:rPr>
              <a:t>: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</a:t>
            </a:r>
            <a:r>
              <a:rPr kumimoji="1" lang="hu-HU" dirty="0">
                <a:latin typeface="+mj-lt"/>
              </a:rPr>
              <a:t> amnesztia 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 törvénytelen perek megszüntetése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</a:t>
            </a:r>
            <a:r>
              <a:rPr kumimoji="1" lang="hu-HU" b="1" dirty="0">
                <a:latin typeface="+mj-lt"/>
              </a:rPr>
              <a:t>vallásszabadság a protestánsoknak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(</a:t>
            </a:r>
            <a:r>
              <a:rPr kumimoji="1" lang="hu-HU" dirty="0" err="1">
                <a:latin typeface="+mj-lt"/>
              </a:rPr>
              <a:t>kiv</a:t>
            </a:r>
            <a:r>
              <a:rPr kumimoji="1" lang="hu-HU" dirty="0">
                <a:latin typeface="+mj-lt"/>
              </a:rPr>
              <a:t>.: mezővárosok és falvak)</a:t>
            </a:r>
            <a:endParaRPr kumimoji="1" lang="hu-HU" dirty="0">
              <a:latin typeface="+mj-lt"/>
              <a:sym typeface="Wingdings 2" pitchFamily="18" charset="2"/>
            </a:endParaRP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</a:t>
            </a:r>
            <a:r>
              <a:rPr kumimoji="1" lang="hu-HU" b="1" dirty="0">
                <a:latin typeface="+mj-lt"/>
              </a:rPr>
              <a:t>megerősítik a rendi alkotmányt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(A magyar </a:t>
            </a:r>
            <a:r>
              <a:rPr kumimoji="1" lang="hu-HU" dirty="0" err="1">
                <a:latin typeface="+mj-lt"/>
              </a:rPr>
              <a:t>országgy</a:t>
            </a:r>
            <a:r>
              <a:rPr kumimoji="1" lang="hu-HU" dirty="0">
                <a:latin typeface="+mj-lt"/>
              </a:rPr>
              <a:t>. újra nádort választ)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</a:t>
            </a:r>
            <a:r>
              <a:rPr kumimoji="1" lang="hu-HU" dirty="0">
                <a:latin typeface="+mj-lt"/>
                <a:sym typeface="Wingdings 2" pitchFamily="18" charset="2"/>
              </a:rPr>
              <a:t> </a:t>
            </a:r>
            <a:r>
              <a:rPr kumimoji="1" lang="hu-HU" b="1" dirty="0">
                <a:latin typeface="+mj-lt"/>
              </a:rPr>
              <a:t>elismeri Erdély önállóságát</a:t>
            </a:r>
            <a:r>
              <a:rPr kumimoji="1" lang="hu-HU" dirty="0">
                <a:latin typeface="+mj-lt"/>
              </a:rPr>
              <a:t>,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megkapja Ugocsa, Bereg és Szatmár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vármegyéket és a Partiumot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</a:t>
            </a:r>
            <a:r>
              <a:rPr kumimoji="1" lang="hu-HU" b="1" dirty="0">
                <a:latin typeface="+mj-lt"/>
              </a:rPr>
              <a:t>elismeri Bocskai nemesítéseit,</a:t>
            </a:r>
          </a:p>
          <a:p>
            <a:pPr algn="just">
              <a:spcBef>
                <a:spcPct val="20000"/>
              </a:spcBef>
            </a:pPr>
            <a:r>
              <a:rPr kumimoji="1" lang="hu-HU" b="1" dirty="0">
                <a:latin typeface="+mj-lt"/>
              </a:rPr>
              <a:t>     birtokadományait</a:t>
            </a:r>
          </a:p>
          <a:p>
            <a:pPr algn="just"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</a:t>
            </a:r>
            <a:r>
              <a:rPr kumimoji="1" lang="hu-HU" b="1" u="sng" dirty="0">
                <a:solidFill>
                  <a:srgbClr val="FF0000"/>
                </a:solidFill>
                <a:latin typeface="+mj-lt"/>
                <a:sym typeface="Wingdings 2" pitchFamily="18" charset="2"/>
              </a:rPr>
              <a:t>Feltétel:</a:t>
            </a:r>
            <a:r>
              <a:rPr kumimoji="1" lang="hu-HU" dirty="0">
                <a:latin typeface="+mj-lt"/>
                <a:sym typeface="Wingdings 2" pitchFamily="18" charset="2"/>
              </a:rPr>
              <a:t> Bocskai a </a:t>
            </a:r>
            <a:r>
              <a:rPr kumimoji="1" lang="hu-HU" b="1" u="sng" dirty="0">
                <a:latin typeface="+mj-lt"/>
                <a:sym typeface="Wingdings 2" pitchFamily="18" charset="2"/>
              </a:rPr>
              <a:t>magyar fejedelmi címéről </a:t>
            </a:r>
            <a:r>
              <a:rPr kumimoji="1" lang="hu-HU" dirty="0">
                <a:latin typeface="+mj-lt"/>
                <a:sym typeface="Wingdings 2" pitchFamily="18" charset="2"/>
              </a:rPr>
              <a:t>lemond + elküldi </a:t>
            </a:r>
            <a:r>
              <a:rPr kumimoji="1" lang="hu-HU" b="1" dirty="0">
                <a:latin typeface="+mj-lt"/>
                <a:sym typeface="Wingdings 2" pitchFamily="18" charset="2"/>
              </a:rPr>
              <a:t>Bécsbe a szultántól kapott koronát</a:t>
            </a:r>
            <a:endParaRPr kumimoji="1" lang="hu-HU" b="1" dirty="0">
              <a:latin typeface="+mj-lt"/>
            </a:endParaRPr>
          </a:p>
          <a:p>
            <a:pPr algn="just">
              <a:spcBef>
                <a:spcPct val="20000"/>
              </a:spcBef>
            </a:pPr>
            <a:endParaRPr lang="hu-HU" dirty="0">
              <a:latin typeface="+mj-lt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88906" y="0"/>
            <a:ext cx="8229600" cy="708688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hajdúk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79512" y="692696"/>
            <a:ext cx="5184576" cy="4389120"/>
          </a:xfrm>
        </p:spPr>
        <p:txBody>
          <a:bodyPr/>
          <a:lstStyle/>
          <a:p>
            <a:r>
              <a:rPr lang="hu-HU" dirty="0">
                <a:latin typeface="+mj-lt"/>
              </a:rPr>
              <a:t>Kollektív nemességet kaptak</a:t>
            </a:r>
          </a:p>
          <a:p>
            <a:r>
              <a:rPr lang="hu-HU" b="1" dirty="0">
                <a:latin typeface="+mj-lt"/>
              </a:rPr>
              <a:t>Letelepedhettek Bocskai </a:t>
            </a:r>
            <a:br>
              <a:rPr lang="hu-HU" b="1" dirty="0">
                <a:latin typeface="+mj-lt"/>
              </a:rPr>
            </a:br>
            <a:r>
              <a:rPr lang="hu-HU" b="1" dirty="0">
                <a:latin typeface="+mj-lt"/>
              </a:rPr>
              <a:t>pusztává lett birtokain</a:t>
            </a:r>
          </a:p>
          <a:p>
            <a:r>
              <a:rPr lang="hu-HU" dirty="0">
                <a:latin typeface="+mj-lt"/>
              </a:rPr>
              <a:t>Katonáskodniuk kellett </a:t>
            </a:r>
          </a:p>
        </p:txBody>
      </p:sp>
      <p:pic>
        <p:nvPicPr>
          <p:cNvPr id="4" name="Picture 5" descr="hajduk"/>
          <p:cNvPicPr>
            <a:picLocks noChangeAspect="1" noChangeArrowheads="1"/>
          </p:cNvPicPr>
          <p:nvPr/>
        </p:nvPicPr>
        <p:blipFill>
          <a:blip r:embed="rId2" cstate="print"/>
          <a:srcRect b="806"/>
          <a:stretch>
            <a:fillRect/>
          </a:stretch>
        </p:blipFill>
        <p:spPr>
          <a:xfrm>
            <a:off x="4644008" y="764704"/>
            <a:ext cx="4472428" cy="5924554"/>
          </a:xfrm>
          <a:prstGeom prst="rect">
            <a:avLst/>
          </a:prstGeom>
          <a:noFill/>
          <a:ln/>
        </p:spPr>
      </p:pic>
      <p:pic>
        <p:nvPicPr>
          <p:cNvPr id="6" name="Kép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2564903"/>
            <a:ext cx="2960457" cy="4302617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/>
          </p:nvPr>
        </p:nvSpPr>
        <p:spPr>
          <a:xfrm>
            <a:off x="5795963" y="1341438"/>
            <a:ext cx="3095625" cy="863600"/>
          </a:xfrm>
        </p:spPr>
        <p:txBody>
          <a:bodyPr>
            <a:normAutofit fontScale="90000"/>
          </a:bodyPr>
          <a:lstStyle/>
          <a:p>
            <a:pPr algn="ctr">
              <a:lnSpc>
                <a:spcPct val="80000"/>
              </a:lnSpc>
            </a:pPr>
            <a:r>
              <a:rPr lang="hu-HU" sz="2800">
                <a:solidFill>
                  <a:srgbClr val="FF3300"/>
                </a:solidFill>
              </a:rPr>
              <a:t>Hajdútelepülések az Alföldön</a:t>
            </a:r>
            <a:r>
              <a:rPr lang="hu-HU" sz="4000">
                <a:solidFill>
                  <a:srgbClr val="FF3300"/>
                </a:solidFill>
              </a:rPr>
              <a:t> </a:t>
            </a:r>
          </a:p>
        </p:txBody>
      </p:sp>
      <p:pic>
        <p:nvPicPr>
          <p:cNvPr id="75781" name="Picture 5" descr="hajdutelep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 b="25627"/>
          <a:stretch>
            <a:fillRect/>
          </a:stretch>
        </p:blipFill>
        <p:spPr>
          <a:xfrm>
            <a:off x="179512" y="25903"/>
            <a:ext cx="5597610" cy="6832097"/>
          </a:xfrm>
          <a:noFill/>
          <a:ln/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8" name="Text Box 4"/>
          <p:cNvSpPr txBox="1">
            <a:spLocks noChangeArrowheads="1"/>
          </p:cNvSpPr>
          <p:nvPr/>
        </p:nvSpPr>
        <p:spPr bwMode="auto">
          <a:xfrm>
            <a:off x="0" y="44450"/>
            <a:ext cx="91440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1" lang="hu-HU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A </a:t>
            </a:r>
            <a:r>
              <a:rPr kumimoji="1" lang="hu-HU" sz="4400" dirty="0" err="1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tizenötéves</a:t>
            </a:r>
            <a:r>
              <a:rPr kumimoji="1" lang="hu-HU" sz="44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 háború lezárása</a:t>
            </a:r>
          </a:p>
        </p:txBody>
      </p:sp>
      <p:sp>
        <p:nvSpPr>
          <p:cNvPr id="72709" name="Text Box 5"/>
          <p:cNvSpPr txBox="1">
            <a:spLocks noChangeArrowheads="1"/>
          </p:cNvSpPr>
          <p:nvPr/>
        </p:nvSpPr>
        <p:spPr bwMode="auto">
          <a:xfrm>
            <a:off x="-193409" y="908050"/>
            <a:ext cx="6228184" cy="57800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>
              <a:spcBef>
                <a:spcPct val="20000"/>
              </a:spcBef>
              <a:buFont typeface="Wingdings" pitchFamily="2" charset="2"/>
              <a:buChar char="Ø"/>
            </a:pPr>
            <a:r>
              <a:rPr kumimoji="1" lang="hu-HU" dirty="0">
                <a:solidFill>
                  <a:srgbClr val="0000FF"/>
                </a:solidFill>
                <a:latin typeface="+mj-lt"/>
              </a:rPr>
              <a:t> </a:t>
            </a:r>
            <a:r>
              <a:rPr kumimoji="1" lang="hu-HU" b="1" u="sng" dirty="0">
                <a:latin typeface="+mj-lt"/>
              </a:rPr>
              <a:t>1606. </a:t>
            </a:r>
            <a:r>
              <a:rPr kumimoji="1" lang="hu-HU" b="1" u="sng" dirty="0" err="1">
                <a:latin typeface="+mj-lt"/>
              </a:rPr>
              <a:t>Zsitvatoroki</a:t>
            </a:r>
            <a:r>
              <a:rPr kumimoji="1" lang="hu-HU" b="1" u="sng" dirty="0">
                <a:latin typeface="+mj-lt"/>
              </a:rPr>
              <a:t> béke </a:t>
            </a:r>
            <a:r>
              <a:rPr kumimoji="1" lang="hu-HU" sz="2000" b="1" u="sng" dirty="0">
                <a:latin typeface="+mj-lt"/>
              </a:rPr>
              <a:t>(</a:t>
            </a:r>
            <a:r>
              <a:rPr kumimoji="1" lang="hu-HU" sz="2000" b="1" u="sng" dirty="0">
                <a:latin typeface="+mj-lt"/>
                <a:sym typeface="Wingdings 2" pitchFamily="18" charset="2"/>
              </a:rPr>
              <a:t>húsz esztendőre szól) </a:t>
            </a:r>
            <a:endParaRPr kumimoji="1" lang="hu-HU" sz="2000" b="1" u="sng" dirty="0">
              <a:latin typeface="+mj-lt"/>
            </a:endParaRP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(</a:t>
            </a:r>
            <a:r>
              <a:rPr kumimoji="1" lang="hu-HU" dirty="0">
                <a:latin typeface="+mj-lt"/>
              </a:rPr>
              <a:t>érzékelteti az erőviszonyok megváltozását)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A török </a:t>
            </a:r>
            <a:r>
              <a:rPr kumimoji="1" lang="hu-HU" b="1" dirty="0">
                <a:latin typeface="+mj-lt"/>
                <a:sym typeface="Wingdings 2" pitchFamily="18" charset="2"/>
              </a:rPr>
              <a:t>megtartja hódításait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Garantálja a békeállapotot 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(tilos a várostromlás és a portyázás), 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A háború alatt az ellenség fogságába esett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rabokat </a:t>
            </a:r>
            <a:r>
              <a:rPr kumimoji="1" lang="hu-HU" b="1" dirty="0">
                <a:latin typeface="+mj-lt"/>
                <a:sym typeface="Wingdings 2" pitchFamily="18" charset="2"/>
              </a:rPr>
              <a:t>kölcsönösen szabadon kell bocsátani 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A hódoltsági területek </a:t>
            </a:r>
            <a:r>
              <a:rPr kumimoji="1" lang="hu-HU" b="1" dirty="0">
                <a:latin typeface="+mj-lt"/>
                <a:sym typeface="Wingdings 2" pitchFamily="18" charset="2"/>
              </a:rPr>
              <a:t>magyar adóztatása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  <a:sym typeface="Wingdings 2" pitchFamily="18" charset="2"/>
              </a:rPr>
              <a:t>      </a:t>
            </a:r>
            <a:r>
              <a:rPr kumimoji="1" lang="hu-HU" b="1" u="sng" dirty="0">
                <a:latin typeface="+mj-lt"/>
                <a:sym typeface="Wingdings 2" pitchFamily="18" charset="2"/>
              </a:rPr>
              <a:t>A</a:t>
            </a:r>
            <a:r>
              <a:rPr kumimoji="1" lang="hu-HU" b="1" u="sng" dirty="0">
                <a:latin typeface="+mj-lt"/>
              </a:rPr>
              <a:t> Habsburg uralkodó egyenrangú</a:t>
            </a:r>
          </a:p>
          <a:p>
            <a:pPr>
              <a:spcBef>
                <a:spcPct val="20000"/>
              </a:spcBef>
            </a:pPr>
            <a:r>
              <a:rPr kumimoji="1" lang="hu-HU" b="1" u="sng" dirty="0">
                <a:latin typeface="+mj-lt"/>
              </a:rPr>
              <a:t>     a szultánnal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</a:t>
            </a:r>
            <a:r>
              <a:rPr kumimoji="1" lang="hu-HU" dirty="0">
                <a:latin typeface="+mj-lt"/>
                <a:sym typeface="Wingdings 2" pitchFamily="18" charset="2"/>
              </a:rPr>
              <a:t> A török </a:t>
            </a:r>
            <a:r>
              <a:rPr kumimoji="1" lang="hu-HU" dirty="0">
                <a:latin typeface="+mj-lt"/>
              </a:rPr>
              <a:t>lemond az évi adó fizetésének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követeléséről </a:t>
            </a:r>
          </a:p>
          <a:p>
            <a:pPr>
              <a:spcBef>
                <a:spcPct val="20000"/>
              </a:spcBef>
            </a:pPr>
            <a:r>
              <a:rPr kumimoji="1" lang="hu-HU" dirty="0">
                <a:latin typeface="+mj-lt"/>
              </a:rPr>
              <a:t>     (egyszeri ajándék, 200 000 arany fejében)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621" y="922770"/>
            <a:ext cx="3124379" cy="4162414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Rectangle 2"/>
          <p:cNvSpPr>
            <a:spLocks noGrp="1" noChangeArrowheads="1"/>
          </p:cNvSpPr>
          <p:nvPr>
            <p:ph type="title"/>
          </p:nvPr>
        </p:nvSpPr>
        <p:spPr>
          <a:xfrm>
            <a:off x="-363105" y="835118"/>
            <a:ext cx="4589748" cy="791369"/>
          </a:xfrm>
        </p:spPr>
        <p:txBody>
          <a:bodyPr>
            <a:normAutofit fontScale="90000"/>
          </a:bodyPr>
          <a:lstStyle/>
          <a:p>
            <a:pPr algn="ctr"/>
            <a:r>
              <a:rPr lang="hu-HU" i="1" dirty="0">
                <a:solidFill>
                  <a:srgbClr val="C00000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Bocskai politikai végrendelete</a:t>
            </a:r>
          </a:p>
        </p:txBody>
      </p:sp>
      <p:sp>
        <p:nvSpPr>
          <p:cNvPr id="81925" name="Text Box 5"/>
          <p:cNvSpPr txBox="1">
            <a:spLocks noChangeArrowheads="1"/>
          </p:cNvSpPr>
          <p:nvPr/>
        </p:nvSpPr>
        <p:spPr bwMode="auto">
          <a:xfrm>
            <a:off x="179512" y="2095578"/>
            <a:ext cx="8820472" cy="47459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just">
              <a:lnSpc>
                <a:spcPct val="120000"/>
              </a:lnSpc>
              <a:spcBef>
                <a:spcPct val="20000"/>
              </a:spcBef>
            </a:pPr>
            <a:r>
              <a:rPr kumimoji="1" lang="hu-HU" sz="2800" dirty="0">
                <a:solidFill>
                  <a:srgbClr val="C00000"/>
                </a:solidFill>
                <a:latin typeface="+mj-lt"/>
              </a:rPr>
              <a:t>„</a:t>
            </a:r>
            <a:r>
              <a:rPr kumimoji="1" lang="hu-HU" sz="2800" dirty="0">
                <a:latin typeface="+mj-lt"/>
              </a:rPr>
              <a:t>Valameddig pedig a magyar korona ott fenn nálunknál erősebb nemzetségnél, a németnél </a:t>
            </a:r>
            <a:r>
              <a:rPr kumimoji="1" lang="hu-HU" sz="2800" dirty="0" err="1">
                <a:latin typeface="+mj-lt"/>
              </a:rPr>
              <a:t>lészen</a:t>
            </a:r>
            <a:r>
              <a:rPr kumimoji="1" lang="hu-HU" sz="2800" dirty="0">
                <a:latin typeface="+mj-lt"/>
              </a:rPr>
              <a:t>, és a magyar királyság is a németeken forog, mindenkor szükséges és hasznos egy magyar fejedelmet Erdélyben tartani, mert nekik is oltalmukra, javukra </a:t>
            </a:r>
            <a:r>
              <a:rPr kumimoji="1" lang="hu-HU" sz="2800" dirty="0" err="1">
                <a:latin typeface="+mj-lt"/>
              </a:rPr>
              <a:t>lészen</a:t>
            </a:r>
            <a:r>
              <a:rPr kumimoji="1" lang="hu-HU" sz="2800" dirty="0">
                <a:latin typeface="+mj-lt"/>
              </a:rPr>
              <a:t>. Ha pedig Isten azt adná, hogy a magyar korona Magyarországban magyar kézhez kelne egy koronás királyság alá, az erdélyieket intjük,… segéljék tehetségek </a:t>
            </a:r>
            <a:r>
              <a:rPr kumimoji="1" lang="hu-HU" sz="2800" dirty="0" err="1">
                <a:latin typeface="+mj-lt"/>
              </a:rPr>
              <a:t>szerént</a:t>
            </a:r>
            <a:r>
              <a:rPr kumimoji="1" lang="hu-HU" sz="2800" dirty="0">
                <a:latin typeface="+mj-lt"/>
              </a:rPr>
              <a:t>, és egyenlő értelemből azon korona alá a régi mód </a:t>
            </a:r>
            <a:r>
              <a:rPr kumimoji="1" lang="hu-HU" sz="2800" dirty="0" err="1">
                <a:latin typeface="+mj-lt"/>
              </a:rPr>
              <a:t>szerént</a:t>
            </a:r>
            <a:r>
              <a:rPr kumimoji="1" lang="hu-HU" sz="2800" dirty="0">
                <a:latin typeface="+mj-lt"/>
              </a:rPr>
              <a:t> adják magokat.”</a:t>
            </a:r>
          </a:p>
        </p:txBody>
      </p:sp>
      <p:pic>
        <p:nvPicPr>
          <p:cNvPr id="2" name="Kép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5640" y="44624"/>
            <a:ext cx="4716016" cy="2091139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764704"/>
          </a:xfrm>
        </p:spPr>
        <p:txBody>
          <a:bodyPr>
            <a:normAutofit fontScale="90000"/>
          </a:bodyPr>
          <a:lstStyle/>
          <a:p>
            <a:pPr algn="ctr"/>
            <a:r>
              <a:rPr lang="hu-HU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rendek előretörése</a:t>
            </a:r>
          </a:p>
        </p:txBody>
      </p:sp>
      <p:sp>
        <p:nvSpPr>
          <p:cNvPr id="3" name="Tartalom helye 2"/>
          <p:cNvSpPr>
            <a:spLocks noGrp="1"/>
          </p:cNvSpPr>
          <p:nvPr>
            <p:ph idx="1"/>
          </p:nvPr>
        </p:nvSpPr>
        <p:spPr>
          <a:xfrm>
            <a:off x="107504" y="836712"/>
            <a:ext cx="4797442" cy="4389120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hu-HU" b="1" dirty="0" err="1"/>
              <a:t>II.Mátyás</a:t>
            </a:r>
            <a:r>
              <a:rPr lang="hu-HU" b="1" dirty="0"/>
              <a:t> (1608-1619)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Megerősítette a rendek jogait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Megújította a bécsi békét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 rendek </a:t>
            </a:r>
            <a:r>
              <a:rPr lang="hu-HU" b="1" dirty="0"/>
              <a:t>nádort</a:t>
            </a:r>
            <a:r>
              <a:rPr lang="hu-HU" dirty="0"/>
              <a:t> választhattak(2katolikus és 2 protestáns magyar főúrból)</a:t>
            </a:r>
          </a:p>
          <a:p>
            <a:pPr>
              <a:buFont typeface="Wingdings" pitchFamily="2" charset="2"/>
              <a:buChar char="v"/>
            </a:pPr>
            <a:r>
              <a:rPr lang="hu-HU" b="1" dirty="0"/>
              <a:t>Megszűnt a familiaritás</a:t>
            </a:r>
          </a:p>
          <a:p>
            <a:pPr>
              <a:buFont typeface="Wingdings" pitchFamily="2" charset="2"/>
              <a:buChar char="v"/>
            </a:pPr>
            <a:r>
              <a:rPr lang="hu-HU" dirty="0"/>
              <a:t>Az </a:t>
            </a:r>
            <a:r>
              <a:rPr lang="hu-HU" b="1" dirty="0"/>
              <a:t>országgyűlés</a:t>
            </a:r>
            <a:r>
              <a:rPr lang="hu-HU" dirty="0"/>
              <a:t> </a:t>
            </a:r>
            <a:r>
              <a:rPr lang="hu-HU" b="1" dirty="0"/>
              <a:t>kétkamarássá</a:t>
            </a:r>
            <a:r>
              <a:rPr lang="hu-HU" dirty="0"/>
              <a:t> vált (alsó ház, felső ház)</a:t>
            </a:r>
          </a:p>
        </p:txBody>
      </p:sp>
      <p:pic>
        <p:nvPicPr>
          <p:cNvPr id="4" name="Kép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4946" y="908720"/>
            <a:ext cx="4215259" cy="4673236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ím 1"/>
          <p:cNvSpPr>
            <a:spLocks noGrp="1"/>
          </p:cNvSpPr>
          <p:nvPr>
            <p:ph type="title"/>
          </p:nvPr>
        </p:nvSpPr>
        <p:spPr>
          <a:xfrm>
            <a:off x="405310" y="332656"/>
            <a:ext cx="8229600" cy="924712"/>
          </a:xfrm>
        </p:spPr>
        <p:txBody>
          <a:bodyPr>
            <a:noAutofit/>
          </a:bodyPr>
          <a:lstStyle/>
          <a:p>
            <a:pPr algn="ctr"/>
            <a:r>
              <a:rPr lang="hu-HU" sz="7000" dirty="0">
                <a:solidFill>
                  <a:srgbClr val="FF0000"/>
                </a:solidFill>
              </a:rPr>
              <a:t>Köszönöm a figyelmet!</a:t>
            </a:r>
          </a:p>
        </p:txBody>
      </p:sp>
    </p:spTree>
    <p:extLst>
      <p:ext uri="{BB962C8B-B14F-4D97-AF65-F5344CB8AC3E}">
        <p14:creationId xmlns:p14="http://schemas.microsoft.com/office/powerpoint/2010/main" val="12431667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Áramlás">
  <a:themeElements>
    <a:clrScheme name="Áramlás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Áramlás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Áramlás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-téma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</TotalTime>
  <Words>709</Words>
  <Application>Microsoft Office PowerPoint</Application>
  <PresentationFormat>Diavetítés a képernyőre (4:3 oldalarány)</PresentationFormat>
  <Paragraphs>151</Paragraphs>
  <Slides>25</Slides>
  <Notes>21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6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32" baseType="lpstr">
      <vt:lpstr>Calibri</vt:lpstr>
      <vt:lpstr>Constantia</vt:lpstr>
      <vt:lpstr>Symbol</vt:lpstr>
      <vt:lpstr>Times New Roman</vt:lpstr>
      <vt:lpstr>Wingdings</vt:lpstr>
      <vt:lpstr>Wingdings 2</vt:lpstr>
      <vt:lpstr>Áramlás</vt:lpstr>
      <vt:lpstr>A tizenötéves háború  és a Bocskai szabadságharc 1591/93 - 1606</vt:lpstr>
      <vt:lpstr>PowerPoint-bemutató</vt:lpstr>
      <vt:lpstr>PowerPoint-bemutató</vt:lpstr>
      <vt:lpstr>A tizenötéves háború első szakasza</vt:lpstr>
      <vt:lpstr>PowerPoint-bemutató</vt:lpstr>
      <vt:lpstr>PowerPoint-bemutató</vt:lpstr>
      <vt:lpstr>PowerPoint-bemutató</vt:lpstr>
      <vt:lpstr>PowerPoint-bemutató</vt:lpstr>
      <vt:lpstr>Kanizsa 1600-as török ostroma</vt:lpstr>
      <vt:lpstr>A tizenötéves háború második szakasza</vt:lpstr>
      <vt:lpstr>PowerPoint-bemutató</vt:lpstr>
      <vt:lpstr>PowerPoint-bemutató</vt:lpstr>
      <vt:lpstr>PowerPoint-bemutató</vt:lpstr>
      <vt:lpstr>PowerPoint-bemutató</vt:lpstr>
      <vt:lpstr>PowerPoint-bemutató</vt:lpstr>
      <vt:lpstr>A Bocskai szabadságharc</vt:lpstr>
      <vt:lpstr>PowerPoint-bemutató</vt:lpstr>
      <vt:lpstr>PowerPoint-bemutató</vt:lpstr>
      <vt:lpstr>A szabadságharc lezárása</vt:lpstr>
      <vt:lpstr>A hajdúk</vt:lpstr>
      <vt:lpstr>Hajdútelepülések az Alföldön </vt:lpstr>
      <vt:lpstr>PowerPoint-bemutató</vt:lpstr>
      <vt:lpstr>Bocskai politikai végrendelete</vt:lpstr>
      <vt:lpstr>A rendek előretörése</vt:lpstr>
      <vt:lpstr>Köszönöm a figyelmet!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bemutató</dc:title>
  <dc:creator>Felhasználó</dc:creator>
  <cp:lastModifiedBy>Sándor Oláh</cp:lastModifiedBy>
  <cp:revision>94</cp:revision>
  <cp:lastPrinted>1601-01-01T00:00:00Z</cp:lastPrinted>
  <dcterms:created xsi:type="dcterms:W3CDTF">1601-01-01T00:00:00Z</dcterms:created>
  <dcterms:modified xsi:type="dcterms:W3CDTF">2023-11-07T13:21:25Z</dcterms:modified>
</cp:coreProperties>
</file>