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60" r:id="rId6"/>
    <p:sldId id="262" r:id="rId7"/>
    <p:sldId id="261" r:id="rId8"/>
    <p:sldId id="263" r:id="rId9"/>
    <p:sldId id="265" r:id="rId10"/>
    <p:sldId id="266" r:id="rId11"/>
    <p:sldId id="267" r:id="rId12"/>
    <p:sldId id="264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5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C73C7-8611-41D3-890B-03D97B53ED78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74D1C9-C25A-4F6F-8A72-D9B691F6C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75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967DBE-F1E5-4CC0-B9E0-1DAF3ABA0E73}" type="slidenum">
              <a:rPr lang="hu-HU" altLang="en-US"/>
              <a:pPr/>
              <a:t>7</a:t>
            </a:fld>
            <a:endParaRPr lang="hu-HU" altLang="en-US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3430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3A68E7-BED8-4F29-AB95-9D79FD48C123}" type="slidenum">
              <a:rPr lang="hu-HU" altLang="en-US"/>
              <a:pPr/>
              <a:t>8</a:t>
            </a:fld>
            <a:endParaRPr lang="hu-HU" alt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32912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2F95F2-CF24-48DC-8C9B-E51D6F17689F}" type="slidenum">
              <a:rPr lang="hu-HU" altLang="en-US"/>
              <a:pPr/>
              <a:t>9</a:t>
            </a:fld>
            <a:endParaRPr lang="hu-HU" alt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76109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D42036-BAF2-4131-946E-7E1FB50A666F}" type="slidenum">
              <a:rPr lang="hu-HU" altLang="en-US"/>
              <a:pPr/>
              <a:t>10</a:t>
            </a:fld>
            <a:endParaRPr lang="hu-HU" alt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73875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5C9D82-CAF0-4BB1-91D1-04A6C7894E32}" type="slidenum">
              <a:rPr lang="hu-HU" altLang="en-US"/>
              <a:pPr/>
              <a:t>11</a:t>
            </a:fld>
            <a:endParaRPr lang="hu-HU" alt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21951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B6621F-5070-468C-8740-8BF69BAF71C0}" type="slidenum">
              <a:rPr lang="hu-HU" altLang="en-US"/>
              <a:pPr/>
              <a:t>14</a:t>
            </a:fld>
            <a:endParaRPr lang="hu-HU" altLang="en-U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452017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8DC3-C344-4F69-9941-867D67FFE7C3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BBDD-E6E2-4A6F-B3DA-232D7C5F2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887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8DC3-C344-4F69-9941-867D67FFE7C3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BBDD-E6E2-4A6F-B3DA-232D7C5F2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66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8DC3-C344-4F69-9941-867D67FFE7C3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BBDD-E6E2-4A6F-B3DA-232D7C5F2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814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8DC3-C344-4F69-9941-867D67FFE7C3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BBDD-E6E2-4A6F-B3DA-232D7C5F2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290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8DC3-C344-4F69-9941-867D67FFE7C3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BBDD-E6E2-4A6F-B3DA-232D7C5F2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5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8DC3-C344-4F69-9941-867D67FFE7C3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BBDD-E6E2-4A6F-B3DA-232D7C5F2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514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8DC3-C344-4F69-9941-867D67FFE7C3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BBDD-E6E2-4A6F-B3DA-232D7C5F2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648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8DC3-C344-4F69-9941-867D67FFE7C3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BBDD-E6E2-4A6F-B3DA-232D7C5F2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3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8DC3-C344-4F69-9941-867D67FFE7C3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BBDD-E6E2-4A6F-B3DA-232D7C5F2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0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8DC3-C344-4F69-9941-867D67FFE7C3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BBDD-E6E2-4A6F-B3DA-232D7C5F2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65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98DC3-C344-4F69-9941-867D67FFE7C3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BBDD-E6E2-4A6F-B3DA-232D7C5F2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26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4D4B9D5-F878-428E-8D44-1EF553193E66}" type="datetime1">
              <a:rPr lang="hu-HU" altLang="en-US"/>
              <a:pPr/>
              <a:t>2020.10.14.</a:t>
            </a:fld>
            <a:endParaRPr lang="hu-HU" alt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93C8A78-8AD4-4BE9-B0BA-3D009649E91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61986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98DC3-C344-4F69-9941-867D67FFE7C3}" type="datetimeFigureOut">
              <a:rPr lang="en-US" smtClean="0"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BBDD-E6E2-4A6F-B3DA-232D7C5F2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6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javascript:void" TargetMode="External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http://mek.oszk.hu/01900/01902/html/cd6/kepek/c0992lap150b.jpg" TargetMode="Externa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http://www.empiriamagazin.com/Lapsszemle/brunotorture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06821" y="123881"/>
            <a:ext cx="7772400" cy="2251457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A Habsburgok felemelkedése és a katolikus megújulás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4" y="2375338"/>
            <a:ext cx="4151589" cy="421905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264" y="2375338"/>
            <a:ext cx="4492792" cy="2207665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744" y="4711389"/>
            <a:ext cx="2698069" cy="2123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55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91857"/>
            <a:ext cx="7886700" cy="822543"/>
          </a:xfrm>
        </p:spPr>
        <p:txBody>
          <a:bodyPr/>
          <a:lstStyle/>
          <a:p>
            <a:pPr algn="ctr"/>
            <a:r>
              <a:rPr lang="sk-SK" dirty="0" smtClean="0"/>
              <a:t>A spanyol abszolutizmus 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4080" y="861849"/>
            <a:ext cx="6505903" cy="601717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1492 </a:t>
            </a:r>
            <a:r>
              <a:rPr lang="en-US" dirty="0" err="1"/>
              <a:t>után</a:t>
            </a:r>
            <a:r>
              <a:rPr lang="en-US" dirty="0"/>
              <a:t>: </a:t>
            </a:r>
            <a:r>
              <a:rPr lang="en-US" dirty="0" err="1"/>
              <a:t>nagyhatalommá</a:t>
            </a:r>
            <a:r>
              <a:rPr lang="en-US" dirty="0"/>
              <a:t> </a:t>
            </a:r>
            <a:r>
              <a:rPr lang="en-US" dirty="0" err="1"/>
              <a:t>vált</a:t>
            </a:r>
            <a:r>
              <a:rPr lang="en-US" dirty="0"/>
              <a:t> </a:t>
            </a:r>
            <a:r>
              <a:rPr lang="en-US" dirty="0" err="1"/>
              <a:t>Kasztília</a:t>
            </a:r>
            <a:r>
              <a:rPr lang="en-US" dirty="0"/>
              <a:t> + </a:t>
            </a:r>
            <a:r>
              <a:rPr lang="en-US" dirty="0" err="1"/>
              <a:t>Aragónia</a:t>
            </a:r>
            <a:r>
              <a:rPr lang="en-US" dirty="0"/>
              <a:t> + Amerika </a:t>
            </a:r>
            <a:r>
              <a:rPr lang="en-US" dirty="0" err="1"/>
              <a:t>felfedezése</a:t>
            </a:r>
            <a:endParaRPr lang="en-US" dirty="0"/>
          </a:p>
          <a:p>
            <a:r>
              <a:rPr lang="en-US" b="1" dirty="0"/>
              <a:t>I. (Habsburg) </a:t>
            </a:r>
            <a:r>
              <a:rPr lang="en-US" b="1" dirty="0" err="1"/>
              <a:t>Károly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dirty="0" smtClean="0"/>
              <a:t>1516-155</a:t>
            </a:r>
            <a:r>
              <a:rPr lang="sk-SK" dirty="0" smtClean="0"/>
              <a:t>5</a:t>
            </a:r>
            <a:r>
              <a:rPr lang="en-US" dirty="0" smtClean="0"/>
              <a:t>)</a:t>
            </a:r>
            <a:r>
              <a:rPr lang="sk-SK" dirty="0" smtClean="0"/>
              <a:t> kerül németalföldről a spanyol trónra (NRCS-ként V. Károly)</a:t>
            </a:r>
            <a:r>
              <a:rPr lang="en-US" dirty="0" smtClean="0"/>
              <a:t>: </a:t>
            </a:r>
            <a:r>
              <a:rPr lang="en-US" dirty="0"/>
              <a:t>- </a:t>
            </a:r>
            <a:r>
              <a:rPr lang="en-US" dirty="0" err="1" smtClean="0"/>
              <a:t>zsoldossereg</a:t>
            </a:r>
            <a:r>
              <a:rPr lang="sk-SK" dirty="0" smtClean="0"/>
              <a:t> kialakítása</a:t>
            </a:r>
            <a:endParaRPr lang="en-US" dirty="0"/>
          </a:p>
          <a:p>
            <a:r>
              <a:rPr lang="en-US" b="1" dirty="0" err="1" smtClean="0"/>
              <a:t>abszolutizmus</a:t>
            </a:r>
            <a:r>
              <a:rPr lang="en-US" b="1" dirty="0" smtClean="0"/>
              <a:t> </a:t>
            </a:r>
            <a:r>
              <a:rPr lang="en-US" b="1" dirty="0" err="1"/>
              <a:t>kialakítása</a:t>
            </a:r>
            <a:r>
              <a:rPr lang="en-US" b="1" dirty="0"/>
              <a:t> </a:t>
            </a:r>
            <a:r>
              <a:rPr lang="sk-SK" b="1" dirty="0" smtClean="0"/>
              <a:t>- </a:t>
            </a:r>
            <a:r>
              <a:rPr lang="en-US" dirty="0" err="1" smtClean="0"/>
              <a:t>visszaszorította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 smtClean="0"/>
              <a:t>rendeket</a:t>
            </a:r>
            <a:r>
              <a:rPr lang="sk-SK" dirty="0" smtClean="0"/>
              <a:t> – az </a:t>
            </a:r>
            <a:r>
              <a:rPr lang="sk-SK" b="1" dirty="0" smtClean="0"/>
              <a:t>inkvizíció segítségével</a:t>
            </a:r>
            <a:r>
              <a:rPr lang="en-US" dirty="0" smtClean="0"/>
              <a:t>,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uralkodó</a:t>
            </a:r>
            <a:r>
              <a:rPr lang="en-US" dirty="0"/>
              <a:t> </a:t>
            </a:r>
            <a:r>
              <a:rPr lang="en-US" dirty="0" err="1"/>
              <a:t>feltétlen</a:t>
            </a:r>
            <a:r>
              <a:rPr lang="en-US" dirty="0"/>
              <a:t> </a:t>
            </a:r>
            <a:r>
              <a:rPr lang="en-US" dirty="0" err="1"/>
              <a:t>hatalommal</a:t>
            </a:r>
            <a:r>
              <a:rPr lang="en-US" dirty="0"/>
              <a:t> </a:t>
            </a:r>
            <a:r>
              <a:rPr lang="en-US" dirty="0" err="1" smtClean="0"/>
              <a:t>rendelkezett</a:t>
            </a:r>
            <a:endParaRPr lang="en-US" dirty="0"/>
          </a:p>
          <a:p>
            <a:r>
              <a:rPr lang="en-US" dirty="0" smtClean="0"/>
              <a:t>a </a:t>
            </a:r>
            <a:r>
              <a:rPr lang="en-US" dirty="0" err="1"/>
              <a:t>gyarmatokról</a:t>
            </a:r>
            <a:r>
              <a:rPr lang="en-US" dirty="0"/>
              <a:t> (</a:t>
            </a:r>
            <a:r>
              <a:rPr lang="en-US" dirty="0" err="1"/>
              <a:t>Amerikából</a:t>
            </a:r>
            <a:r>
              <a:rPr lang="en-US" dirty="0"/>
              <a:t>) </a:t>
            </a:r>
            <a:r>
              <a:rPr lang="en-US" dirty="0" err="1"/>
              <a:t>rengeteg</a:t>
            </a:r>
            <a:r>
              <a:rPr lang="en-US" dirty="0"/>
              <a:t> </a:t>
            </a:r>
            <a:r>
              <a:rPr lang="en-US" dirty="0" err="1"/>
              <a:t>arany</a:t>
            </a:r>
            <a:r>
              <a:rPr lang="en-US" dirty="0"/>
              <a:t> </a:t>
            </a:r>
            <a:r>
              <a:rPr lang="en-US" dirty="0" err="1"/>
              <a:t>áramlik</a:t>
            </a:r>
            <a:r>
              <a:rPr lang="en-US" dirty="0"/>
              <a:t> be =&gt; </a:t>
            </a:r>
            <a:r>
              <a:rPr lang="en-US" dirty="0" err="1"/>
              <a:t>megemeli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árszintet</a:t>
            </a:r>
            <a:r>
              <a:rPr lang="en-US" dirty="0"/>
              <a:t> =&gt; </a:t>
            </a:r>
            <a:r>
              <a:rPr lang="en-US" dirty="0" err="1"/>
              <a:t>jobban</a:t>
            </a:r>
            <a:r>
              <a:rPr lang="en-US" dirty="0"/>
              <a:t> </a:t>
            </a:r>
            <a:r>
              <a:rPr lang="en-US" dirty="0" err="1"/>
              <a:t>megéri</a:t>
            </a:r>
            <a:r>
              <a:rPr lang="en-US" dirty="0"/>
              <a:t> </a:t>
            </a:r>
            <a:r>
              <a:rPr lang="en-US" dirty="0" err="1"/>
              <a:t>behozni</a:t>
            </a:r>
            <a:r>
              <a:rPr lang="en-US" dirty="0"/>
              <a:t> a </a:t>
            </a:r>
            <a:r>
              <a:rPr lang="en-US" dirty="0" err="1"/>
              <a:t>termékeket</a:t>
            </a:r>
            <a:r>
              <a:rPr lang="en-US" dirty="0"/>
              <a:t>, mint </a:t>
            </a:r>
            <a:r>
              <a:rPr lang="en-US" dirty="0" err="1"/>
              <a:t>itt</a:t>
            </a:r>
            <a:r>
              <a:rPr lang="en-US" dirty="0"/>
              <a:t> </a:t>
            </a:r>
            <a:r>
              <a:rPr lang="en-US" dirty="0" err="1"/>
              <a:t>előállítani</a:t>
            </a:r>
            <a:endParaRPr lang="en-US" dirty="0"/>
          </a:p>
          <a:p>
            <a:pPr marL="0" indent="0">
              <a:buNone/>
            </a:pPr>
            <a:r>
              <a:rPr lang="sk-SK" dirty="0" smtClean="0"/>
              <a:t>            </a:t>
            </a:r>
            <a:r>
              <a:rPr lang="en-US" dirty="0" smtClean="0"/>
              <a:t>↓</a:t>
            </a:r>
            <a:endParaRPr lang="en-US" dirty="0"/>
          </a:p>
          <a:p>
            <a:r>
              <a:rPr lang="en-US" dirty="0"/>
              <a:t>a </a:t>
            </a:r>
            <a:r>
              <a:rPr lang="en-US" dirty="0" err="1"/>
              <a:t>gazdaság</a:t>
            </a:r>
            <a:r>
              <a:rPr lang="en-US" dirty="0"/>
              <a:t> </a:t>
            </a:r>
            <a:r>
              <a:rPr lang="en-US" dirty="0" err="1"/>
              <a:t>nem</a:t>
            </a:r>
            <a:r>
              <a:rPr lang="en-US" dirty="0"/>
              <a:t> </a:t>
            </a:r>
            <a:r>
              <a:rPr lang="en-US" dirty="0" err="1"/>
              <a:t>fejlődik</a:t>
            </a:r>
            <a:r>
              <a:rPr lang="en-US" dirty="0"/>
              <a:t>,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arany</a:t>
            </a:r>
            <a:r>
              <a:rPr lang="en-US" dirty="0"/>
              <a:t> </a:t>
            </a:r>
            <a:r>
              <a:rPr lang="en-US" dirty="0" err="1"/>
              <a:t>kiáramlik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országból</a:t>
            </a:r>
            <a:endParaRPr lang="en-US" dirty="0"/>
          </a:p>
          <a:p>
            <a:r>
              <a:rPr lang="en-US" dirty="0" err="1" smtClean="0"/>
              <a:t>Habsburgok</a:t>
            </a:r>
            <a:r>
              <a:rPr lang="en-US" dirty="0"/>
              <a:t>: </a:t>
            </a:r>
            <a:r>
              <a:rPr lang="en-US" dirty="0" err="1"/>
              <a:t>minden</a:t>
            </a:r>
            <a:r>
              <a:rPr lang="en-US" dirty="0"/>
              <a:t> </a:t>
            </a:r>
            <a:r>
              <a:rPr lang="en-US" dirty="0" err="1"/>
              <a:t>európai</a:t>
            </a:r>
            <a:r>
              <a:rPr lang="en-US" dirty="0"/>
              <a:t> </a:t>
            </a:r>
            <a:r>
              <a:rPr lang="en-US" dirty="0" err="1"/>
              <a:t>háborúba</a:t>
            </a:r>
            <a:r>
              <a:rPr lang="en-US" dirty="0"/>
              <a:t> </a:t>
            </a:r>
            <a:r>
              <a:rPr lang="en-US" dirty="0" err="1"/>
              <a:t>bekapcsolódnak</a:t>
            </a:r>
            <a:r>
              <a:rPr lang="en-US" dirty="0"/>
              <a:t> =&gt; </a:t>
            </a:r>
            <a:r>
              <a:rPr lang="en-US" dirty="0" err="1"/>
              <a:t>adókat</a:t>
            </a:r>
            <a:r>
              <a:rPr lang="en-US" dirty="0"/>
              <a:t> vet </a:t>
            </a:r>
            <a:r>
              <a:rPr lang="en-US" dirty="0" err="1"/>
              <a:t>ki</a:t>
            </a:r>
            <a:r>
              <a:rPr lang="en-US" dirty="0"/>
              <a:t> a </a:t>
            </a:r>
            <a:r>
              <a:rPr lang="en-US" dirty="0" err="1"/>
              <a:t>lakosságra</a:t>
            </a:r>
            <a:r>
              <a:rPr lang="en-US" dirty="0"/>
              <a:t> </a:t>
            </a:r>
            <a:endParaRPr lang="sk-SK" dirty="0" smtClean="0"/>
          </a:p>
          <a:p>
            <a:pPr marL="0" indent="0">
              <a:buNone/>
            </a:pPr>
            <a:r>
              <a:rPr lang="sk-SK" dirty="0"/>
              <a:t> </a:t>
            </a:r>
            <a:r>
              <a:rPr lang="sk-SK" dirty="0" smtClean="0"/>
              <a:t>           </a:t>
            </a:r>
            <a:r>
              <a:rPr lang="en-US" dirty="0" smtClean="0"/>
              <a:t>↓</a:t>
            </a:r>
            <a:endParaRPr lang="en-US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983" y="861849"/>
            <a:ext cx="3322459" cy="337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1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143" y="0"/>
            <a:ext cx="4665278" cy="356898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679" y="3568986"/>
            <a:ext cx="6304819" cy="328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13339" y="0"/>
            <a:ext cx="6507874" cy="948666"/>
          </a:xfrm>
        </p:spPr>
        <p:txBody>
          <a:bodyPr>
            <a:normAutofit/>
          </a:bodyPr>
          <a:lstStyle/>
          <a:p>
            <a:pPr algn="ctr"/>
            <a:r>
              <a:rPr lang="sk-SK" dirty="0" smtClean="0"/>
              <a:t>A Habsburg – Valois párharc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3133" y="809297"/>
            <a:ext cx="5751130" cy="618008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I. </a:t>
            </a:r>
            <a:r>
              <a:rPr lang="en-US" dirty="0" err="1" smtClean="0"/>
              <a:t>Károly</a:t>
            </a:r>
            <a:r>
              <a:rPr lang="sk-SK" dirty="0"/>
              <a:t> </a:t>
            </a:r>
            <a:r>
              <a:rPr lang="sk-SK" dirty="0" smtClean="0"/>
              <a:t>sp. kir. s egyben </a:t>
            </a:r>
            <a:r>
              <a:rPr lang="sk-SK" b="1" dirty="0" smtClean="0"/>
              <a:t>V. Károly NRCS</a:t>
            </a:r>
            <a:r>
              <a:rPr lang="en-US" b="1" dirty="0" smtClean="0"/>
              <a:t> ↔</a:t>
            </a:r>
            <a:r>
              <a:rPr lang="en-US" dirty="0" smtClean="0"/>
              <a:t> </a:t>
            </a:r>
            <a:r>
              <a:rPr lang="en-US" b="1" dirty="0"/>
              <a:t>I. (Valois) </a:t>
            </a:r>
            <a:r>
              <a:rPr lang="en-US" b="1" dirty="0" err="1"/>
              <a:t>Ferenc</a:t>
            </a:r>
            <a:r>
              <a:rPr lang="en-US" b="1" dirty="0"/>
              <a:t> </a:t>
            </a:r>
            <a:r>
              <a:rPr lang="sk-SK" b="1" dirty="0" smtClean="0"/>
              <a:t>(a képen) </a:t>
            </a:r>
            <a:r>
              <a:rPr lang="en-US" dirty="0" err="1" smtClean="0"/>
              <a:t>francia</a:t>
            </a:r>
            <a:r>
              <a:rPr lang="en-US" dirty="0" smtClean="0"/>
              <a:t> </a:t>
            </a:r>
            <a:r>
              <a:rPr lang="en-US" dirty="0" err="1"/>
              <a:t>király</a:t>
            </a:r>
            <a:r>
              <a:rPr lang="en-US" dirty="0"/>
              <a:t>: </a:t>
            </a:r>
            <a:r>
              <a:rPr lang="en-US" dirty="0" err="1"/>
              <a:t>Itáliában</a:t>
            </a:r>
            <a:r>
              <a:rPr lang="en-US" dirty="0"/>
              <a:t> </a:t>
            </a:r>
            <a:r>
              <a:rPr lang="en-US" dirty="0" err="1"/>
              <a:t>háborúznak</a:t>
            </a:r>
            <a:endParaRPr lang="en-US" dirty="0"/>
          </a:p>
          <a:p>
            <a:r>
              <a:rPr lang="en-US" dirty="0"/>
              <a:t>1526: </a:t>
            </a:r>
            <a:r>
              <a:rPr lang="en-US" dirty="0" err="1"/>
              <a:t>cognaci</a:t>
            </a:r>
            <a:r>
              <a:rPr lang="en-US" dirty="0"/>
              <a:t> </a:t>
            </a:r>
            <a:r>
              <a:rPr lang="en-US" dirty="0" err="1"/>
              <a:t>liga</a:t>
            </a:r>
            <a:r>
              <a:rPr lang="en-US" dirty="0"/>
              <a:t> (</a:t>
            </a:r>
            <a:r>
              <a:rPr lang="en-US" dirty="0" smtClean="0"/>
              <a:t>Fr</a:t>
            </a:r>
            <a:r>
              <a:rPr lang="sk-SK" dirty="0" smtClean="0"/>
              <a:t>.</a:t>
            </a:r>
            <a:r>
              <a:rPr lang="en-US" dirty="0" smtClean="0"/>
              <a:t>o</a:t>
            </a:r>
            <a:r>
              <a:rPr lang="en-US" dirty="0"/>
              <a:t>.+ </a:t>
            </a:r>
            <a:r>
              <a:rPr lang="en-US" dirty="0" err="1"/>
              <a:t>Velence+Milánó+Firenze+pápa</a:t>
            </a:r>
            <a:r>
              <a:rPr lang="en-US" dirty="0"/>
              <a:t>) </a:t>
            </a:r>
            <a:endParaRPr lang="sk-SK" dirty="0" smtClean="0"/>
          </a:p>
          <a:p>
            <a:pPr marL="0" indent="0">
              <a:buNone/>
            </a:pPr>
            <a:r>
              <a:rPr lang="en-US" b="1" dirty="0" smtClean="0"/>
              <a:t>↔</a:t>
            </a:r>
            <a:r>
              <a:rPr lang="en-US" dirty="0" smtClean="0"/>
              <a:t> </a:t>
            </a:r>
            <a:r>
              <a:rPr lang="en-US" dirty="0" err="1" smtClean="0"/>
              <a:t>Habsburgok</a:t>
            </a:r>
            <a:endParaRPr lang="sk-SK" dirty="0" smtClean="0"/>
          </a:p>
          <a:p>
            <a:r>
              <a:rPr lang="sk-SK" dirty="0" smtClean="0"/>
              <a:t>I. Károly lemond a trónról (1555), a spanyol trónra fia kerül: II. Fülöp, a NRCS trónt kisebbik fia I. Ferdinánd kapja</a:t>
            </a:r>
            <a:endParaRPr lang="en-US" dirty="0"/>
          </a:p>
          <a:p>
            <a:r>
              <a:rPr lang="en-US" b="1" dirty="0"/>
              <a:t>II. </a:t>
            </a:r>
            <a:r>
              <a:rPr lang="en-US" b="1" dirty="0" err="1" smtClean="0"/>
              <a:t>Fülöp</a:t>
            </a:r>
            <a:r>
              <a:rPr lang="sk-SK" b="1" dirty="0" smtClean="0"/>
              <a:t> </a:t>
            </a:r>
            <a:r>
              <a:rPr lang="sk-SK" dirty="0" smtClean="0"/>
              <a:t>(a képen, I. Károly fia, 1556-1598)</a:t>
            </a:r>
            <a:r>
              <a:rPr lang="en-US" dirty="0" smtClean="0"/>
              <a:t>: </a:t>
            </a:r>
            <a:r>
              <a:rPr lang="en-US" dirty="0" err="1"/>
              <a:t>abszolút</a:t>
            </a:r>
            <a:r>
              <a:rPr lang="en-US" dirty="0"/>
              <a:t> </a:t>
            </a:r>
            <a:r>
              <a:rPr lang="en-US" dirty="0" err="1"/>
              <a:t>hatalmát</a:t>
            </a:r>
            <a:r>
              <a:rPr lang="en-US" dirty="0"/>
              <a:t> a </a:t>
            </a:r>
            <a:r>
              <a:rPr lang="en-US" dirty="0" err="1"/>
              <a:t>központi</a:t>
            </a:r>
            <a:r>
              <a:rPr lang="en-US" dirty="0"/>
              <a:t> </a:t>
            </a:r>
            <a:r>
              <a:rPr lang="en-US" dirty="0" err="1"/>
              <a:t>hivatalokon</a:t>
            </a:r>
            <a:r>
              <a:rPr lang="en-US" dirty="0"/>
              <a:t> (</a:t>
            </a:r>
            <a:r>
              <a:rPr lang="en-US" dirty="0" err="1"/>
              <a:t>tanácsok</a:t>
            </a:r>
            <a:r>
              <a:rPr lang="en-US" dirty="0"/>
              <a:t>) </a:t>
            </a:r>
            <a:r>
              <a:rPr lang="en-US" dirty="0" err="1"/>
              <a:t>keresztül</a:t>
            </a:r>
            <a:r>
              <a:rPr lang="en-US" dirty="0"/>
              <a:t> </a:t>
            </a:r>
            <a:r>
              <a:rPr lang="en-US" dirty="0" err="1"/>
              <a:t>gyakorolta</a:t>
            </a:r>
            <a:r>
              <a:rPr lang="en-US" dirty="0"/>
              <a:t>,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államtanács</a:t>
            </a:r>
            <a:r>
              <a:rPr lang="en-US" dirty="0"/>
              <a:t> </a:t>
            </a:r>
            <a:r>
              <a:rPr lang="en-US" dirty="0" err="1"/>
              <a:t>hangolta</a:t>
            </a:r>
            <a:r>
              <a:rPr lang="en-US" dirty="0"/>
              <a:t> </a:t>
            </a:r>
            <a:r>
              <a:rPr lang="en-US" dirty="0" err="1"/>
              <a:t>össze</a:t>
            </a:r>
            <a:r>
              <a:rPr lang="en-US" dirty="0"/>
              <a:t> </a:t>
            </a:r>
            <a:r>
              <a:rPr lang="en-US" dirty="0" err="1" smtClean="0"/>
              <a:t>munkájukat</a:t>
            </a:r>
            <a:r>
              <a:rPr lang="sk-SK" dirty="0" smtClean="0"/>
              <a:t> (Escorial, 18.o.)</a:t>
            </a:r>
            <a:endParaRPr lang="en-US" dirty="0"/>
          </a:p>
          <a:p>
            <a:r>
              <a:rPr lang="en-US" b="1" dirty="0"/>
              <a:t>1571 – </a:t>
            </a:r>
            <a:r>
              <a:rPr lang="en-US" b="1" dirty="0" err="1" smtClean="0"/>
              <a:t>Lepantó</a:t>
            </a:r>
            <a:r>
              <a:rPr lang="sk-SK" b="1" dirty="0" smtClean="0"/>
              <a:t>-i csata (Görögország partjainál)</a:t>
            </a:r>
            <a:r>
              <a:rPr lang="en-US" b="1" dirty="0" smtClean="0"/>
              <a:t>: </a:t>
            </a:r>
            <a:r>
              <a:rPr lang="sk-SK" dirty="0" smtClean="0"/>
              <a:t>II. Fülöp, Velence és a pápa segítségével </a:t>
            </a:r>
            <a:r>
              <a:rPr lang="en-US" dirty="0" err="1" smtClean="0"/>
              <a:t>megállított</a:t>
            </a:r>
            <a:r>
              <a:rPr lang="sk-SK" dirty="0" smtClean="0"/>
              <a:t>a</a:t>
            </a:r>
            <a:r>
              <a:rPr lang="en-US" dirty="0" smtClean="0"/>
              <a:t> a</a:t>
            </a:r>
            <a:r>
              <a:rPr lang="sk-SK" dirty="0" smtClean="0"/>
              <a:t>z oszmánok</a:t>
            </a:r>
            <a:r>
              <a:rPr lang="en-US" dirty="0" smtClean="0"/>
              <a:t> </a:t>
            </a:r>
            <a:r>
              <a:rPr lang="en-US" dirty="0" err="1"/>
              <a:t>előretörését</a:t>
            </a:r>
            <a:r>
              <a:rPr lang="en-US" dirty="0"/>
              <a:t> a </a:t>
            </a:r>
            <a:r>
              <a:rPr lang="sk-SK" dirty="0" smtClean="0"/>
              <a:t>Földközi </a:t>
            </a:r>
            <a:r>
              <a:rPr lang="en-US" dirty="0" err="1" smtClean="0"/>
              <a:t>tengeren</a:t>
            </a:r>
            <a:endParaRPr lang="en-US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263" y="2963917"/>
            <a:ext cx="3270289" cy="378372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207" y="0"/>
            <a:ext cx="2128345" cy="3021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169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65430"/>
            <a:ext cx="7886700" cy="727950"/>
          </a:xfrm>
        </p:spPr>
        <p:txBody>
          <a:bodyPr/>
          <a:lstStyle/>
          <a:p>
            <a:pPr algn="ctr"/>
            <a:r>
              <a:rPr lang="sk-SK" dirty="0" smtClean="0"/>
              <a:t>Spanyolország hanyatlása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4664" y="1289598"/>
            <a:ext cx="5593474" cy="5468554"/>
          </a:xfrm>
        </p:spPr>
        <p:txBody>
          <a:bodyPr>
            <a:normAutofit fontScale="92500" lnSpcReduction="20000"/>
          </a:bodyPr>
          <a:lstStyle/>
          <a:p>
            <a:r>
              <a:rPr lang="sk-SK" dirty="0" smtClean="0"/>
              <a:t>Gyarmati kincsek beáramlása – főleg arany</a:t>
            </a:r>
          </a:p>
          <a:p>
            <a:endParaRPr lang="sk-SK" dirty="0" smtClean="0"/>
          </a:p>
          <a:p>
            <a:r>
              <a:rPr lang="sk-SK" dirty="0" smtClean="0"/>
              <a:t>Nem érdemes termelni – ezért a termékeket importálják külföldről a sok arany fejében</a:t>
            </a:r>
          </a:p>
          <a:p>
            <a:endParaRPr lang="sk-SK" dirty="0" smtClean="0"/>
          </a:p>
          <a:p>
            <a:r>
              <a:rPr lang="sk-SK" dirty="0" smtClean="0"/>
              <a:t>Az ipar és a mezőgazdaság hanyatlása, helyette legelők, juhok tartása – gyapjú</a:t>
            </a:r>
          </a:p>
          <a:p>
            <a:endParaRPr lang="sk-SK" dirty="0" smtClean="0"/>
          </a:p>
          <a:p>
            <a:r>
              <a:rPr lang="sk-SK" dirty="0" smtClean="0"/>
              <a:t>A munkanélküli parasztok kivándorlása a gyarmatokra.</a:t>
            </a:r>
          </a:p>
          <a:p>
            <a:r>
              <a:rPr lang="sk-SK" dirty="0" smtClean="0"/>
              <a:t>A zsoldoshadsereg fenntartása miatt magas adók ---</a:t>
            </a:r>
            <a:r>
              <a:rPr lang="en-US" dirty="0" smtClean="0"/>
              <a:t>&gt;</a:t>
            </a:r>
            <a:r>
              <a:rPr lang="sk-SK" dirty="0" smtClean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hanyatl</a:t>
            </a:r>
            <a:r>
              <a:rPr lang="sk-SK" dirty="0" smtClean="0"/>
              <a:t>ás</a:t>
            </a:r>
            <a:endParaRPr lang="en-US" dirty="0"/>
          </a:p>
        </p:txBody>
      </p:sp>
      <p:sp>
        <p:nvSpPr>
          <p:cNvPr id="4" name="Lefelé nyíl 3"/>
          <p:cNvSpPr/>
          <p:nvPr/>
        </p:nvSpPr>
        <p:spPr>
          <a:xfrm>
            <a:off x="1135114" y="1987222"/>
            <a:ext cx="252249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elé nyíl 4"/>
          <p:cNvSpPr/>
          <p:nvPr/>
        </p:nvSpPr>
        <p:spPr>
          <a:xfrm>
            <a:off x="1103580" y="3346997"/>
            <a:ext cx="252249" cy="3573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elé nyíl 5"/>
          <p:cNvSpPr/>
          <p:nvPr/>
        </p:nvSpPr>
        <p:spPr>
          <a:xfrm>
            <a:off x="1135114" y="4759323"/>
            <a:ext cx="252249" cy="336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138" y="2872703"/>
            <a:ext cx="2995775" cy="2445531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6959819" y="5318234"/>
            <a:ext cx="1555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Merino juhok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364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6608" y="302063"/>
            <a:ext cx="7886700" cy="1325563"/>
          </a:xfrm>
        </p:spPr>
        <p:txBody>
          <a:bodyPr/>
          <a:lstStyle/>
          <a:p>
            <a:pPr algn="ctr"/>
            <a:r>
              <a:rPr lang="sk-SK" dirty="0" smtClean="0"/>
              <a:t>Az ellenreformáció és a katolikus megújulás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432" y="1627626"/>
            <a:ext cx="6147051" cy="5128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44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2"/>
          <p:cNvSpPr txBox="1">
            <a:spLocks noChangeArrowheads="1"/>
          </p:cNvSpPr>
          <p:nvPr/>
        </p:nvSpPr>
        <p:spPr bwMode="auto">
          <a:xfrm>
            <a:off x="-1" y="765175"/>
            <a:ext cx="6124575" cy="4640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sz="2400" dirty="0">
                <a:sym typeface="Symbol" pitchFamily="18" charset="2"/>
              </a:rPr>
              <a:t> A</a:t>
            </a:r>
            <a:r>
              <a:rPr lang="hu-HU" altLang="en-US" sz="2400" dirty="0"/>
              <a:t> katolikus hívek száma csökken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400" dirty="0">
                <a:sym typeface="Symbol" pitchFamily="18" charset="2"/>
              </a:rPr>
              <a:t>		     </a:t>
            </a:r>
            <a:endParaRPr lang="hu-HU" altLang="en-US" sz="2400" dirty="0"/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sz="2400" dirty="0"/>
              <a:t>de a katolikus egyház ellenálla reformoknak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400" dirty="0">
                <a:sym typeface="Wingdings 2" panose="05020102010507070707" pitchFamily="18" charset="2"/>
              </a:rPr>
              <a:t>     </a:t>
            </a:r>
            <a:r>
              <a:rPr lang="hu-HU" altLang="en-US" sz="2400" dirty="0"/>
              <a:t>mozgalom indul az egyház megtisztításáért </a:t>
            </a:r>
            <a:endParaRPr kumimoji="1" lang="hu-HU" altLang="en-US" sz="2400" dirty="0">
              <a:sym typeface="Symbol" pitchFamily="18" charset="2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altLang="en-US" sz="2400" dirty="0">
                <a:sym typeface="Symbol" pitchFamily="18" charset="2"/>
              </a:rPr>
              <a:t> </a:t>
            </a:r>
            <a:r>
              <a:rPr kumimoji="1" lang="hu-HU" altLang="en-US" sz="2400" dirty="0">
                <a:sym typeface="Wingdings 2" panose="05020102010507070707" pitchFamily="18" charset="2"/>
              </a:rPr>
              <a:t>Róma támogatja az új mozgalmat</a:t>
            </a:r>
            <a:endParaRPr kumimoji="1" lang="hu-HU" altLang="en-US" sz="2400" dirty="0">
              <a:sym typeface="Symbol" pitchFamily="18" charset="2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400" dirty="0">
                <a:sym typeface="Symbol" pitchFamily="18" charset="2"/>
              </a:rPr>
              <a:t>    </a:t>
            </a:r>
            <a:r>
              <a:rPr kumimoji="1" lang="hu-HU" altLang="en-US" sz="2400" dirty="0">
                <a:sym typeface="Wingdings 2" panose="05020102010507070707" pitchFamily="18" charset="2"/>
              </a:rPr>
              <a:t></a:t>
            </a:r>
            <a:r>
              <a:rPr kumimoji="1" lang="hu-HU" altLang="en-US" sz="2400" dirty="0">
                <a:sym typeface="Symbol" pitchFamily="18" charset="2"/>
              </a:rPr>
              <a:t> III. Pál pápa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400" dirty="0">
                <a:sym typeface="Wingdings 2" panose="05020102010507070707" pitchFamily="18" charset="2"/>
              </a:rPr>
              <a:t>     </a:t>
            </a:r>
            <a:r>
              <a:rPr lang="hu-HU" altLang="en-US" sz="2400" dirty="0"/>
              <a:t>világi hatalmát, pénzét, diplomáciáját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sz="2400" dirty="0"/>
              <a:t>      felhasználva az élére áll a folyamatnak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sz="2400" dirty="0"/>
              <a:t> 			</a:t>
            </a:r>
            <a:r>
              <a:rPr kumimoji="1" lang="hu-HU" altLang="en-US" sz="2400" dirty="0">
                <a:sym typeface="Symbol" pitchFamily="18" charset="2"/>
              </a:rPr>
              <a:t></a:t>
            </a:r>
            <a:endParaRPr lang="hu-HU" altLang="en-US" sz="2400" dirty="0"/>
          </a:p>
        </p:txBody>
      </p:sp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0" y="4445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i="1">
                <a:effectLst>
                  <a:outerShdw blurRad="38100" dist="38100" dir="2700000" algn="tl">
                    <a:srgbClr val="000000"/>
                  </a:outerShdw>
                </a:effectLst>
              </a:rPr>
              <a:t>Ellenreformáció - Katolikus megújulás</a:t>
            </a:r>
            <a:endParaRPr lang="hu-HU" altLang="en-US">
              <a:sym typeface="Wingdings" pitchFamily="2" charset="2"/>
            </a:endParaRPr>
          </a:p>
        </p:txBody>
      </p:sp>
      <p:pic>
        <p:nvPicPr>
          <p:cNvPr id="132104" name="Picture 8" descr="tiziano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801" y="772339"/>
            <a:ext cx="3087199" cy="354344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106" name="Text Box 10"/>
          <p:cNvSpPr txBox="1">
            <a:spLocks noChangeArrowheads="1"/>
          </p:cNvSpPr>
          <p:nvPr/>
        </p:nvSpPr>
        <p:spPr bwMode="auto">
          <a:xfrm>
            <a:off x="6261099" y="4378230"/>
            <a:ext cx="2590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hu-HU" altLang="en-US" dirty="0">
                <a:sym typeface="Symbol" pitchFamily="18" charset="2"/>
              </a:rPr>
              <a:t>III. Pál (1534-49)</a:t>
            </a:r>
          </a:p>
        </p:txBody>
      </p:sp>
      <p:sp>
        <p:nvSpPr>
          <p:cNvPr id="132107" name="Rectangle 11"/>
          <p:cNvSpPr>
            <a:spLocks noChangeArrowheads="1"/>
          </p:cNvSpPr>
          <p:nvPr/>
        </p:nvSpPr>
        <p:spPr bwMode="auto">
          <a:xfrm>
            <a:off x="6026943" y="4756616"/>
            <a:ext cx="305911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kumimoji="1" lang="hu-HU" altLang="en-US" dirty="0">
                <a:sym typeface="Symbol" pitchFamily="18" charset="2"/>
              </a:rPr>
              <a:t>az utolsó reneszánsz, és az első ellenreformációs</a:t>
            </a:r>
            <a:r>
              <a:rPr lang="hu-HU" altLang="en-US" dirty="0"/>
              <a:t> </a:t>
            </a:r>
            <a:r>
              <a:rPr kumimoji="1" lang="hu-HU" altLang="en-US" dirty="0">
                <a:sym typeface="Symbol" pitchFamily="18" charset="2"/>
              </a:rPr>
              <a:t>pápa</a:t>
            </a:r>
          </a:p>
        </p:txBody>
      </p:sp>
      <p:sp>
        <p:nvSpPr>
          <p:cNvPr id="132108" name="Rectangle 12"/>
          <p:cNvSpPr>
            <a:spLocks noChangeArrowheads="1"/>
          </p:cNvSpPr>
          <p:nvPr/>
        </p:nvSpPr>
        <p:spPr bwMode="auto">
          <a:xfrm>
            <a:off x="0" y="5486400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sz="2400" dirty="0"/>
              <a:t> Fő cél: a hívők visszaszerzése, a főurak </a:t>
            </a:r>
            <a:r>
              <a:rPr lang="hu-HU" altLang="en-US" sz="2400" dirty="0" smtClean="0"/>
              <a:t>térítése - </a:t>
            </a:r>
            <a:r>
              <a:rPr lang="hu-HU" altLang="en-US" sz="2400" dirty="0"/>
              <a:t>a vallásbéke alapján tőlük függ a jobbágyok vallása is, továbbá a műveltség emelése</a:t>
            </a:r>
          </a:p>
        </p:txBody>
      </p:sp>
    </p:spTree>
    <p:extLst>
      <p:ext uri="{BB962C8B-B14F-4D97-AF65-F5344CB8AC3E}">
        <p14:creationId xmlns:p14="http://schemas.microsoft.com/office/powerpoint/2010/main" val="25895019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2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2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5219700" y="44450"/>
            <a:ext cx="39243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További lépések</a:t>
            </a:r>
            <a:endParaRPr lang="hu-HU" altLang="en-US" dirty="0">
              <a:sym typeface="Wingdings" pitchFamily="2" charset="2"/>
            </a:endParaRP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46640" y="46653"/>
            <a:ext cx="9109075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2400" dirty="0" smtClean="0"/>
              <a:t>***</a:t>
            </a:r>
            <a:r>
              <a:rPr lang="hu-HU" altLang="en-US" sz="2400" dirty="0" smtClean="0"/>
              <a:t> </a:t>
            </a:r>
            <a:r>
              <a:rPr lang="hu-HU" altLang="en-US" sz="2400" b="1" u="sng" dirty="0"/>
              <a:t>1540. Jézus Társaság létrehozása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400" dirty="0">
                <a:sym typeface="Wingdings 2" panose="05020102010507070707" pitchFamily="18" charset="2"/>
              </a:rPr>
              <a:t>    </a:t>
            </a:r>
            <a:r>
              <a:rPr lang="hu-HU" altLang="en-US" sz="2400" b="1" dirty="0" smtClean="0"/>
              <a:t>Loyolai </a:t>
            </a:r>
            <a:r>
              <a:rPr lang="hu-HU" altLang="en-US" sz="2400" b="1" dirty="0"/>
              <a:t>Ignác </a:t>
            </a:r>
            <a:r>
              <a:rPr lang="hu-HU" altLang="en-US" sz="2400" dirty="0"/>
              <a:t>az alapító </a:t>
            </a:r>
            <a:r>
              <a:rPr lang="hu-HU" altLang="en-US" sz="2400" b="1" dirty="0"/>
              <a:t>(jezsuita rend) </a:t>
            </a:r>
          </a:p>
          <a:p>
            <a:pPr lvl="1">
              <a:spcBef>
                <a:spcPct val="20000"/>
              </a:spcBef>
            </a:pPr>
            <a:r>
              <a:rPr kumimoji="1" lang="hu-HU" altLang="en-US" sz="2400" dirty="0">
                <a:sym typeface="Wingdings 2" panose="05020102010507070707" pitchFamily="18" charset="2"/>
              </a:rPr>
              <a:t> </a:t>
            </a:r>
            <a:r>
              <a:rPr lang="hu-HU" altLang="en-US" sz="2400" dirty="0"/>
              <a:t> katonai rend, hierarchikus viszony,</a:t>
            </a:r>
          </a:p>
          <a:p>
            <a:pPr lvl="1">
              <a:spcBef>
                <a:spcPct val="20000"/>
              </a:spcBef>
            </a:pPr>
            <a:r>
              <a:rPr lang="hu-HU" altLang="en-US" sz="2400" dirty="0"/>
              <a:t> </a:t>
            </a:r>
            <a:r>
              <a:rPr kumimoji="1" lang="hu-HU" altLang="en-US" sz="2400" dirty="0">
                <a:sym typeface="Wingdings 2" panose="05020102010507070707" pitchFamily="18" charset="2"/>
              </a:rPr>
              <a:t></a:t>
            </a:r>
            <a:r>
              <a:rPr lang="hu-HU" altLang="en-US" sz="2400" dirty="0"/>
              <a:t> élén a fekete generális</a:t>
            </a:r>
          </a:p>
          <a:p>
            <a:pPr lvl="1">
              <a:spcBef>
                <a:spcPct val="20000"/>
              </a:spcBef>
            </a:pPr>
            <a:r>
              <a:rPr kumimoji="1" lang="hu-HU" altLang="en-US" sz="2400" dirty="0">
                <a:sym typeface="Wingdings 2" panose="05020102010507070707" pitchFamily="18" charset="2"/>
              </a:rPr>
              <a:t>  </a:t>
            </a:r>
            <a:r>
              <a:rPr lang="hu-HU" altLang="en-US" sz="2400" dirty="0"/>
              <a:t>az oktatás fontossága </a:t>
            </a:r>
            <a:endParaRPr kumimoji="1" lang="hu-HU" altLang="en-US" sz="2400" dirty="0">
              <a:sym typeface="Wingdings 2" panose="05020102010507070707" pitchFamily="18" charset="2"/>
            </a:endParaRP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400" dirty="0">
                <a:sym typeface="Wingdings 2" panose="05020102010507070707" pitchFamily="18" charset="2"/>
              </a:rPr>
              <a:t>    </a:t>
            </a:r>
            <a:r>
              <a:rPr lang="hu-HU" altLang="en-US" sz="2400" b="1" dirty="0"/>
              <a:t>1542 - Szent Hivatal néven</a:t>
            </a:r>
            <a:endParaRPr kumimoji="1" lang="hu-HU" altLang="en-US" sz="2400" b="1" dirty="0">
              <a:sym typeface="Wingdings 2" panose="05020102010507070707" pitchFamily="18" charset="2"/>
            </a:endParaRPr>
          </a:p>
          <a:p>
            <a:pPr lvl="1"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400" dirty="0">
                <a:sym typeface="Wingdings 2" panose="05020102010507070707" pitchFamily="18" charset="2"/>
              </a:rPr>
              <a:t> </a:t>
            </a:r>
            <a:r>
              <a:rPr lang="hu-HU" altLang="en-US" sz="2400" dirty="0"/>
              <a:t> Az inkvizíció újbóli felállítása</a:t>
            </a:r>
            <a:endParaRPr kumimoji="1" lang="hu-HU" altLang="en-US" sz="2400" dirty="0">
              <a:sym typeface="Wingdings 2" panose="05020102010507070707" pitchFamily="18" charset="2"/>
            </a:endParaRP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400" dirty="0">
                <a:sym typeface="Wingdings 2" panose="05020102010507070707" pitchFamily="18" charset="2"/>
              </a:rPr>
              <a:t>    </a:t>
            </a:r>
            <a:r>
              <a:rPr lang="hu-HU" altLang="en-US" sz="2400" b="1" dirty="0"/>
              <a:t>Index összeállítása - 1559</a:t>
            </a:r>
            <a:endParaRPr kumimoji="1" lang="hu-HU" altLang="en-US" sz="2400" b="1" dirty="0">
              <a:sym typeface="Wingdings 2" panose="05020102010507070707" pitchFamily="18" charset="2"/>
            </a:endParaRP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400" dirty="0">
                <a:sym typeface="Wingdings 2" panose="05020102010507070707" pitchFamily="18" charset="2"/>
              </a:rPr>
              <a:t>        </a:t>
            </a:r>
            <a:r>
              <a:rPr lang="hu-HU" altLang="en-US" sz="2400" dirty="0"/>
              <a:t>A tiltott könyvek jegyzéke</a:t>
            </a:r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400" dirty="0">
                <a:sym typeface="Wingdings 2" panose="05020102010507070707" pitchFamily="18" charset="2"/>
              </a:rPr>
              <a:t>    </a:t>
            </a:r>
            <a:r>
              <a:rPr lang="hu-HU" altLang="en-US" sz="2400" b="1" dirty="0"/>
              <a:t>Tridenti Zsinat (1545-1563)</a:t>
            </a:r>
            <a:r>
              <a:rPr kumimoji="1" lang="hu-HU" altLang="en-US" sz="2400" b="1" dirty="0">
                <a:sym typeface="Wingdings 2" panose="05020102010507070707" pitchFamily="18" charset="2"/>
              </a:rPr>
              <a:t> </a:t>
            </a:r>
            <a:r>
              <a:rPr kumimoji="1" lang="hu-HU" altLang="en-US" sz="2400" dirty="0">
                <a:sym typeface="Symbol" pitchFamily="18" charset="2"/>
              </a:rPr>
              <a:t>	    </a:t>
            </a:r>
            <a:endParaRPr lang="hu-HU" altLang="en-US" sz="2400" dirty="0"/>
          </a:p>
          <a:p>
            <a:pPr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400" dirty="0">
                <a:sym typeface="Wingdings 2" panose="05020102010507070707" pitchFamily="18" charset="2"/>
              </a:rPr>
              <a:t>       </a:t>
            </a:r>
            <a:r>
              <a:rPr lang="hu-HU" altLang="en-US" sz="2400" dirty="0"/>
              <a:t> Orvosolják a sérelmeket  </a:t>
            </a:r>
          </a:p>
        </p:txBody>
      </p:sp>
      <p:pic>
        <p:nvPicPr>
          <p:cNvPr id="75783" name="Picture 7" descr="IndexLibrorumProhibitorum1564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7" t="2721" r="13116" b="11339"/>
          <a:stretch>
            <a:fillRect/>
          </a:stretch>
        </p:blipFill>
        <p:spPr>
          <a:xfrm>
            <a:off x="6073775" y="692150"/>
            <a:ext cx="2628900" cy="42481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5" name="Text Box 9"/>
          <p:cNvSpPr txBox="1">
            <a:spLocks noChangeArrowheads="1"/>
          </p:cNvSpPr>
          <p:nvPr/>
        </p:nvSpPr>
        <p:spPr bwMode="auto">
          <a:xfrm>
            <a:off x="4107355" y="3255514"/>
            <a:ext cx="19431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en-US" sz="5000" b="1" dirty="0" smtClean="0">
                <a:sym typeface="Symbol" pitchFamily="18" charset="2"/>
              </a:rPr>
              <a:t>--</a:t>
            </a:r>
            <a:r>
              <a:rPr lang="en-US" altLang="en-US" sz="5000" b="1" dirty="0" smtClean="0">
                <a:sym typeface="Symbol" pitchFamily="18" charset="2"/>
              </a:rPr>
              <a:t>---</a:t>
            </a:r>
            <a:r>
              <a:rPr lang="hu-HU" altLang="en-US" sz="5000" b="1" dirty="0" smtClean="0">
                <a:sym typeface="Symbol" pitchFamily="18" charset="2"/>
              </a:rPr>
              <a:t>-</a:t>
            </a:r>
            <a:r>
              <a:rPr lang="en-US" altLang="en-US" sz="5000" b="1" dirty="0" smtClean="0">
                <a:sym typeface="Symbol" pitchFamily="18" charset="2"/>
              </a:rPr>
              <a:t>&gt; </a:t>
            </a:r>
            <a:endParaRPr lang="hu-HU" altLang="en-US" sz="5000" b="1" dirty="0">
              <a:sym typeface="Symbol" pitchFamily="18" charset="2"/>
            </a:endParaRPr>
          </a:p>
        </p:txBody>
      </p:sp>
      <p:sp>
        <p:nvSpPr>
          <p:cNvPr id="75786" name="Text Box 10"/>
          <p:cNvSpPr txBox="1">
            <a:spLocks noChangeArrowheads="1"/>
          </p:cNvSpPr>
          <p:nvPr/>
        </p:nvSpPr>
        <p:spPr bwMode="auto">
          <a:xfrm>
            <a:off x="0" y="4905375"/>
            <a:ext cx="91440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altLang="en-US" sz="2200" dirty="0" smtClean="0"/>
              <a:t>Dogmatikai </a:t>
            </a:r>
            <a:r>
              <a:rPr lang="hu-HU" altLang="en-US" sz="2200" dirty="0"/>
              <a:t>kérdésekben </a:t>
            </a:r>
            <a:r>
              <a:rPr lang="hu-HU" altLang="en-US" sz="2200" dirty="0" smtClean="0"/>
              <a:t>NEM változott </a:t>
            </a:r>
            <a:r>
              <a:rPr lang="hu-HU" altLang="en-US" sz="2200" dirty="0"/>
              <a:t>meg álláspontja, hanem a </a:t>
            </a:r>
            <a:r>
              <a:rPr lang="hu-HU" altLang="en-US" sz="2200" dirty="0" smtClean="0"/>
              <a:t>szervezeti </a:t>
            </a:r>
            <a:r>
              <a:rPr lang="hu-HU" altLang="en-US" sz="2200" dirty="0"/>
              <a:t>felépítését, igazgatási technikáit, művelődési programját, </a:t>
            </a:r>
            <a:r>
              <a:rPr lang="hu-HU" altLang="en-US" sz="2200" dirty="0" smtClean="0"/>
              <a:t>iskolahálózatát</a:t>
            </a:r>
            <a:r>
              <a:rPr lang="hu-HU" altLang="en-US" sz="2200" dirty="0"/>
              <a:t>, politikához való viszonyát igazította a modern kor kihívásaihoz.</a:t>
            </a:r>
          </a:p>
        </p:txBody>
      </p:sp>
      <p:sp>
        <p:nvSpPr>
          <p:cNvPr id="75787" name="Rectangle 11"/>
          <p:cNvSpPr>
            <a:spLocks noChangeArrowheads="1"/>
          </p:cNvSpPr>
          <p:nvPr/>
        </p:nvSpPr>
        <p:spPr bwMode="auto">
          <a:xfrm>
            <a:off x="-11715" y="5970461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kumimoji="1" lang="hu-HU" altLang="en-US" sz="2400" dirty="0">
                <a:sym typeface="Symbol" pitchFamily="18" charset="2"/>
              </a:rPr>
              <a:t></a:t>
            </a:r>
            <a:endParaRPr lang="hu-HU" altLang="en-US" sz="2400" dirty="0"/>
          </a:p>
          <a:p>
            <a:pPr algn="ctr"/>
            <a:r>
              <a:rPr lang="hu-HU" altLang="en-US" sz="2400" dirty="0"/>
              <a:t>A reformok eredményeként a reformáció terjedése megállt</a:t>
            </a:r>
          </a:p>
        </p:txBody>
      </p:sp>
    </p:spTree>
    <p:extLst>
      <p:ext uri="{BB962C8B-B14F-4D97-AF65-F5344CB8AC3E}">
        <p14:creationId xmlns:p14="http://schemas.microsoft.com/office/powerpoint/2010/main" val="262370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Jezsuita rend címere ">
            <a:hlinkClick r:id="rId3"/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925" y="188913"/>
            <a:ext cx="2778125" cy="2808287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323850" y="5589588"/>
            <a:ext cx="3384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en-US" dirty="0"/>
              <a:t>Loyolai Szent Ignác</a:t>
            </a:r>
          </a:p>
        </p:txBody>
      </p:sp>
      <p:sp>
        <p:nvSpPr>
          <p:cNvPr id="79878" name="Rectangle 6"/>
          <p:cNvSpPr>
            <a:spLocks noChangeArrowheads="1"/>
          </p:cNvSpPr>
          <p:nvPr/>
        </p:nvSpPr>
        <p:spPr bwMode="auto">
          <a:xfrm>
            <a:off x="6983413" y="333375"/>
            <a:ext cx="16922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dirty="0"/>
              <a:t>A jezsuita rend címere</a:t>
            </a:r>
          </a:p>
        </p:txBody>
      </p:sp>
      <p:sp>
        <p:nvSpPr>
          <p:cNvPr id="79879" name="Rectangle 7"/>
          <p:cNvSpPr>
            <a:spLocks noChangeArrowheads="1"/>
          </p:cNvSpPr>
          <p:nvPr/>
        </p:nvSpPr>
        <p:spPr bwMode="auto">
          <a:xfrm>
            <a:off x="1835150" y="6140450"/>
            <a:ext cx="18732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dirty="0"/>
              <a:t>Máglyahalál</a:t>
            </a:r>
          </a:p>
        </p:txBody>
      </p:sp>
      <p:pic>
        <p:nvPicPr>
          <p:cNvPr id="79881" name="Picture 9" descr="Inquisition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275" y="3141663"/>
            <a:ext cx="5219700" cy="3636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3" name="Picture 11" descr="ignac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88913"/>
            <a:ext cx="3486150" cy="5327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7720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0" y="4731682"/>
            <a:ext cx="3702050" cy="1985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 sz="2400" b="1" dirty="0"/>
              <a:t>Giordano </a:t>
            </a:r>
            <a:r>
              <a:rPr lang="hu-HU" altLang="en-US" sz="2400" b="1" dirty="0" smtClean="0"/>
              <a:t>Bruno</a:t>
            </a:r>
            <a:endParaRPr lang="en-US" altLang="en-US" sz="2400" b="1" dirty="0" smtClean="0"/>
          </a:p>
          <a:p>
            <a:pPr algn="ctr">
              <a:spcBef>
                <a:spcPct val="50000"/>
              </a:spcBef>
            </a:pPr>
            <a:r>
              <a:rPr lang="hu-HU" altLang="en-US" b="1" dirty="0" err="1" smtClean="0"/>
              <a:t>Olas</a:t>
            </a:r>
            <a:r>
              <a:rPr lang="sk-SK" altLang="en-US" b="1" dirty="0" smtClean="0"/>
              <a:t>z dominikánus szerzetes, a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heliocentrikus</a:t>
            </a:r>
            <a:r>
              <a:rPr lang="en-US" altLang="en-US" b="1" dirty="0" smtClean="0"/>
              <a:t> elm</a:t>
            </a:r>
            <a:r>
              <a:rPr lang="hu-HU" altLang="en-US" b="1" dirty="0" smtClean="0"/>
              <a:t>élet vallója, továbbá, hogy a távoli csillagok „napok”, amik körül bolygók lehetnek</a:t>
            </a:r>
            <a:endParaRPr lang="hu-HU" altLang="en-US" b="1" dirty="0"/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5658643" y="5448575"/>
            <a:ext cx="142716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dirty="0"/>
              <a:t>és </a:t>
            </a:r>
            <a:r>
              <a:rPr lang="hu-HU" altLang="en-US" dirty="0" smtClean="0"/>
              <a:t>kínzása. Később máglyahalált halt.</a:t>
            </a:r>
            <a:endParaRPr lang="hu-HU" altLang="en-US" dirty="0"/>
          </a:p>
        </p:txBody>
      </p:sp>
      <p:pic>
        <p:nvPicPr>
          <p:cNvPr id="77829" name="Picture 5" descr="http://www.empiriamagazin.com/Lapsszemle/brunotorture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90"/>
          <a:stretch>
            <a:fillRect/>
          </a:stretch>
        </p:blipFill>
        <p:spPr bwMode="auto">
          <a:xfrm>
            <a:off x="3851275" y="1557338"/>
            <a:ext cx="5041900" cy="3789362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50" y="413352"/>
            <a:ext cx="3573000" cy="401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862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-25878" y="4635500"/>
            <a:ext cx="9221638" cy="219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95000"/>
              </a:lnSpc>
              <a:spcBef>
                <a:spcPct val="20000"/>
              </a:spcBef>
            </a:pPr>
            <a:r>
              <a:rPr lang="hu-HU" altLang="en-US" sz="2400" dirty="0"/>
              <a:t>A zsinat a szolgálatot, a </a:t>
            </a:r>
            <a:r>
              <a:rPr lang="hu-HU" altLang="en-US" sz="2400" b="1" dirty="0"/>
              <a:t>lelki gondozást </a:t>
            </a:r>
            <a:r>
              <a:rPr lang="hu-HU" altLang="en-US" sz="2400" dirty="0"/>
              <a:t>nyilvánította a papság elsődleges feladatává. Ezért kötelezte a főpapokat, hogy egyházmegyéjükben tartózkodjanak, s folyamatosan </a:t>
            </a:r>
            <a:r>
              <a:rPr lang="hu-HU" altLang="en-US" sz="2400" b="1" dirty="0"/>
              <a:t>ellenőrizzék papjainak munkáját és erkölcseit.</a:t>
            </a:r>
            <a:r>
              <a:rPr lang="hu-HU" altLang="en-US" sz="2400" dirty="0"/>
              <a:t> Elrendelték a papneveldék felállítását, s minden tekintetben </a:t>
            </a:r>
            <a:r>
              <a:rPr lang="hu-HU" altLang="en-US" sz="2400" b="1" dirty="0">
                <a:solidFill>
                  <a:srgbClr val="FF0000"/>
                </a:solidFill>
              </a:rPr>
              <a:t>megszigorították az egyháziak fegyelmét</a:t>
            </a:r>
            <a:r>
              <a:rPr lang="hu-HU" altLang="en-US" sz="2400" dirty="0"/>
              <a:t>. A </a:t>
            </a:r>
            <a:r>
              <a:rPr lang="hu-HU" altLang="en-US" sz="2400" b="1" dirty="0"/>
              <a:t>pápa egyházfőségének </a:t>
            </a:r>
            <a:r>
              <a:rPr lang="hu-HU" altLang="en-US" sz="2400" dirty="0"/>
              <a:t>elismerését, az </a:t>
            </a:r>
            <a:r>
              <a:rPr lang="hu-HU" altLang="en-US" sz="2400" b="1" dirty="0"/>
              <a:t>alapvető dogmák</a:t>
            </a:r>
            <a:r>
              <a:rPr lang="hu-HU" altLang="en-US" sz="2400" dirty="0"/>
              <a:t> elfogadását továbbra is megkövetelték. </a:t>
            </a:r>
          </a:p>
        </p:txBody>
      </p:sp>
      <p:pic>
        <p:nvPicPr>
          <p:cNvPr id="137224" name="Picture 8" descr="media%5CConcilioTrento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0"/>
            <a:ext cx="4248150" cy="3397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7" name="Picture 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3463" y="0"/>
            <a:ext cx="3976687" cy="45815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30" name="Text Box 14"/>
          <p:cNvSpPr txBox="1">
            <a:spLocks noChangeArrowheads="1"/>
          </p:cNvSpPr>
          <p:nvPr/>
        </p:nvSpPr>
        <p:spPr bwMode="auto">
          <a:xfrm>
            <a:off x="288131" y="3397250"/>
            <a:ext cx="431958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sz="2600" b="1" dirty="0">
                <a:sym typeface="Wingdings 2" panose="05020102010507070707" pitchFamily="18" charset="2"/>
              </a:rPr>
              <a:t>A </a:t>
            </a:r>
            <a:r>
              <a:rPr lang="hu-HU" altLang="en-US" sz="2600" b="1" dirty="0"/>
              <a:t>Tridenti Zsinat (1545-1563)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sz="2200" dirty="0"/>
              <a:t>tette </a:t>
            </a:r>
            <a:r>
              <a:rPr lang="hu-HU" altLang="en-US" sz="2200" dirty="0" smtClean="0"/>
              <a:t>alkalmassá a katolikus vallást, </a:t>
            </a:r>
            <a:r>
              <a:rPr lang="hu-HU" altLang="en-US" sz="2200" dirty="0"/>
              <a:t>hogy </a:t>
            </a:r>
            <a:r>
              <a:rPr lang="hu-HU" altLang="en-US" sz="2200" dirty="0" smtClean="0"/>
              <a:t>méltó ellenfele </a:t>
            </a:r>
            <a:r>
              <a:rPr lang="hu-HU" altLang="en-US" sz="2200" dirty="0"/>
              <a:t>legyen a reformációnak</a:t>
            </a:r>
          </a:p>
        </p:txBody>
      </p:sp>
    </p:spTree>
    <p:extLst>
      <p:ext uri="{BB962C8B-B14F-4D97-AF65-F5344CB8AC3E}">
        <p14:creationId xmlns:p14="http://schemas.microsoft.com/office/powerpoint/2010/main" val="332571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06 Kálvinizm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7" t="8253" r="6274" b="14214"/>
          <a:stretch>
            <a:fillRect/>
          </a:stretch>
        </p:blipFill>
        <p:spPr bwMode="auto">
          <a:xfrm>
            <a:off x="221431" y="483749"/>
            <a:ext cx="8211480" cy="625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2575035" y="10510"/>
            <a:ext cx="4498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A kálvinizmus térhódítása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09614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76097" y="0"/>
            <a:ext cx="780064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 sz="2800" dirty="0"/>
              <a:t>… és az ellenreformáció (katolikus megújulás) sikerei</a:t>
            </a:r>
          </a:p>
        </p:txBody>
      </p:sp>
      <p:pic>
        <p:nvPicPr>
          <p:cNvPr id="4" name="Picture 4" descr="07 ellanre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3" t="6195" r="3464" b="12389"/>
          <a:stretch>
            <a:fillRect/>
          </a:stretch>
        </p:blipFill>
        <p:spPr bwMode="auto">
          <a:xfrm>
            <a:off x="431362" y="505262"/>
            <a:ext cx="8090118" cy="622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815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Text Box 4"/>
          <p:cNvSpPr txBox="1">
            <a:spLocks noChangeArrowheads="1"/>
          </p:cNvSpPr>
          <p:nvPr/>
        </p:nvSpPr>
        <p:spPr bwMode="auto">
          <a:xfrm>
            <a:off x="-1" y="660400"/>
            <a:ext cx="5213131" cy="5780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50" indent="-285750">
              <a:spcBef>
                <a:spcPct val="2000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lang="hu-HU" altLang="en-US" sz="2200" dirty="0" smtClean="0"/>
              <a:t>Katolicizmus </a:t>
            </a:r>
            <a:r>
              <a:rPr lang="hu-HU" altLang="en-US" sz="2200" dirty="0"/>
              <a:t>megújulása </a:t>
            </a:r>
            <a:r>
              <a:rPr lang="hu-HU" altLang="en-US" sz="2200" dirty="0">
                <a:sym typeface="Symbol" pitchFamily="18" charset="2"/>
              </a:rPr>
              <a:t> </a:t>
            </a:r>
            <a:r>
              <a:rPr lang="hu-HU" altLang="en-US" sz="2200" b="1" dirty="0">
                <a:solidFill>
                  <a:srgbClr val="FF0000"/>
                </a:solidFill>
              </a:rPr>
              <a:t>új stílus </a:t>
            </a:r>
            <a:r>
              <a:rPr lang="hu-HU" altLang="en-US" sz="2200" b="1" dirty="0" smtClean="0">
                <a:solidFill>
                  <a:srgbClr val="FF0000"/>
                </a:solidFill>
              </a:rPr>
              <a:t>születik</a:t>
            </a:r>
            <a:r>
              <a:rPr kumimoji="1" lang="hu-HU" altLang="en-US" sz="2200" dirty="0">
                <a:sym typeface="Symbol" pitchFamily="18" charset="2"/>
              </a:rPr>
              <a:t>		</a:t>
            </a:r>
          </a:p>
          <a:p>
            <a:pPr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lang="hu-HU" altLang="en-US" sz="2200" dirty="0"/>
              <a:t>	 </a:t>
            </a:r>
            <a:r>
              <a:rPr lang="hu-HU" altLang="en-US" sz="2200" b="1" i="1" dirty="0" smtClean="0"/>
              <a:t>a barokk </a:t>
            </a:r>
            <a:r>
              <a:rPr lang="hu-HU" altLang="en-US" sz="2200" b="1" i="1" dirty="0"/>
              <a:t>művészet</a:t>
            </a:r>
            <a:endParaRPr kumimoji="1" lang="hu-HU" altLang="en-US" sz="2200" b="1" i="1" dirty="0">
              <a:sym typeface="Symbol" pitchFamily="18" charset="2"/>
            </a:endParaRPr>
          </a:p>
          <a:p>
            <a:pPr marL="285750" indent="-285750">
              <a:spcBef>
                <a:spcPct val="2000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kumimoji="1" lang="hu-HU" altLang="en-US" sz="2200" dirty="0" smtClean="0">
                <a:sym typeface="Wingdings 2" panose="05020102010507070707" pitchFamily="18" charset="2"/>
              </a:rPr>
              <a:t>A </a:t>
            </a:r>
            <a:r>
              <a:rPr kumimoji="1" lang="hu-HU" altLang="en-US" sz="2200" dirty="0">
                <a:sym typeface="Wingdings 2" panose="05020102010507070707" pitchFamily="18" charset="2"/>
              </a:rPr>
              <a:t>XVI. sz. eseményei: reformáció, vallásháborúk</a:t>
            </a:r>
          </a:p>
          <a:p>
            <a:pPr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kumimoji="1" lang="hu-HU" altLang="en-US" sz="2200" dirty="0">
                <a:sym typeface="Wingdings 2" panose="05020102010507070707" pitchFamily="18" charset="2"/>
              </a:rPr>
              <a:t>     </a:t>
            </a:r>
            <a:r>
              <a:rPr lang="hu-HU" altLang="en-US" sz="2200" b="1" u="sng" dirty="0"/>
              <a:t>a reneszánsz embert és a </a:t>
            </a:r>
            <a:r>
              <a:rPr lang="hu-HU" altLang="en-US" sz="2200" b="1" u="sng" dirty="0" smtClean="0"/>
              <a:t>művészt a </a:t>
            </a:r>
            <a:r>
              <a:rPr lang="hu-HU" altLang="en-US" sz="2200" b="1" u="sng" dirty="0"/>
              <a:t>hit felé fordítja</a:t>
            </a:r>
            <a:endParaRPr kumimoji="1" lang="hu-HU" altLang="en-US" sz="2200" b="1" u="sng" dirty="0">
              <a:sym typeface="Wingdings 2" panose="05020102010507070707" pitchFamily="18" charset="2"/>
            </a:endParaRPr>
          </a:p>
          <a:p>
            <a:pPr marL="285750" indent="-285750">
              <a:spcBef>
                <a:spcPct val="2000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kumimoji="1" lang="hu-HU" altLang="en-US" sz="2200" dirty="0" smtClean="0">
                <a:sym typeface="Wingdings 2" panose="05020102010507070707" pitchFamily="18" charset="2"/>
              </a:rPr>
              <a:t>Az </a:t>
            </a:r>
            <a:r>
              <a:rPr kumimoji="1" lang="hu-HU" altLang="en-US" sz="2200" dirty="0">
                <a:sym typeface="Wingdings 2" panose="05020102010507070707" pitchFamily="18" charset="2"/>
              </a:rPr>
              <a:t>egyház is ösztönözte az új </a:t>
            </a:r>
            <a:r>
              <a:rPr lang="hu-HU" altLang="en-US" sz="2200" dirty="0"/>
              <a:t>stílust, amely </a:t>
            </a:r>
            <a:endParaRPr kumimoji="1" lang="hu-HU" altLang="en-US" sz="2200" dirty="0">
              <a:sym typeface="Wingdings 2" panose="05020102010507070707" pitchFamily="18" charset="2"/>
            </a:endParaRPr>
          </a:p>
          <a:p>
            <a:pPr lvl="1"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kumimoji="1" lang="hu-HU" altLang="en-US" sz="2200" dirty="0">
                <a:sym typeface="Wingdings 2" panose="05020102010507070707" pitchFamily="18" charset="2"/>
              </a:rPr>
              <a:t> az </a:t>
            </a:r>
            <a:r>
              <a:rPr kumimoji="1" lang="hu-HU" altLang="en-US" sz="2200" b="1" dirty="0">
                <a:solidFill>
                  <a:srgbClr val="FF0000"/>
                </a:solidFill>
                <a:sym typeface="Wingdings 2" panose="05020102010507070707" pitchFamily="18" charset="2"/>
              </a:rPr>
              <a:t>érzelmekre, érzésekre hat</a:t>
            </a:r>
          </a:p>
          <a:p>
            <a:pPr lvl="1"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kumimoji="1" lang="hu-HU" altLang="en-US" sz="2200" dirty="0">
                <a:sym typeface="Wingdings 2" panose="05020102010507070707" pitchFamily="18" charset="2"/>
              </a:rPr>
              <a:t></a:t>
            </a:r>
            <a:r>
              <a:rPr lang="hu-HU" altLang="en-US" sz="2200" dirty="0"/>
              <a:t> </a:t>
            </a:r>
            <a:r>
              <a:rPr lang="hu-HU" altLang="en-US" sz="2200" b="1" dirty="0">
                <a:solidFill>
                  <a:srgbClr val="FF0000"/>
                </a:solidFill>
              </a:rPr>
              <a:t>illúziót kelt</a:t>
            </a:r>
            <a:r>
              <a:rPr lang="hu-HU" altLang="en-US" sz="2200" dirty="0"/>
              <a:t>, </a:t>
            </a:r>
          </a:p>
          <a:p>
            <a:pPr lvl="1"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kumimoji="1" lang="hu-HU" altLang="en-US" sz="2200" dirty="0">
                <a:sym typeface="Wingdings 2" panose="05020102010507070707" pitchFamily="18" charset="2"/>
              </a:rPr>
              <a:t></a:t>
            </a:r>
            <a:r>
              <a:rPr lang="hu-HU" altLang="en-US" sz="2200" dirty="0"/>
              <a:t> monumentalitása, gazdagsága</a:t>
            </a:r>
          </a:p>
          <a:p>
            <a:pPr lvl="1"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lang="hu-HU" altLang="en-US" sz="2200" b="1" u="sng" dirty="0" smtClean="0"/>
              <a:t>a </a:t>
            </a:r>
            <a:r>
              <a:rPr lang="hu-HU" altLang="en-US" sz="2200" b="1" u="sng" dirty="0"/>
              <a:t>hit erősítését, a meggyőzést szolgálja</a:t>
            </a:r>
            <a:endParaRPr kumimoji="1" lang="hu-HU" altLang="en-US" sz="2200" b="1" u="sng" dirty="0">
              <a:sym typeface="Wingdings 2" panose="05020102010507070707" pitchFamily="18" charset="2"/>
            </a:endParaRPr>
          </a:p>
          <a:p>
            <a:pPr marL="285750" indent="-285750">
              <a:spcBef>
                <a:spcPct val="20000"/>
              </a:spcBef>
              <a:buClr>
                <a:srgbClr val="0000FF"/>
              </a:buClr>
              <a:buFont typeface="Arial" panose="020B0604020202020204" pitchFamily="34" charset="0"/>
              <a:buChar char="•"/>
            </a:pPr>
            <a:r>
              <a:rPr kumimoji="1" lang="hu-HU" altLang="en-US" sz="2200" dirty="0" smtClean="0">
                <a:sym typeface="Wingdings 2" panose="05020102010507070707" pitchFamily="18" charset="2"/>
              </a:rPr>
              <a:t>Támogatják </a:t>
            </a:r>
            <a:r>
              <a:rPr kumimoji="1" lang="hu-HU" altLang="en-US" sz="2200" dirty="0">
                <a:sym typeface="Wingdings 2" panose="05020102010507070707" pitchFamily="18" charset="2"/>
              </a:rPr>
              <a:t>ebben a katolikus fejedelmek és főurak is</a:t>
            </a:r>
            <a:endParaRPr lang="hu-HU" altLang="en-US" sz="2200" dirty="0"/>
          </a:p>
        </p:txBody>
      </p:sp>
      <p:sp>
        <p:nvSpPr>
          <p:cNvPr id="140293" name="Text Box 5"/>
          <p:cNvSpPr txBox="1">
            <a:spLocks noChangeArrowheads="1"/>
          </p:cNvSpPr>
          <p:nvPr/>
        </p:nvSpPr>
        <p:spPr bwMode="auto">
          <a:xfrm>
            <a:off x="0" y="115888"/>
            <a:ext cx="5917324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Barokk</a:t>
            </a:r>
          </a:p>
        </p:txBody>
      </p:sp>
      <p:pic>
        <p:nvPicPr>
          <p:cNvPr id="4" name="Picture 11" descr="4A210104-rom-il-gesu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6051" y="0"/>
            <a:ext cx="4140804" cy="310560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130" y="3221491"/>
            <a:ext cx="3626069" cy="362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40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7629" y="269842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sk-SK" sz="5500" dirty="0" smtClean="0"/>
              <a:t>Köszönöm a figyelmet! </a:t>
            </a:r>
            <a:endParaRPr lang="en-US" sz="5500" dirty="0"/>
          </a:p>
        </p:txBody>
      </p:sp>
    </p:spTree>
    <p:extLst>
      <p:ext uri="{BB962C8B-B14F-4D97-AF65-F5344CB8AC3E}">
        <p14:creationId xmlns:p14="http://schemas.microsoft.com/office/powerpoint/2010/main" val="122283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</TotalTime>
  <Words>740</Words>
  <Application>Microsoft Office PowerPoint</Application>
  <PresentationFormat>Diavetítés a képernyőre (4:3 oldalarány)</PresentationFormat>
  <Paragraphs>86</Paragraphs>
  <Slides>15</Slides>
  <Notes>6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Symbol</vt:lpstr>
      <vt:lpstr>Wingdings</vt:lpstr>
      <vt:lpstr>Wingdings 2</vt:lpstr>
      <vt:lpstr>Office-téma</vt:lpstr>
      <vt:lpstr>A Habsburgok felemelkedése és a katolikus megújulás</vt:lpstr>
      <vt:lpstr>A spanyol abszolutizmus </vt:lpstr>
      <vt:lpstr>PowerPoint-bemutató</vt:lpstr>
      <vt:lpstr>A Habsburg – Valois párharc</vt:lpstr>
      <vt:lpstr>Spanyolország hanyatlása</vt:lpstr>
      <vt:lpstr>Az ellenreformáció és a katolikus megújulás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Köszönöm a figyelmet!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Habsburgok felemelkedése és a katolikus megújulás</dc:title>
  <dc:creator>OS</dc:creator>
  <cp:lastModifiedBy>Ambruzs Attila Péter</cp:lastModifiedBy>
  <cp:revision>24</cp:revision>
  <dcterms:created xsi:type="dcterms:W3CDTF">2018-09-01T11:33:40Z</dcterms:created>
  <dcterms:modified xsi:type="dcterms:W3CDTF">2020-10-14T06:56:56Z</dcterms:modified>
</cp:coreProperties>
</file>