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39"/>
  </p:notesMasterIdLst>
  <p:handoutMasterIdLst>
    <p:handoutMasterId r:id="rId40"/>
  </p:handoutMasterIdLst>
  <p:sldIdLst>
    <p:sldId id="256" r:id="rId2"/>
    <p:sldId id="307" r:id="rId3"/>
    <p:sldId id="293" r:id="rId4"/>
    <p:sldId id="294" r:id="rId5"/>
    <p:sldId id="270" r:id="rId6"/>
    <p:sldId id="295" r:id="rId7"/>
    <p:sldId id="308" r:id="rId8"/>
    <p:sldId id="258" r:id="rId9"/>
    <p:sldId id="309" r:id="rId10"/>
    <p:sldId id="259" r:id="rId11"/>
    <p:sldId id="279" r:id="rId12"/>
    <p:sldId id="276" r:id="rId13"/>
    <p:sldId id="285" r:id="rId14"/>
    <p:sldId id="286" r:id="rId15"/>
    <p:sldId id="292" r:id="rId16"/>
    <p:sldId id="280" r:id="rId17"/>
    <p:sldId id="283" r:id="rId18"/>
    <p:sldId id="284" r:id="rId19"/>
    <p:sldId id="296" r:id="rId20"/>
    <p:sldId id="281" r:id="rId21"/>
    <p:sldId id="305" r:id="rId22"/>
    <p:sldId id="282" r:id="rId23"/>
    <p:sldId id="297" r:id="rId24"/>
    <p:sldId id="289" r:id="rId25"/>
    <p:sldId id="291" r:id="rId26"/>
    <p:sldId id="288" r:id="rId27"/>
    <p:sldId id="290" r:id="rId28"/>
    <p:sldId id="299" r:id="rId29"/>
    <p:sldId id="300" r:id="rId30"/>
    <p:sldId id="301" r:id="rId31"/>
    <p:sldId id="302" r:id="rId32"/>
    <p:sldId id="303" r:id="rId33"/>
    <p:sldId id="304" r:id="rId34"/>
    <p:sldId id="306" r:id="rId35"/>
    <p:sldId id="278" r:id="rId36"/>
    <p:sldId id="277" r:id="rId37"/>
    <p:sldId id="298" r:id="rId3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FFFF"/>
    <a:srgbClr val="FF3300"/>
    <a:srgbClr val="0000FF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4647" autoAdjust="0"/>
  </p:normalViewPr>
  <p:slideViewPr>
    <p:cSldViewPr>
      <p:cViewPr varScale="1">
        <p:scale>
          <a:sx n="105" d="100"/>
          <a:sy n="105" d="100"/>
        </p:scale>
        <p:origin x="90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F5D4871-9947-47E9-AE01-2D7462C6A60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87741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07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noProof="0"/>
              <a:t>Mintaszöveg szerkesztése</a:t>
            </a:r>
          </a:p>
          <a:p>
            <a:pPr lvl="1"/>
            <a:r>
              <a:rPr lang="hu-HU" altLang="en-US" noProof="0"/>
              <a:t>Második szint</a:t>
            </a:r>
          </a:p>
          <a:p>
            <a:pPr lvl="2"/>
            <a:r>
              <a:rPr lang="hu-HU" altLang="en-US" noProof="0"/>
              <a:t>Harmadik szint</a:t>
            </a:r>
          </a:p>
          <a:p>
            <a:pPr lvl="3"/>
            <a:r>
              <a:rPr lang="hu-HU" altLang="en-US" noProof="0"/>
              <a:t>Negyedik szint</a:t>
            </a:r>
          </a:p>
          <a:p>
            <a:pPr lvl="4"/>
            <a:r>
              <a:rPr lang="hu-HU" altLang="en-US" noProof="0"/>
              <a:t>Ötödik szint</a:t>
            </a:r>
          </a:p>
        </p:txBody>
      </p:sp>
      <p:sp>
        <p:nvSpPr>
          <p:cNvPr id="153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F502465-36C8-4D33-8109-76D683AB400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65842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C750641-693A-42E8-99A1-20841D036E24}" type="slidenum">
              <a:rPr lang="hu-HU" altLang="en-US" sz="1200"/>
              <a:pPr/>
              <a:t>1</a:t>
            </a:fld>
            <a:endParaRPr lang="hu-HU" alt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38713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F280594-02F6-4921-AAEE-02A62F5995FF}" type="slidenum">
              <a:rPr lang="hu-HU" altLang="en-US" sz="1200"/>
              <a:pPr/>
              <a:t>5</a:t>
            </a:fld>
            <a:endParaRPr lang="hu-HU" altLang="en-US" sz="120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62698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753C852-F25F-43E5-BF54-4C062B03878A}" type="slidenum">
              <a:rPr lang="hu-HU" altLang="en-US" sz="1200"/>
              <a:pPr/>
              <a:t>8</a:t>
            </a:fld>
            <a:endParaRPr lang="hu-HU" altLang="en-US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95768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742CF18-B919-487D-BF27-D944B69CBCDA}" type="slidenum">
              <a:rPr lang="hu-HU" altLang="en-US" sz="1200"/>
              <a:pPr/>
              <a:t>10</a:t>
            </a:fld>
            <a:endParaRPr lang="hu-HU" alt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83660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A866C80-CB67-42DE-A3BE-9027682CDC1A}" type="slidenum">
              <a:rPr lang="hu-HU" altLang="en-US" sz="1200"/>
              <a:pPr/>
              <a:t>11</a:t>
            </a:fld>
            <a:endParaRPr lang="hu-HU" alt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04781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D8FBDBA-0C80-427B-96E2-102CD12A0A97}" type="slidenum">
              <a:rPr lang="hu-HU" altLang="en-US" sz="1200"/>
              <a:pPr/>
              <a:t>12</a:t>
            </a:fld>
            <a:endParaRPr lang="hu-HU" alt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11979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9340AC4-17A7-4588-B80C-C45DEAC1C7C0}" type="slidenum">
              <a:rPr lang="hu-HU" altLang="en-US" sz="1200"/>
              <a:pPr/>
              <a:t>13</a:t>
            </a:fld>
            <a:endParaRPr lang="hu-HU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87802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EA046A1-478B-4B31-93D7-0287266656A3}" type="slidenum">
              <a:rPr lang="hu-HU" altLang="en-US" sz="1200"/>
              <a:pPr/>
              <a:t>14</a:t>
            </a:fld>
            <a:endParaRPr lang="hu-HU" alt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85865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5C2159C-510B-4280-B0A3-E1F7157FDA14}" type="slidenum">
              <a:rPr lang="hu-HU" altLang="en-US" sz="1200"/>
              <a:pPr/>
              <a:t>15</a:t>
            </a:fld>
            <a:endParaRPr lang="hu-HU" altLang="en-US" sz="120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25553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8D14F4F-6A6F-4133-B882-2A7BB2914680}" type="slidenum">
              <a:rPr lang="hu-HU" altLang="en-US" sz="1200"/>
              <a:pPr/>
              <a:t>16</a:t>
            </a:fld>
            <a:endParaRPr lang="hu-HU" altLang="en-US" sz="120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75367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9176EF7-2F54-4A5B-8098-84BBBAA15A2A}" type="slidenum">
              <a:rPr lang="hu-HU" altLang="en-US" sz="1200"/>
              <a:pPr/>
              <a:t>17</a:t>
            </a:fld>
            <a:endParaRPr lang="hu-HU" altLang="en-US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112517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81FC259-BA41-434F-8D76-8E0E709ADDAA}" type="slidenum">
              <a:rPr lang="hu-HU" altLang="en-US" sz="1200"/>
              <a:pPr/>
              <a:t>18</a:t>
            </a:fld>
            <a:endParaRPr lang="hu-HU" altLang="en-US" sz="120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8351867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D7F5F18-86AC-4B01-9D1D-B2F6DFC617FC}" type="slidenum">
              <a:rPr lang="hu-HU" altLang="en-US" sz="1200"/>
              <a:pPr/>
              <a:t>20</a:t>
            </a:fld>
            <a:endParaRPr lang="hu-HU" altLang="en-US" sz="12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73093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C088104-0CDB-4456-8381-D966E9DA513B}" type="slidenum">
              <a:rPr lang="hu-HU" altLang="en-US" sz="1200"/>
              <a:pPr/>
              <a:t>22</a:t>
            </a:fld>
            <a:endParaRPr lang="hu-HU" altLang="en-US" sz="12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35993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34DBA1D-68FD-4317-B38B-E38B658D59CE}" type="slidenum">
              <a:rPr lang="hu-HU" altLang="en-US" sz="1200"/>
              <a:pPr/>
              <a:t>24</a:t>
            </a:fld>
            <a:endParaRPr lang="hu-HU" altLang="en-US" sz="120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02625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5250551-3A54-448A-868E-3A92154715DC}" type="slidenum">
              <a:rPr lang="hu-HU" altLang="en-US" sz="1200"/>
              <a:pPr/>
              <a:t>35</a:t>
            </a:fld>
            <a:endParaRPr lang="hu-HU" altLang="en-US" sz="120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9776936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A52FC49-8820-46DF-9F97-C68CBC0A6B0E}" type="slidenum">
              <a:rPr lang="hu-HU" altLang="en-US" sz="1200"/>
              <a:pPr/>
              <a:t>36</a:t>
            </a:fld>
            <a:endParaRPr lang="hu-HU" altLang="en-US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52021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2147483646 w 4128"/>
              <a:gd name="T1" fmla="*/ 2147483646 h 479"/>
              <a:gd name="T2" fmla="*/ 2147483646 w 4128"/>
              <a:gd name="T3" fmla="*/ 2147483646 h 479"/>
              <a:gd name="T4" fmla="*/ 2147483646 w 4128"/>
              <a:gd name="T5" fmla="*/ 2147483646 h 479"/>
              <a:gd name="T6" fmla="*/ 0 w 4128"/>
              <a:gd name="T7" fmla="*/ 2147483646 h 479"/>
              <a:gd name="T8" fmla="*/ 2147483646 w 4128"/>
              <a:gd name="T9" fmla="*/ 2147483646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Mintaalcím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D7930FC5-BFF3-4C16-A68A-258814C8B3F8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E1013C45-F185-4CA6-8CCB-C0BA96393A1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6785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A13869-D6EE-44BE-8476-F39441E06B12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11F34-D772-4A3B-BBE0-C1F64DC1668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5897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1BE632-6634-4D0B-9BC5-7EB99658948D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C840F-61F2-42D1-A32B-4B9D6140388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5683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979F9-01FF-4DAC-95BB-AAA6FF4521DA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1F7B8-CCDA-424B-9787-E5F9C53C3A7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91867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04CD4-87D2-4DE4-AEC9-EBB35FE3B840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8C39A-1793-4EBE-98EA-4112D1F82AE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979079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D5792B-728E-480B-9A48-C66B2AF22751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6CA66-DDB2-47FC-97D9-5CF10F1829D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17527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CEAC0-C998-4FBB-8AA8-E1D25C54C398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68487E-2EF3-48B1-B0BA-856013A8EC99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15440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F89EF-9571-461E-B94A-45A8699ADDDE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AD629-F7B2-4892-BC63-536E9284853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250945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97A4C-D81A-4172-9C94-56CAD37672C6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42657-1BB2-47C0-947C-803387A2678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5044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520C2F-5B91-4F6E-8EB9-38CB33797FA3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EA7CC8-0F93-4B8B-8DEF-153C12650E7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26270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F12E9-2675-44E3-969B-4ACDCDBB10C7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F28609-D227-4330-926B-44AB4DB9A298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01339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31967-223F-4CED-965F-7760482D0C4F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86BD6-806E-42B4-A496-D17614ECA46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79414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14C62-F3BE-40B2-852B-5F4A13963CEC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0DE7D-FCF4-4E56-ADBE-91E249E6DC1F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16140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B86AF0-CB1F-45C8-BB69-5C3113F5D2BE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1928F3-5F44-4EC0-805F-4A62E77B4A6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61042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8D148-9B26-4AF4-992C-C0B6BCDA35BD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3CCE9-06E3-4DA2-9CF2-2EE9EFD0D45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3937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2A0E92C-761A-4D8D-8CAB-17ED01CC755D}" type="datetime1">
              <a:rPr lang="hu-HU" altLang="en-US"/>
              <a:pPr>
                <a:defRPr/>
              </a:pPr>
              <a:t>2023. 10. 16.</a:t>
            </a:fld>
            <a:endParaRPr lang="hu-HU" alt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CE665185-2261-40FA-A4E8-B296749D012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805" r:id="rId12"/>
    <p:sldLayoutId id="2147483806" r:id="rId13"/>
    <p:sldLayoutId id="2147483807" r:id="rId14"/>
    <p:sldLayoutId id="2147483808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png"/><Relationship Id="rId5" Type="http://schemas.openxmlformats.org/officeDocument/2006/relationships/image" Target="../media/image19.jpe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1" descr="agr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247775"/>
            <a:ext cx="7696200" cy="54213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0" y="0"/>
            <a:ext cx="91440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Várháborúk</a:t>
            </a:r>
            <a:br>
              <a:rPr kumimoji="1" lang="hu-HU" altLang="en-US" sz="4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kumimoji="1" lang="hu-HU" altLang="en-US" sz="4400" b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 királyi Magyarország és a hódoltság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árháborúk kora">
            <a:hlinkClick r:id="" action="ppaction://media"/>
            <a:extLst>
              <a:ext uri="{FF2B5EF4-FFF2-40B4-BE49-F238E27FC236}">
                <a16:creationId xmlns:a16="http://schemas.microsoft.com/office/drawing/2014/main" id="{D123B18A-D22B-4B65-89DA-29DD9A7ABD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2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0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ím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12788"/>
          </a:xfrm>
        </p:spPr>
        <p:txBody>
          <a:bodyPr/>
          <a:lstStyle/>
          <a:p>
            <a:pPr algn="ctr" eaLnBrk="1" hangingPunct="1"/>
            <a:r>
              <a:rPr lang="sk-SK" altLang="hu-HU" dirty="0">
                <a:latin typeface="Calibri" panose="020F0502020204030204" pitchFamily="34" charset="0"/>
              </a:rPr>
              <a:t>Fráter György „hintapolitikája“</a:t>
            </a:r>
            <a:endParaRPr lang="en-US" altLang="hu-HU" dirty="0">
              <a:latin typeface="Calibri" panose="020F0502020204030204" pitchFamily="34" charset="0"/>
            </a:endParaRPr>
          </a:p>
        </p:txBody>
      </p:sp>
      <p:sp>
        <p:nvSpPr>
          <p:cNvPr id="7171" name="Tartalom helye 2"/>
          <p:cNvSpPr>
            <a:spLocks noGrp="1"/>
          </p:cNvSpPr>
          <p:nvPr>
            <p:ph idx="1"/>
          </p:nvPr>
        </p:nvSpPr>
        <p:spPr>
          <a:xfrm>
            <a:off x="0" y="666750"/>
            <a:ext cx="9144000" cy="4778375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1541 – Buda elesik – János Zsigmond kiskorú – helyette – </a:t>
            </a:r>
            <a:r>
              <a:rPr lang="sk-SK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Fráter György a kormányzója </a:t>
            </a: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az ország keleti részének (Erdély)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sk-SK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„Hintapolitika“ </a:t>
            </a: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– vazallusként az éves adót elküldte a szultánnak, de levelezett Béccsel, hogy küldjenek csapatokat a hódoltsági terület </a:t>
            </a:r>
            <a:r>
              <a:rPr lang="sk-SK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közös felszabadítására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Az oszmánok megkezdik a hódoltsági terület kiszélesítését és a Buda-környéki védvonalrendszer kiépítését: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például</a:t>
            </a: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Székesfehérvár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Pécs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, Esztergom,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Visegrád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elfoglalása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1543–44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során</a:t>
            </a:r>
            <a:endParaRPr lang="en-US" altLang="hu-HU" sz="24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172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3860800"/>
            <a:ext cx="2232025" cy="332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225" y="3860800"/>
            <a:ext cx="683577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artalom helye 2"/>
          <p:cNvSpPr>
            <a:spLocks noGrp="1"/>
          </p:cNvSpPr>
          <p:nvPr>
            <p:ph idx="1"/>
          </p:nvPr>
        </p:nvSpPr>
        <p:spPr>
          <a:xfrm>
            <a:off x="0" y="620713"/>
            <a:ext cx="9467850" cy="41148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Fráter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György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végül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döntött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: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behívta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Ferdinánd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csapatait</a:t>
            </a:r>
            <a:r>
              <a:rPr lang="sk-SK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(V. Károly zsoldosait, 1. kép)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miközben</a:t>
            </a: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lemondatta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János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Zsigmondot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és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édesanyját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. A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beérkező</a:t>
            </a: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Habsburg-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csapatok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csekély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létszáma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láttán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a </a:t>
            </a:r>
            <a:r>
              <a:rPr lang="hu-HU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szerzetes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megijedt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és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folytatta</a:t>
            </a:r>
            <a:r>
              <a:rPr lang="sk-SK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hintapolitikáját</a:t>
            </a:r>
            <a:r>
              <a:rPr lang="sk-SK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– törökhűséget színlelt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zsoldosokat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irányító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generális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– </a:t>
            </a:r>
            <a:r>
              <a:rPr lang="sk-SK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Castaldo tábornok</a:t>
            </a: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-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gyanakvással</a:t>
            </a: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figyelte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Fráter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György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tevékenységét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majd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amikor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úgy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érezte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hogy</a:t>
            </a: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kelepcébe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csalták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,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meggyilkoltatta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a </a:t>
            </a:r>
            <a:r>
              <a:rPr lang="en-US" altLang="hu-HU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szerzetest</a:t>
            </a:r>
            <a:r>
              <a:rPr lang="en-US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(1551)</a:t>
            </a:r>
            <a:endParaRPr lang="sk-SK" altLang="hu-HU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keleti</a:t>
            </a:r>
            <a:r>
              <a:rPr lang="en-US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országrész</a:t>
            </a:r>
            <a:r>
              <a:rPr lang="sk-SK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nn-NO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így átmenetileg </a:t>
            </a:r>
            <a:r>
              <a:rPr lang="nn-NO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Ferdinánd jogara alá került</a:t>
            </a:r>
            <a:r>
              <a:rPr lang="sk-SK" altLang="hu-HU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(2. kép)</a:t>
            </a:r>
            <a:endParaRPr lang="en-US" altLang="hu-HU" sz="24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195" name="Cím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12788"/>
          </a:xfrm>
        </p:spPr>
        <p:txBody>
          <a:bodyPr/>
          <a:lstStyle/>
          <a:p>
            <a:pPr algn="ctr" eaLnBrk="1" hangingPunct="1"/>
            <a:r>
              <a:rPr lang="sk-SK" altLang="hu-HU">
                <a:latin typeface="Calibri" panose="020F0502020204030204" pitchFamily="34" charset="0"/>
              </a:rPr>
              <a:t>Fráter György „hitapolitikája“</a:t>
            </a:r>
            <a:endParaRPr lang="en-US" altLang="hu-HU">
              <a:latin typeface="Calibri" panose="020F0502020204030204" pitchFamily="34" charset="0"/>
            </a:endParaRPr>
          </a:p>
        </p:txBody>
      </p:sp>
      <p:pic>
        <p:nvPicPr>
          <p:cNvPr id="8196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9725"/>
            <a:ext cx="650240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38" y="4089400"/>
            <a:ext cx="2151062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/>
          <p:cNvSpPr txBox="1">
            <a:spLocks noChangeArrowheads="1"/>
          </p:cNvSpPr>
          <p:nvPr/>
        </p:nvSpPr>
        <p:spPr bwMode="auto">
          <a:xfrm>
            <a:off x="5508625" y="3548063"/>
            <a:ext cx="3384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Temesvár</a:t>
            </a:r>
          </a:p>
        </p:txBody>
      </p:sp>
      <p:sp>
        <p:nvSpPr>
          <p:cNvPr id="9219" name="Rectangle 4"/>
          <p:cNvSpPr>
            <a:spLocks noChangeArrowheads="1"/>
          </p:cNvSpPr>
          <p:nvPr/>
        </p:nvSpPr>
        <p:spPr bwMode="auto">
          <a:xfrm>
            <a:off x="5651500" y="6324600"/>
            <a:ext cx="3241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Drégely</a:t>
            </a: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3059831" y="-90488"/>
            <a:ext cx="6012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hu-HU" altLang="en-US" sz="4000" b="1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Az 1552-es török hadjárat</a:t>
            </a:r>
          </a:p>
        </p:txBody>
      </p:sp>
      <p:pic>
        <p:nvPicPr>
          <p:cNvPr id="9221" name="Picture 7" descr="Temesvár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700088"/>
            <a:ext cx="4140200" cy="28686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-108520" y="404664"/>
            <a:ext cx="5651500" cy="651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Szulejmán válasza a vazallusa (Fráter György) meggyilkolására:</a:t>
            </a:r>
          </a:p>
          <a:p>
            <a:pPr marL="800100" lvl="1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</a:t>
            </a:r>
            <a:r>
              <a:rPr kumimoji="1" lang="hu-HU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1552-es nagy hadjárat  </a:t>
            </a:r>
          </a:p>
          <a:p>
            <a:pPr lvl="1" eaLnBrk="1" hangingPunct="1">
              <a:spcBef>
                <a:spcPct val="20000"/>
              </a:spcBef>
              <a:defRPr/>
            </a:pPr>
            <a:r>
              <a:rPr kumimoji="1" lang="hu-HU" altLang="en-US" b="1" u="sng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Kara Ahmed pasa, nagyvezír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kumimoji="1" lang="hu-HU" altLang="en-US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Bosszú</a:t>
            </a: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- </a:t>
            </a:r>
            <a:r>
              <a:rPr kumimoji="1" lang="hu-HU" altLang="en-US" b="1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Erdély</a:t>
            </a: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elszigetelése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        a két országrész szétválasztása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kumimoji="1" lang="hu-HU" altLang="en-US" sz="32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" pitchFamily="2" charset="2"/>
              </a:rPr>
              <a:t></a:t>
            </a: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        </a:t>
            </a:r>
            <a:r>
              <a:rPr kumimoji="1" lang="hu-HU" altLang="en-US" sz="2800" b="1" u="sng" dirty="0">
                <a:solidFill>
                  <a:srgbClr val="C00000"/>
                </a:solidFill>
                <a:latin typeface="Calibri" panose="020F0502020204030204" pitchFamily="34" charset="0"/>
              </a:rPr>
              <a:t>Két irány </a:t>
            </a: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	   </a:t>
            </a:r>
            <a:r>
              <a:rPr kumimoji="1" lang="hu-HU" altLang="en-US" sz="32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" pitchFamily="2" charset="2"/>
              </a:rPr>
              <a:t></a:t>
            </a:r>
            <a:endParaRPr kumimoji="1" lang="hu-HU" altLang="en-US" sz="3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 </a:t>
            </a:r>
            <a:r>
              <a:rPr kumimoji="1" lang="hu-HU" altLang="en-US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Főerők</a:t>
            </a:r>
            <a:r>
              <a:rPr kumimoji="1" lang="hu-HU" altLang="en-US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(Ahmed pasa)</a:t>
            </a: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   </a:t>
            </a:r>
            <a:r>
              <a:rPr kumimoji="1" lang="hu-HU" altLang="en-US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Ali budai pasa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Temesvár		    Veszprém, Drégely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Szolnok		     Nógrád, Szécsény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 Eger		                  Hollókő, Buják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    </a:t>
            </a:r>
            <a:r>
              <a:rPr kumimoji="1" lang="hu-HU" altLang="en-US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két sereg Szolnok alatt egyesül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" pitchFamily="2" charset="2"/>
              </a:rPr>
              <a:t>	         </a:t>
            </a:r>
            <a:r>
              <a:rPr kumimoji="1" lang="hu-HU" altLang="en-US" sz="32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" pitchFamily="2" charset="2"/>
              </a:rPr>
              <a:t>            </a:t>
            </a: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	</a:t>
            </a:r>
            <a:r>
              <a:rPr kumimoji="1" lang="hu-HU" altLang="en-US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</a:t>
            </a:r>
            <a:r>
              <a:rPr kumimoji="1" lang="hu-HU" altLang="en-US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Eger - a „Felvidék kapuja”</a:t>
            </a:r>
            <a:endParaRPr lang="hu-HU" altLang="en-US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9223" name="Tartalom helye 2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8975" y="4000500"/>
            <a:ext cx="2863850" cy="2360613"/>
          </a:xfrm>
        </p:spPr>
      </p:pic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06 1552-es és 1566-os hadjárat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1913" y="17463"/>
            <a:ext cx="6408737" cy="6865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zondi legendája - előzetes">
            <a:hlinkClick r:id="" action="ppaction://media"/>
            <a:extLst>
              <a:ext uri="{FF2B5EF4-FFF2-40B4-BE49-F238E27FC236}">
                <a16:creationId xmlns:a16="http://schemas.microsoft.com/office/drawing/2014/main" id="{86FEDC03-4C99-4278-B65F-2894306417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7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"/>
          <p:cNvSpPr>
            <a:spLocks noChangeArrowheads="1"/>
          </p:cNvSpPr>
          <p:nvPr/>
        </p:nvSpPr>
        <p:spPr bwMode="auto">
          <a:xfrm>
            <a:off x="5195888" y="3343275"/>
            <a:ext cx="3744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Szolnok</a:t>
            </a:r>
          </a:p>
        </p:txBody>
      </p:sp>
      <p:sp>
        <p:nvSpPr>
          <p:cNvPr id="12291" name="Rectangle 11"/>
          <p:cNvSpPr>
            <a:spLocks noChangeArrowheads="1"/>
          </p:cNvSpPr>
          <p:nvPr/>
        </p:nvSpPr>
        <p:spPr bwMode="auto">
          <a:xfrm>
            <a:off x="5292725" y="6400800"/>
            <a:ext cx="3671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Eger</a:t>
            </a:r>
          </a:p>
        </p:txBody>
      </p:sp>
      <p:sp>
        <p:nvSpPr>
          <p:cNvPr id="12292" name="Text Box 14"/>
          <p:cNvSpPr txBox="1">
            <a:spLocks noChangeArrowheads="1"/>
          </p:cNvSpPr>
          <p:nvPr/>
        </p:nvSpPr>
        <p:spPr bwMode="auto">
          <a:xfrm>
            <a:off x="0" y="188913"/>
            <a:ext cx="5508104" cy="657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Temesvár </a:t>
            </a:r>
          </a:p>
          <a:p>
            <a:pPr lvl="1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</a:t>
            </a:r>
            <a:r>
              <a:rPr lang="hu-HU" altLang="en-US" sz="2400" b="1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Losonczy István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Temesi ispán 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Drégely</a:t>
            </a:r>
          </a:p>
          <a:p>
            <a:pPr lvl="1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</a:t>
            </a:r>
            <a:r>
              <a:rPr lang="hu-HU" altLang="en-US" sz="2400" b="1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Szondi György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146 fős védősereg – Ali budai pasa 10 000 fős serege ellen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Szolnok</a:t>
            </a:r>
          </a:p>
          <a:p>
            <a:pPr lvl="1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</a:t>
            </a:r>
            <a:r>
              <a:rPr lang="hu-HU" altLang="en-US" sz="2400" b="1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Nyáry Lőrinc 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Eger - a „Felvidék kapuja”</a:t>
            </a:r>
          </a:p>
          <a:p>
            <a:pPr lvl="1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</a:t>
            </a:r>
            <a:r>
              <a:rPr lang="hu-HU" altLang="en-US" sz="2400" b="1" i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Dobó István</a:t>
            </a:r>
            <a:endParaRPr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hu-HU" altLang="en-US" sz="2400" b="1" u="sng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Sikeres védelem, a védők helytállása</a:t>
            </a:r>
          </a:p>
          <a:p>
            <a:pPr lvl="1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 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Temesvár, Drégely, Szolnok</a:t>
            </a:r>
          </a:p>
          <a:p>
            <a:pPr lvl="1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     katonáinak kitartása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Char char="Ø"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A török terve nem sikerült – </a:t>
            </a:r>
            <a:r>
              <a:rPr lang="hu-HU" altLang="en-US" sz="2400" b="1" u="sng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elfogl</a:t>
            </a:r>
            <a:r>
              <a:rPr lang="hu-HU" altLang="en-US" sz="2400" b="1" u="sng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. a Felvidék gazdag bányáit</a:t>
            </a:r>
            <a:endParaRPr kumimoji="0" lang="hu-HU" altLang="en-US" sz="2400" b="1" u="sng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6160" name="Text Box 16"/>
          <p:cNvSpPr txBox="1">
            <a:spLocks noChangeArrowheads="1"/>
          </p:cNvSpPr>
          <p:nvPr/>
        </p:nvSpPr>
        <p:spPr bwMode="auto">
          <a:xfrm>
            <a:off x="2768675" y="67972"/>
            <a:ext cx="62642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400" b="1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Az 1552-es török hadjárat</a:t>
            </a:r>
          </a:p>
        </p:txBody>
      </p:sp>
      <p:pic>
        <p:nvPicPr>
          <p:cNvPr id="12294" name="Picture 19" descr="Eger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22875" y="3833813"/>
            <a:ext cx="3810000" cy="2566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23" descr="246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23064" y="825391"/>
            <a:ext cx="3744912" cy="25512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gri_csillagok_a_Haza_nem_elado">
            <a:hlinkClick r:id="" action="ppaction://media"/>
            <a:extLst>
              <a:ext uri="{FF2B5EF4-FFF2-40B4-BE49-F238E27FC236}">
                <a16:creationId xmlns:a16="http://schemas.microsoft.com/office/drawing/2014/main" id="{FD92132E-5988-4B5D-92E3-A9DB883D7A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000125"/>
            <a:ext cx="914400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83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7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9"/>
          <p:cNvSpPr>
            <a:spLocks noChangeArrowheads="1"/>
          </p:cNvSpPr>
          <p:nvPr/>
        </p:nvSpPr>
        <p:spPr bwMode="auto">
          <a:xfrm>
            <a:off x="5603875" y="6026150"/>
            <a:ext cx="3457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Szigetvár</a:t>
            </a:r>
          </a:p>
        </p:txBody>
      </p:sp>
      <p:sp>
        <p:nvSpPr>
          <p:cNvPr id="14339" name="Rectangle 15"/>
          <p:cNvSpPr>
            <a:spLocks noChangeArrowheads="1"/>
          </p:cNvSpPr>
          <p:nvPr/>
        </p:nvSpPr>
        <p:spPr bwMode="auto">
          <a:xfrm>
            <a:off x="5364163" y="2781300"/>
            <a:ext cx="360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Szulejmán és Zrínyi</a:t>
            </a:r>
          </a:p>
        </p:txBody>
      </p:sp>
      <p:sp>
        <p:nvSpPr>
          <p:cNvPr id="14340" name="Text Box 16"/>
          <p:cNvSpPr txBox="1">
            <a:spLocks noChangeArrowheads="1"/>
          </p:cNvSpPr>
          <p:nvPr/>
        </p:nvSpPr>
        <p:spPr bwMode="auto">
          <a:xfrm>
            <a:off x="0" y="44450"/>
            <a:ext cx="5795963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1566 - a török ismét Eger ellen indul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		 </a:t>
            </a:r>
            <a:endParaRPr kumimoji="0" lang="hu-HU" altLang="en-US" sz="240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  </a:t>
            </a:r>
            <a:r>
              <a:rPr kumimoji="0" lang="hu-HU" altLang="en-US" sz="2400" b="1" u="sng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szultán változtatott tervén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		 </a:t>
            </a:r>
            <a:endParaRPr kumimoji="0" lang="hu-HU" altLang="en-US" sz="240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és a </a:t>
            </a:r>
            <a:r>
              <a:rPr kumimoji="0" lang="hu-HU" altLang="en-US" sz="2400" b="1" i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Zrínyi M.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védte Szigetvár ellen vonul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A utolsó csepp vérükig védik a várat 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		      </a:t>
            </a:r>
          </a:p>
        </p:txBody>
      </p:sp>
      <p:sp>
        <p:nvSpPr>
          <p:cNvPr id="14341" name="Rectangle 17"/>
          <p:cNvSpPr>
            <a:spLocks noChangeArrowheads="1"/>
          </p:cNvSpPr>
          <p:nvPr/>
        </p:nvSpPr>
        <p:spPr bwMode="auto">
          <a:xfrm>
            <a:off x="34925" y="3141663"/>
            <a:ext cx="84010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számos kirohanás, megzavarták és meg is tépázták a török sereget</a:t>
            </a:r>
          </a:p>
        </p:txBody>
      </p:sp>
      <p:sp>
        <p:nvSpPr>
          <p:cNvPr id="14342" name="Text Box 18"/>
          <p:cNvSpPr txBox="1">
            <a:spLocks noChangeArrowheads="1"/>
          </p:cNvSpPr>
          <p:nvPr/>
        </p:nvSpPr>
        <p:spPr bwMode="auto">
          <a:xfrm>
            <a:off x="0" y="3594100"/>
            <a:ext cx="7667625" cy="3249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kumimoji="0" lang="hu-HU" altLang="en-US" sz="2400" b="1" u="sng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Szept. 5. éjjel meghal Szulejmán 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		  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05000"/>
              </a:lnSpc>
              <a:buClrTx/>
              <a:buFontTx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Zrínyiék végső kirohanása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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hősi halál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A császár,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II. Miksa 100 ezer fős serege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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Győrnél áll ...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A másik sereg</a:t>
            </a:r>
          </a:p>
          <a:p>
            <a:pPr eaLnBrk="1" hangingPunct="1">
              <a:lnSpc>
                <a:spcPct val="105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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Gyula elfoglalása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(</a:t>
            </a:r>
            <a:r>
              <a:rPr kumimoji="0" lang="hu-HU" altLang="en-US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Pertev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pasa </a:t>
            </a:r>
            <a:r>
              <a:rPr kumimoji="0" lang="en-US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&lt;---&gt; </a:t>
            </a:r>
            <a:r>
              <a:rPr kumimoji="0" lang="en-US" altLang="en-US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Kerecs</a:t>
            </a:r>
            <a:r>
              <a:rPr kumimoji="0" lang="hu-HU" altLang="en-US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ényi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László)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4343" name="Picture 19" descr="3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3875" y="3581400"/>
            <a:ext cx="3305175" cy="254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00563" y="41275"/>
            <a:ext cx="4992687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altLang="en-US" sz="4000" b="1" i="1" dirty="0">
                <a:solidFill>
                  <a:schemeClr val="tx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Az 1566-os hadjárat</a:t>
            </a:r>
          </a:p>
        </p:txBody>
      </p:sp>
      <p:pic>
        <p:nvPicPr>
          <p:cNvPr id="14345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563" y="655638"/>
            <a:ext cx="3295650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Várépítkezé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15888"/>
            <a:ext cx="3035300" cy="397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5" descr="várostr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" t="2748" r="3160" b="5498"/>
          <a:stretch>
            <a:fillRect/>
          </a:stretch>
        </p:blipFill>
        <p:spPr bwMode="auto">
          <a:xfrm>
            <a:off x="107950" y="287338"/>
            <a:ext cx="3692525" cy="328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6" descr="Ostromközben"/>
          <p:cNvPicPr>
            <a:picLocks noGrp="1" noChangeAspect="1" noChangeArrowheads="1"/>
          </p:cNvPicPr>
          <p:nvPr>
            <p:ph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4270375"/>
            <a:ext cx="5689600" cy="2254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179388" y="3644900"/>
            <a:ext cx="3529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XVI. századi várostrom …</a:t>
            </a:r>
          </a:p>
        </p:txBody>
      </p:sp>
      <p:sp>
        <p:nvSpPr>
          <p:cNvPr id="16390" name="Text Box 10"/>
          <p:cNvSpPr txBox="1">
            <a:spLocks noChangeArrowheads="1"/>
          </p:cNvSpPr>
          <p:nvPr/>
        </p:nvSpPr>
        <p:spPr bwMode="auto">
          <a:xfrm>
            <a:off x="6227763" y="5661025"/>
            <a:ext cx="2089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 …és szünete</a:t>
            </a:r>
          </a:p>
        </p:txBody>
      </p:sp>
      <p:sp>
        <p:nvSpPr>
          <p:cNvPr id="16391" name="Text Box 11"/>
          <p:cNvSpPr txBox="1">
            <a:spLocks noChangeArrowheads="1"/>
          </p:cNvSpPr>
          <p:nvPr/>
        </p:nvSpPr>
        <p:spPr bwMode="auto">
          <a:xfrm>
            <a:off x="6840538" y="549275"/>
            <a:ext cx="2411412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XVI. századi jobbágyság e-gyik legsúlyo-sabb terhe: a várépítkezés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06 1552-es és 1566-os hadjárat1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8400" y="188913"/>
            <a:ext cx="5264150" cy="5638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0" y="6021388"/>
            <a:ext cx="91440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buClrTx/>
              <a:buFontTx/>
              <a:buNone/>
            </a:pPr>
            <a:r>
              <a:rPr kumimoji="0" lang="hu-HU" altLang="en-US" sz="2400">
                <a:solidFill>
                  <a:srgbClr val="C00000"/>
                </a:solidFill>
                <a:latin typeface="Calibri" panose="020F0502020204030204" pitchFamily="34" charset="0"/>
              </a:rPr>
              <a:t>A törökök a megerősített végvárrendszert </a:t>
            </a:r>
            <a:r>
              <a:rPr kumimoji="0" lang="hu-HU" altLang="en-US" sz="2400" b="1">
                <a:solidFill>
                  <a:srgbClr val="C00000"/>
                </a:solidFill>
                <a:latin typeface="Calibri" panose="020F0502020204030204" pitchFamily="34" charset="0"/>
              </a:rPr>
              <a:t>1543-66</a:t>
            </a:r>
            <a:r>
              <a:rPr kumimoji="0" lang="hu-HU" altLang="en-US" sz="2400">
                <a:solidFill>
                  <a:srgbClr val="C00000"/>
                </a:solidFill>
                <a:latin typeface="Calibri" panose="020F0502020204030204" pitchFamily="34" charset="0"/>
              </a:rPr>
              <a:t> között 3x támadták </a:t>
            </a:r>
          </a:p>
          <a:p>
            <a:pPr algn="ctr" eaLnBrk="1" hangingPunct="1">
              <a:lnSpc>
                <a:spcPct val="90000"/>
              </a:lnSpc>
              <a:buClrTx/>
              <a:buFontTx/>
              <a:buNone/>
            </a:pPr>
            <a:r>
              <a:rPr kumimoji="0" lang="hu-HU" altLang="en-US" sz="2400" b="1" u="sng">
                <a:solidFill>
                  <a:srgbClr val="C00000"/>
                </a:solidFill>
                <a:latin typeface="Calibri" panose="020F0502020204030204" pitchFamily="34" charset="0"/>
              </a:rPr>
              <a:t>Az 52-es és 66-os volt Szulejmán legnagyobb ilyen jellegű vállalkozása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31750" y="-60325"/>
            <a:ext cx="3779838" cy="6081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Szulejmán halála</a:t>
            </a:r>
            <a:r>
              <a:rPr kumimoji="0" lang="hu-HU" altLang="en-US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után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 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patt helyzet alakul ki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	          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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800" b="1" u="sng" dirty="0">
                <a:solidFill>
                  <a:srgbClr val="FF0000"/>
                </a:solidFill>
                <a:latin typeface="Calibri" panose="020F0502020204030204" pitchFamily="34" charset="0"/>
              </a:rPr>
              <a:t>1568 Drinápolyi béke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I.Miksa (NRCS-ként </a:t>
            </a:r>
            <a:r>
              <a:rPr lang="hu-HU" altLang="en-US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II.Miksa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) – II. Szelim szultán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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rögzíti a status quo-t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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évi adó, 30 000 </a:t>
            </a:r>
            <a:r>
              <a:rPr kumimoji="0" lang="hu-HU" altLang="en-US" sz="24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aranyFt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.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 A béke következménye: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	 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Nincs „béke”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  Állandósulnak </a:t>
            </a:r>
            <a:r>
              <a:rPr kumimoji="0" lang="hu-HU" altLang="en-US" sz="2400" b="1" u="sng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portyák, 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b="1" u="sng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párviadalok mindkét részről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fogolytörökök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0"/>
          <a:stretch>
            <a:fillRect/>
          </a:stretch>
        </p:blipFill>
        <p:spPr>
          <a:xfrm>
            <a:off x="5580063" y="3767138"/>
            <a:ext cx="3397250" cy="3046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4" descr="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" b="5185"/>
          <a:stretch>
            <a:fillRect/>
          </a:stretch>
        </p:blipFill>
        <p:spPr>
          <a:xfrm>
            <a:off x="107950" y="333375"/>
            <a:ext cx="6551613" cy="3871913"/>
          </a:xfr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1588" y="4508500"/>
            <a:ext cx="3922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hu-HU" altLang="en-US" sz="2400">
                <a:solidFill>
                  <a:srgbClr val="FF3300"/>
                </a:solidFill>
              </a:rPr>
              <a:t>Végváriak párbaja</a:t>
            </a:r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2987675" y="5780088"/>
            <a:ext cx="2376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Török foglyok</a:t>
            </a:r>
          </a:p>
        </p:txBody>
      </p:sp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Portyázó törökök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313113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 descr="Eperje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43"/>
          <a:stretch>
            <a:fillRect/>
          </a:stretch>
        </p:blipFill>
        <p:spPr>
          <a:xfrm>
            <a:off x="2843213" y="4221163"/>
            <a:ext cx="6115050" cy="2663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15900" y="4267200"/>
            <a:ext cx="2484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Török portyázók</a:t>
            </a:r>
          </a:p>
        </p:txBody>
      </p:sp>
      <p:pic>
        <p:nvPicPr>
          <p:cNvPr id="22533" name="Picture 5" descr="Báry Péter huszárvirtusa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43525" y="73025"/>
            <a:ext cx="3549650" cy="3716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3348038" y="836613"/>
            <a:ext cx="20161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Huszárvirtus</a:t>
            </a:r>
            <a:br>
              <a:rPr kumimoji="0" lang="hu-HU" altLang="en-US" sz="2400">
                <a:solidFill>
                  <a:srgbClr val="FF3300"/>
                </a:solidFill>
              </a:rPr>
            </a:br>
            <a:r>
              <a:rPr kumimoji="0" lang="hu-HU" altLang="en-US" sz="2400">
                <a:solidFill>
                  <a:srgbClr val="FF3300"/>
                </a:solidFill>
              </a:rPr>
              <a:t>(Báry Péter)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-71438" y="5630863"/>
            <a:ext cx="2987676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Keresztények rajtaütése törökökön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88913"/>
            <a:ext cx="4464050" cy="2697162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0575" y="817563"/>
            <a:ext cx="4508500" cy="26828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 descr="fogolytörökök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3351213"/>
            <a:ext cx="3384550" cy="3173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rabvásár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51275" y="3716338"/>
            <a:ext cx="4986338" cy="2773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4859338" y="188913"/>
            <a:ext cx="3816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A mindennapok képei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25" y="63500"/>
            <a:ext cx="2860675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0" y="633413"/>
            <a:ext cx="8532813" cy="609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Az ország nyugati és északi része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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betagozódik a Habsburg Birodalomba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        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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Megköveteli az egységes irányítást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Egységes kormányszerveket hoz létre (BÉCS)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      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</a:t>
            </a: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   törlik a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nádori intézményt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Helytartóság (</a:t>
            </a:r>
            <a:r>
              <a:rPr kumimoji="0" lang="hu-HU" altLang="en-US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kir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helytartó) 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0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		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5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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Udvari Kancellária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Magyar Udvari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Kancellária </a:t>
            </a:r>
            <a:endParaRPr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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Udvari Kamara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Magyar Udvari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Kamara </a:t>
            </a:r>
            <a:endParaRPr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105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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Udvari Haditanács (</a:t>
            </a:r>
            <a:r>
              <a:rPr lang="hu-HU" altLang="hu-HU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Hofkriegsrat</a:t>
            </a:r>
            <a:r>
              <a:rPr lang="hu-HU" altLang="hu-HU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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NINCS (!!!)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Magyar Udvari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Haditanács	          	                    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</a:t>
            </a:r>
            <a:endParaRPr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 2" panose="05020102010507070707" pitchFamily="18" charset="2"/>
            </a:endParaRPr>
          </a:p>
          <a:p>
            <a:pPr eaLnBrk="1" hangingPunct="1">
              <a:lnSpc>
                <a:spcPct val="105000"/>
              </a:lnSpc>
              <a:buClrTx/>
              <a:buFontTx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		           Főkapitányság (Győr)</a:t>
            </a:r>
          </a:p>
        </p:txBody>
      </p:sp>
      <p:sp>
        <p:nvSpPr>
          <p:cNvPr id="78851" name="Text Box 3"/>
          <p:cNvSpPr txBox="1">
            <a:spLocks noChangeArrowheads="1"/>
          </p:cNvSpPr>
          <p:nvPr/>
        </p:nvSpPr>
        <p:spPr bwMode="auto">
          <a:xfrm>
            <a:off x="0" y="63500"/>
            <a:ext cx="70199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királyi Magyarország</a:t>
            </a:r>
            <a:endParaRPr lang="hu-HU" altLang="en-US" b="1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0" y="2924175"/>
            <a:ext cx="5003800" cy="396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Palánkvárak, 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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agyag, gerendaváz, vessző-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nyalábok, külső tapasztással</a:t>
            </a:r>
          </a:p>
          <a:p>
            <a:pPr eaLnBrk="1" hangingPunct="1">
              <a:lnSpc>
                <a:spcPct val="115000"/>
              </a:lnSpc>
              <a:buClr>
                <a:srgbClr val="0000FF"/>
              </a:buClr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várak: védelem irányítói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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hadjáratok felfogása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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felmentő sereg híján sorsuk 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kumimoji="0" lang="hu-HU" altLang="en-US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megpecsételődik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lásd Szigetvár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4043363" y="44450"/>
            <a:ext cx="34194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 védelem</a:t>
            </a:r>
            <a:endParaRPr lang="hu-HU" altLang="en-US" b="1" dirty="0">
              <a:latin typeface="Calibri" panose="020F0502020204030204" pitchFamily="34" charset="0"/>
              <a:cs typeface="Calibri" panose="020F0502020204030204" pitchFamily="34" charset="0"/>
              <a:sym typeface="Wingdings" pitchFamily="2" charset="2"/>
            </a:endParaRPr>
          </a:p>
        </p:txBody>
      </p:sp>
      <p:pic>
        <p:nvPicPr>
          <p:cNvPr id="28676" name="Picture 4" descr="Bástya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3141663"/>
            <a:ext cx="4751387" cy="3348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Rectangle 6"/>
          <p:cNvSpPr>
            <a:spLocks noChangeArrowheads="1"/>
          </p:cNvSpPr>
          <p:nvPr/>
        </p:nvSpPr>
        <p:spPr bwMode="auto">
          <a:xfrm>
            <a:off x="34924" y="44450"/>
            <a:ext cx="6409283" cy="2983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Védelem a törökkel szemben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6 főkapitány 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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100 végvár és 15-20 ezer katona </a:t>
            </a:r>
          </a:p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várak típusai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Kővárak, </a:t>
            </a:r>
            <a:r>
              <a:rPr kumimoji="0" lang="hu-HU" altLang="en-US" sz="24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óolasz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bástya (rondellák), valamint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      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modern</a:t>
            </a: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un. Újolasz, „füles bástyák”</a:t>
            </a:r>
          </a:p>
        </p:txBody>
      </p:sp>
      <p:sp>
        <p:nvSpPr>
          <p:cNvPr id="28678" name="Text Box 7"/>
          <p:cNvSpPr txBox="1">
            <a:spLocks noChangeArrowheads="1"/>
          </p:cNvSpPr>
          <p:nvPr/>
        </p:nvSpPr>
        <p:spPr bwMode="auto">
          <a:xfrm>
            <a:off x="4284663" y="6381750"/>
            <a:ext cx="4679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Bástya típusok</a:t>
            </a:r>
          </a:p>
        </p:txBody>
      </p:sp>
      <p:pic>
        <p:nvPicPr>
          <p:cNvPr id="28679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940" y="146646"/>
            <a:ext cx="2971800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25" y="2309813"/>
            <a:ext cx="3629025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34925" y="44450"/>
            <a:ext cx="6481763" cy="666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15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 politikai és igazgatási rendszer átalakul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megerősödik a rendiség</a:t>
            </a:r>
          </a:p>
          <a:p>
            <a:pPr eaLnBrk="1" hangingPunct="1">
              <a:lnSpc>
                <a:spcPct val="11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	  </a:t>
            </a:r>
            <a:endParaRPr kumimoji="0" lang="hu-HU" altLang="en-US" sz="2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királyi udvar </a:t>
            </a:r>
            <a:r>
              <a:rPr kumimoji="0" lang="hu-HU" altLang="en-US" sz="2400" b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 VOLT 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országban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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rendi intézményrendszer átvészelte</a:t>
            </a:r>
          </a:p>
          <a:p>
            <a:pPr lvl="1" eaLnBrk="1" hangingPunct="1">
              <a:lnSpc>
                <a:spcPct val="115000"/>
              </a:lnSpc>
              <a:buClrTx/>
              <a:buSzTx/>
              <a:buFontTx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 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ogy. 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 </a:t>
            </a:r>
            <a:r>
              <a:rPr kumimoji="0" lang="hu-HU" altLang="en-US" sz="2400" b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</a:t>
            </a:r>
            <a:r>
              <a:rPr kumimoji="0" lang="hu-HU" altLang="en-US" sz="2400" b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dómegajánlás joga </a:t>
            </a:r>
            <a:endParaRPr lang="hu-HU" altLang="en-US" sz="2400" b="1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 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nemesi vm. 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 állami élet jelentős része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altLang="en-US" sz="2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 2" panose="05020102010507070707" pitchFamily="18" charset="2"/>
            </a:endParaRPr>
          </a:p>
          <a:p>
            <a:pPr lvl="1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			    </a:t>
            </a:r>
            <a:endParaRPr kumimoji="0" lang="hu-HU" altLang="en-US" sz="2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>
              <a:lnSpc>
                <a:spcPct val="110000"/>
              </a:lnSpc>
              <a:buClrTx/>
              <a:buSzTx/>
              <a:buFontTx/>
              <a:buNone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közép- és alsófokú bíráskodás, közigazgatás, adószedés </a:t>
            </a: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	              </a:t>
            </a:r>
            <a:endParaRPr kumimoji="0" lang="hu-HU" altLang="en-US" sz="2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10000"/>
              </a:lnSpc>
              <a:buClrTx/>
              <a:buFontTx/>
              <a:buNone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belügyekben a rendek nagyobb önállósággal bírnak - </a:t>
            </a:r>
            <a:r>
              <a:rPr kumimoji="0" lang="hu-HU" altLang="en-US" sz="2400" b="1" u="sng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rendi dualizmus</a:t>
            </a:r>
          </a:p>
          <a:p>
            <a:pPr eaLnBrk="1" hangingPunct="1">
              <a:lnSpc>
                <a:spcPct val="115000"/>
              </a:lnSpc>
              <a:buClrTx/>
              <a:buFontTx/>
              <a:buNone/>
            </a:pPr>
            <a:endParaRPr kumimoji="0" lang="hu-HU" altLang="en-US" sz="2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24" name="Text Box 3"/>
          <p:cNvSpPr txBox="1">
            <a:spLocks noChangeArrowheads="1"/>
          </p:cNvSpPr>
          <p:nvPr/>
        </p:nvSpPr>
        <p:spPr bwMode="auto">
          <a:xfrm>
            <a:off x="5940425" y="50800"/>
            <a:ext cx="3217863" cy="225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buClrTx/>
              <a:buFontTx/>
              <a:buNone/>
            </a:pPr>
            <a:r>
              <a:rPr kumimoji="0" lang="hu-HU" altLang="en-US" sz="4400" b="1">
                <a:latin typeface="Arial" panose="020B0604020202020204" pitchFamily="34" charset="0"/>
                <a:cs typeface="Arial" panose="020B0604020202020204" pitchFamily="34" charset="0"/>
              </a:rPr>
              <a:t>Az uralkodó és a rendek</a:t>
            </a:r>
            <a:endParaRPr lang="hu-HU" altLang="en-US" sz="2400" b="1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179388" y="104775"/>
            <a:ext cx="7772400" cy="5638800"/>
          </a:xfrm>
        </p:spPr>
        <p:txBody>
          <a:bodyPr/>
          <a:lstStyle/>
          <a:p>
            <a:pPr eaLnBrk="1" hangingPunct="1">
              <a:lnSpc>
                <a:spcPct val="115000"/>
              </a:lnSpc>
              <a:buFont typeface="Wingdings" pitchFamily="2" charset="2"/>
              <a:buChar char="Ø"/>
              <a:defRPr/>
            </a:pP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 nemesi társadalom </a:t>
            </a:r>
            <a:r>
              <a:rPr kumimoji="0" lang="hu-HU" altLang="en-US" sz="26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militarizálódik</a:t>
            </a:r>
          </a:p>
          <a:p>
            <a:pPr marL="0" indent="0" eaLnBrk="1" hangingPunct="1">
              <a:lnSpc>
                <a:spcPct val="115000"/>
              </a:lnSpc>
              <a:buFont typeface="Monotype Sorts" pitchFamily="2" charset="2"/>
              <a:buNone/>
              <a:defRPr/>
            </a:pP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	</a:t>
            </a:r>
            <a:r>
              <a:rPr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  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Főnemesség szerepe 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, </a:t>
            </a:r>
          </a:p>
          <a:p>
            <a:pPr marL="0" indent="0" eaLnBrk="1" hangingPunct="1">
              <a:lnSpc>
                <a:spcPct val="115000"/>
              </a:lnSpc>
              <a:buFont typeface="Monotype Sorts" pitchFamily="2" charset="2"/>
              <a:buNone/>
              <a:defRPr/>
            </a:pP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	        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nemességé	</a:t>
            </a:r>
            <a:r>
              <a:rPr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 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(ogy. csak képviselet)</a:t>
            </a:r>
            <a:endParaRPr kumimoji="0" lang="hu-HU" altLang="en-US" sz="2600" dirty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  <a:p>
            <a:pPr marL="0" indent="0" eaLnBrk="1" hangingPunct="1">
              <a:lnSpc>
                <a:spcPct val="115000"/>
              </a:lnSpc>
              <a:buFont typeface="Monotype Sorts" pitchFamily="2" charset="2"/>
              <a:buNone/>
              <a:defRPr/>
            </a:pPr>
            <a:r>
              <a:rPr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	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hu-HU" altLang="en-US" sz="2600" dirty="0" err="1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Főnem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.: </a:t>
            </a:r>
            <a:r>
              <a:rPr kumimoji="0" lang="hu-HU" altLang="en-US" sz="26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várak, magánhadsereg 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		(</a:t>
            </a:r>
            <a:r>
              <a:rPr kumimoji="0" lang="hu-HU" altLang="en-US" sz="2600" dirty="0" err="1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familiárisi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kumimoji="0" lang="hu-HU" altLang="en-US" sz="2600" dirty="0" err="1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szervitori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rendszer)</a:t>
            </a:r>
          </a:p>
          <a:p>
            <a:pPr>
              <a:defRPr/>
            </a:pPr>
            <a:endParaRPr lang="hu-HU" sz="2600" dirty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1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636838"/>
            <a:ext cx="3222625" cy="422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175"/>
            <a:ext cx="5684838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0" y="53975"/>
            <a:ext cx="5795963" cy="555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török birodalom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legészakibb tartománya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    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katonai alapon 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rendezkedik be 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 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Közigazgatási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lvl="1" eaLnBrk="1" hangingPunct="1">
              <a:lnSpc>
                <a:spcPct val="12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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Vilajetek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élükön a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pasa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kumimoji="0" lang="hu-HU" altLang="en-US" sz="24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budai pasa a szultán helytartója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lvl="1" eaLnBrk="1" hangingPunct="1">
              <a:lnSpc>
                <a:spcPct val="12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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Szandzsák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élükön a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bég</a:t>
            </a:r>
            <a:endParaRPr kumimoji="0" lang="hu-HU" altLang="en-US" sz="2400" b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 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hu-HU" altLang="en-US" sz="2400" b="1" u="sng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Fontosabb hivatalok</a:t>
            </a:r>
            <a:endParaRPr kumimoji="0" lang="hu-HU" altLang="en-US" sz="2400" b="1" u="sng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lvl="1" eaLnBrk="1" hangingPunct="1">
              <a:lnSpc>
                <a:spcPct val="12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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Defterdár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adóügyek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lvl="1" eaLnBrk="1" hangingPunct="1">
              <a:lnSpc>
                <a:spcPct val="12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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Mufti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egyházjogász</a:t>
            </a:r>
            <a:endParaRPr kumimoji="0" lang="hu-HU" altLang="en-US" sz="2400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lvl="1" eaLnBrk="1" hangingPunct="1">
              <a:lnSpc>
                <a:spcPct val="120000"/>
              </a:lnSpc>
              <a:buClrTx/>
              <a:buSzTx/>
              <a:buFontTx/>
              <a:buNone/>
            </a:pPr>
            <a:r>
              <a:rPr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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hu-HU" altLang="en-US" sz="2400" b="1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Kádi</a:t>
            </a:r>
            <a:r>
              <a:rPr kumimoji="0" lang="hu-HU" altLang="en-US" sz="2400" dirty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bíró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5465763" y="73025"/>
            <a:ext cx="3671887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80000"/>
              </a:lnSpc>
              <a:buClrTx/>
              <a:buFontTx/>
              <a:buNone/>
            </a:pPr>
            <a:r>
              <a:rPr kumimoji="0" lang="hu-HU" altLang="en-US" sz="4400" b="1">
                <a:latin typeface="Arial" panose="020B0604020202020204" pitchFamily="34" charset="0"/>
                <a:cs typeface="Arial" panose="020B0604020202020204" pitchFamily="34" charset="0"/>
              </a:rPr>
              <a:t>A Hódoltság</a:t>
            </a:r>
            <a:endParaRPr kumimoji="0" lang="hu-HU" altLang="en-US" sz="2400" b="1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33796" name="Text Box 11"/>
          <p:cNvSpPr txBox="1">
            <a:spLocks noChangeArrowheads="1"/>
          </p:cNvSpPr>
          <p:nvPr/>
        </p:nvSpPr>
        <p:spPr bwMode="auto">
          <a:xfrm>
            <a:off x="7146925" y="4581525"/>
            <a:ext cx="1908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Kádi</a:t>
            </a:r>
          </a:p>
        </p:txBody>
      </p:sp>
      <p:pic>
        <p:nvPicPr>
          <p:cNvPr id="33797" name="Picture 12" descr="Kád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3862388"/>
            <a:ext cx="2663825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3" descr="Török főtisztvisel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703263"/>
            <a:ext cx="2519362" cy="387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Text Box 14"/>
          <p:cNvSpPr txBox="1">
            <a:spLocks noChangeArrowheads="1"/>
          </p:cNvSpPr>
          <p:nvPr/>
        </p:nvSpPr>
        <p:spPr bwMode="auto">
          <a:xfrm>
            <a:off x="3530600" y="6386513"/>
            <a:ext cx="34496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 b="1">
                <a:latin typeface="Arial" panose="020B0604020202020204" pitchFamily="34" charset="0"/>
                <a:cs typeface="Arial" panose="020B0604020202020204" pitchFamily="34" charset="0"/>
              </a:rPr>
              <a:t>Török főtisztviselő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01" y="0"/>
            <a:ext cx="77553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001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34925" y="44450"/>
            <a:ext cx="9109075" cy="260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meghódított föld a rajta élőkkel (a rájákkal) együtt </a:t>
            </a:r>
            <a:r>
              <a:rPr kumimoji="0" lang="hu-HU" altLang="en-US" sz="2400" b="1" u="sng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szultáné</a:t>
            </a:r>
          </a:p>
          <a:p>
            <a:pPr algn="just"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  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Ebből kaptak szolgálati földet a  </a:t>
            </a:r>
          </a:p>
          <a:p>
            <a:pPr algn="just" eaLnBrk="1" hangingPunct="1">
              <a:lnSpc>
                <a:spcPct val="120000"/>
              </a:lnSpc>
              <a:buClrTx/>
              <a:buFont typeface="Wingdings" panose="05000000000000000000" pitchFamily="2" charset="2"/>
              <a:buNone/>
            </a:pPr>
            <a:r>
              <a:rPr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 2" panose="05020102010507070707" pitchFamily="18" charset="2"/>
              </a:rPr>
              <a:t>        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kumimoji="0" lang="hu-HU" altLang="en-US" sz="2400" b="1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tisztviselők és a lovas katonák </a:t>
            </a:r>
          </a:p>
          <a:p>
            <a:pPr algn="just"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szolgálati birtok </a:t>
            </a:r>
            <a:r>
              <a:rPr kumimoji="0" lang="hu-HU" altLang="en-US" sz="2400" b="1" u="sng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 örökíthető 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</a:t>
            </a:r>
            <a:r>
              <a:rPr kumimoji="0" lang="hu-HU" altLang="en-US" sz="240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rablógazdálkodás</a:t>
            </a:r>
          </a:p>
          <a:p>
            <a:pPr algn="just" eaLnBrk="1" hangingPunct="1">
              <a:lnSpc>
                <a:spcPct val="120000"/>
              </a:lnSpc>
              <a:buClrTx/>
              <a:buFont typeface="Wingdings" panose="05000000000000000000" pitchFamily="2" charset="2"/>
              <a:buChar char="Ø"/>
            </a:pPr>
            <a:endParaRPr kumimoji="0" lang="hu-HU" altLang="en-US" sz="240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4925" y="6092825"/>
            <a:ext cx="8964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kumimoji="0" lang="hu-HU" altLang="en-US" sz="2400"/>
          </a:p>
        </p:txBody>
      </p:sp>
      <p:pic>
        <p:nvPicPr>
          <p:cNvPr id="35844" name="Picture 6" descr="07_3 részre szakadás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4" t="7042" r="7021" b="4024"/>
          <a:stretch>
            <a:fillRect/>
          </a:stretch>
        </p:blipFill>
        <p:spPr>
          <a:xfrm>
            <a:off x="3271838" y="2154238"/>
            <a:ext cx="5727700" cy="4702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2205038"/>
            <a:ext cx="3057525" cy="466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0"/>
            <a:ext cx="3678238" cy="508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107950" y="765175"/>
            <a:ext cx="7772400" cy="5638800"/>
          </a:xfrm>
        </p:spPr>
        <p:txBody>
          <a:bodyPr/>
          <a:lstStyle/>
          <a:p>
            <a:pPr algn="just" eaLnBrk="1" hangingPunct="1">
              <a:lnSpc>
                <a:spcPct val="120000"/>
              </a:lnSpc>
              <a:buFont typeface="Wingdings" pitchFamily="2" charset="2"/>
              <a:buChar char="Ø"/>
              <a:defRPr/>
            </a:pP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Tulajdonformák</a:t>
            </a:r>
          </a:p>
          <a:p>
            <a:pPr marL="0" indent="0" algn="just" eaLnBrk="1" hangingPunct="1">
              <a:lnSpc>
                <a:spcPct val="120000"/>
              </a:lnSpc>
              <a:buFont typeface="Monotype Sorts" pitchFamily="2" charset="2"/>
              <a:buNone/>
              <a:defRPr/>
            </a:pPr>
            <a:r>
              <a:rPr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	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hu-HU" altLang="en-US" sz="26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Szultáni föld 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(szultáni </a:t>
            </a:r>
            <a:r>
              <a:rPr kumimoji="0" lang="hu-HU" altLang="en-US" sz="2600" dirty="0" err="1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hász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 eaLnBrk="1" hangingPunct="1">
              <a:lnSpc>
                <a:spcPct val="120000"/>
              </a:lnSpc>
              <a:buFont typeface="Monotype Sorts" pitchFamily="2" charset="2"/>
              <a:buNone/>
              <a:defRPr/>
            </a:pPr>
            <a:r>
              <a:rPr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	 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a legjobb minőségű földek</a:t>
            </a:r>
          </a:p>
          <a:p>
            <a:pPr marL="0" indent="0" eaLnBrk="1" hangingPunct="1">
              <a:lnSpc>
                <a:spcPct val="120000"/>
              </a:lnSpc>
              <a:buFont typeface="Monotype Sorts" pitchFamily="2" charset="2"/>
              <a:buNone/>
              <a:defRPr/>
            </a:pPr>
            <a:r>
              <a:rPr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	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hu-HU" altLang="en-US" sz="26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Szolgálati birtok 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két forma</a:t>
            </a:r>
          </a:p>
          <a:p>
            <a:pPr marL="0" indent="0" algn="just" eaLnBrk="1" hangingPunct="1">
              <a:lnSpc>
                <a:spcPct val="120000"/>
              </a:lnSpc>
              <a:buFont typeface="Monotype Sorts" pitchFamily="2" charset="2"/>
              <a:buNone/>
              <a:defRPr/>
            </a:pP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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Hivatali, szolgálati birtok, </a:t>
            </a:r>
          </a:p>
          <a:p>
            <a:pPr marL="0" indent="0" algn="just" eaLnBrk="1" hangingPunct="1">
              <a:lnSpc>
                <a:spcPct val="120000"/>
              </a:lnSpc>
              <a:buFont typeface="Monotype Sorts" pitchFamily="2" charset="2"/>
              <a:buNone/>
              <a:defRPr/>
            </a:pP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 nem tulajdonos, csak a föld </a:t>
            </a:r>
          </a:p>
          <a:p>
            <a:pPr marL="0" indent="0" algn="just" eaLnBrk="1" hangingPunct="1">
              <a:lnSpc>
                <a:spcPct val="120000"/>
              </a:lnSpc>
              <a:buFont typeface="Monotype Sorts" pitchFamily="2" charset="2"/>
              <a:buNone/>
              <a:defRPr/>
            </a:pP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 jövedelmével rendelkezett</a:t>
            </a:r>
          </a:p>
          <a:p>
            <a:pPr marL="0" indent="0" eaLnBrk="1" hangingPunct="1">
              <a:lnSpc>
                <a:spcPct val="120000"/>
              </a:lnSpc>
              <a:buFont typeface="Monotype Sorts" pitchFamily="2" charset="2"/>
              <a:buNone/>
              <a:defRPr/>
            </a:pP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	 </a:t>
            </a:r>
            <a:r>
              <a:rPr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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hu-HU" altLang="en-US" sz="2600" b="1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Katonai, szpáhi birtok 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katonáskodáshoz rendelt, szolgálati birtok, NEM örökölhető 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</a:t>
            </a:r>
            <a:r>
              <a:rPr kumimoji="0" lang="hu-HU" altLang="en-US" sz="2600" dirty="0">
                <a:solidFill>
                  <a:schemeClr val="tx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rablógazdálkodás alakult ki</a:t>
            </a:r>
          </a:p>
          <a:p>
            <a:pPr>
              <a:defRPr/>
            </a:pPr>
            <a:endParaRPr lang="hu-HU" sz="2600" dirty="0">
              <a:solidFill>
                <a:schemeClr val="tx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>
            <a:spLocks noChangeArrowheads="1"/>
          </p:cNvSpPr>
          <p:nvPr/>
        </p:nvSpPr>
        <p:spPr bwMode="auto">
          <a:xfrm>
            <a:off x="34925" y="6092825"/>
            <a:ext cx="89646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kumimoji="0" lang="hu-HU" altLang="en-US" sz="2400"/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34925" y="188913"/>
            <a:ext cx="8999538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50000"/>
              </a:spcBef>
              <a:buClrTx/>
              <a:buFont typeface="Wingdings" panose="05000000000000000000" pitchFamily="2" charset="2"/>
              <a:buChar char="Ø"/>
            </a:pPr>
            <a:r>
              <a:rPr kumimoji="0" lang="hu-HU" altLang="en-US" sz="26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 A lakosok pénzzel és terménnyel szolgáltak a török földesuruknak. Pénzben fizették a </a:t>
            </a:r>
            <a:r>
              <a:rPr kumimoji="0" lang="hu-HU" altLang="en-US" sz="2600" b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kapuadót (50 akcsé értékben). </a:t>
            </a:r>
            <a:r>
              <a:rPr kumimoji="0" lang="hu-HU" altLang="en-US" sz="26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Az állami adók közül a legfontosabb a </a:t>
            </a:r>
            <a:r>
              <a:rPr kumimoji="0" lang="hu-HU" altLang="en-US" sz="2600" b="1" u="sng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harádzs</a:t>
            </a:r>
            <a:r>
              <a:rPr kumimoji="0" lang="hu-HU" altLang="en-US" sz="26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, melynek összege szintén 50 akcsé volt. Jelentős teher volt az </a:t>
            </a:r>
            <a:r>
              <a:rPr kumimoji="0" lang="hu-HU" altLang="en-US" sz="2600" b="1" u="sng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állami robot </a:t>
            </a:r>
            <a:r>
              <a:rPr kumimoji="0" lang="hu-HU" altLang="en-US" sz="260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(pl. postaszolgálat ellátása, hajóvontatás, várépítés)</a:t>
            </a:r>
          </a:p>
        </p:txBody>
      </p:sp>
      <p:pic>
        <p:nvPicPr>
          <p:cNvPr id="38916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2671763"/>
            <a:ext cx="6335712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janicsá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963" y="884238"/>
            <a:ext cx="3041650" cy="5184775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63" name="Text Box 6"/>
          <p:cNvSpPr txBox="1">
            <a:spLocks noChangeArrowheads="1"/>
          </p:cNvSpPr>
          <p:nvPr/>
        </p:nvSpPr>
        <p:spPr bwMode="auto">
          <a:xfrm>
            <a:off x="2987675" y="6237288"/>
            <a:ext cx="2663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Szpáhi</a:t>
            </a:r>
          </a:p>
        </p:txBody>
      </p:sp>
      <p:pic>
        <p:nvPicPr>
          <p:cNvPr id="40964" name="Picture 11" descr="Szpáhi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0213" y="884238"/>
            <a:ext cx="2681287" cy="5186362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65" name="Picture 14" descr="Topcsi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884238"/>
            <a:ext cx="2473325" cy="5186362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6" name="Text Box 17"/>
          <p:cNvSpPr txBox="1">
            <a:spLocks noChangeArrowheads="1"/>
          </p:cNvSpPr>
          <p:nvPr/>
        </p:nvSpPr>
        <p:spPr bwMode="auto">
          <a:xfrm>
            <a:off x="179388" y="6237288"/>
            <a:ext cx="24479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Topcsi</a:t>
            </a:r>
          </a:p>
        </p:txBody>
      </p:sp>
      <p:sp>
        <p:nvSpPr>
          <p:cNvPr id="40967" name="Text Box 24"/>
          <p:cNvSpPr txBox="1">
            <a:spLocks noChangeArrowheads="1"/>
          </p:cNvSpPr>
          <p:nvPr/>
        </p:nvSpPr>
        <p:spPr bwMode="auto">
          <a:xfrm>
            <a:off x="5940425" y="6237288"/>
            <a:ext cx="2952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Janicsár</a:t>
            </a:r>
          </a:p>
        </p:txBody>
      </p:sp>
      <p:sp>
        <p:nvSpPr>
          <p:cNvPr id="107545" name="Text Box 25"/>
          <p:cNvSpPr txBox="1">
            <a:spLocks noChangeArrowheads="1"/>
          </p:cNvSpPr>
          <p:nvPr/>
        </p:nvSpPr>
        <p:spPr bwMode="auto">
          <a:xfrm>
            <a:off x="0" y="115888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Török katonák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0" descr="pic6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44450"/>
            <a:ext cx="4637087" cy="374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60800"/>
            <a:ext cx="2881312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88" name="Text Box 13"/>
          <p:cNvSpPr txBox="1">
            <a:spLocks noChangeArrowheads="1"/>
          </p:cNvSpPr>
          <p:nvPr/>
        </p:nvSpPr>
        <p:spPr bwMode="auto">
          <a:xfrm>
            <a:off x="3276600" y="4554538"/>
            <a:ext cx="1317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Defter jegyzék</a:t>
            </a:r>
          </a:p>
        </p:txBody>
      </p:sp>
      <p:sp>
        <p:nvSpPr>
          <p:cNvPr id="41989" name="Text Box 14"/>
          <p:cNvSpPr txBox="1">
            <a:spLocks noChangeArrowheads="1"/>
          </p:cNvSpPr>
          <p:nvPr/>
        </p:nvSpPr>
        <p:spPr bwMode="auto">
          <a:xfrm>
            <a:off x="719138" y="73025"/>
            <a:ext cx="3529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latin typeface="Calibri" panose="020F0502020204030204" pitchFamily="34" charset="0"/>
              </a:rPr>
              <a:t>Török tisztségviselők</a:t>
            </a:r>
          </a:p>
        </p:txBody>
      </p:sp>
      <p:pic>
        <p:nvPicPr>
          <p:cNvPr id="41990" name="Picture 15" descr="p3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3094038"/>
            <a:ext cx="2646363" cy="384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Picture 16" descr="aga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1988" y="73025"/>
            <a:ext cx="2152650" cy="359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2" name="Text Box 17"/>
          <p:cNvSpPr txBox="1">
            <a:spLocks noChangeArrowheads="1"/>
          </p:cNvSpPr>
          <p:nvPr/>
        </p:nvSpPr>
        <p:spPr bwMode="auto">
          <a:xfrm>
            <a:off x="5345113" y="2060575"/>
            <a:ext cx="1657350" cy="83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latin typeface="Calibri" panose="020F0502020204030204" pitchFamily="34" charset="0"/>
              </a:rPr>
              <a:t>Janicsár Agák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defterdar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875712" cy="5761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7"/>
          <p:cNvSpPr txBox="1">
            <a:spLocks noChangeArrowheads="1"/>
          </p:cNvSpPr>
          <p:nvPr/>
        </p:nvSpPr>
        <p:spPr bwMode="auto">
          <a:xfrm>
            <a:off x="755650" y="5949950"/>
            <a:ext cx="7561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kumimoji="0" lang="hu-HU" altLang="en-US" sz="2400">
                <a:solidFill>
                  <a:srgbClr val="FF3300"/>
                </a:solidFill>
              </a:rPr>
              <a:t>Defterdár ülésterme Isztambulban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artalom helye 1"/>
          <p:cNvSpPr>
            <a:spLocks noGrp="1"/>
          </p:cNvSpPr>
          <p:nvPr>
            <p:ph/>
          </p:nvPr>
        </p:nvSpPr>
        <p:spPr>
          <a:xfrm>
            <a:off x="12700" y="742950"/>
            <a:ext cx="9023350" cy="5638800"/>
          </a:xfrm>
        </p:spPr>
        <p:txBody>
          <a:bodyPr/>
          <a:lstStyle/>
          <a:p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Fráter György meggyilkolása után a keleti országrész </a:t>
            </a:r>
            <a:r>
              <a:rPr lang="hu-HU" altLang="hu-HU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néhány évig Habsburg-kormányzás alá került</a:t>
            </a:r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, ám a helyi rendek – a török veszélyre hivatkozva – </a:t>
            </a:r>
            <a:r>
              <a:rPr lang="hu-HU" altLang="hu-HU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visszahívták János Zsigmondot (1556–1571)</a:t>
            </a:r>
          </a:p>
        </p:txBody>
      </p:sp>
      <p:sp>
        <p:nvSpPr>
          <p:cNvPr id="44035" name="Szövegdoboz 2"/>
          <p:cNvSpPr txBox="1">
            <a:spLocks noChangeArrowheads="1"/>
          </p:cNvSpPr>
          <p:nvPr/>
        </p:nvSpPr>
        <p:spPr bwMode="auto">
          <a:xfrm>
            <a:off x="539750" y="44450"/>
            <a:ext cx="806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hu-HU" altLang="hu-HU" sz="4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Az Erdélyi Fejedelemség megalakulása</a:t>
            </a:r>
          </a:p>
        </p:txBody>
      </p:sp>
      <p:pic>
        <p:nvPicPr>
          <p:cNvPr id="44036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2638425"/>
            <a:ext cx="676592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858838"/>
            <a:ext cx="5651500" cy="593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Tartalom helye 1"/>
          <p:cNvSpPr>
            <a:spLocks noGrp="1"/>
          </p:cNvSpPr>
          <p:nvPr>
            <p:ph/>
          </p:nvPr>
        </p:nvSpPr>
        <p:spPr>
          <a:xfrm>
            <a:off x="0" y="876300"/>
            <a:ext cx="3924300" cy="5638800"/>
          </a:xfrm>
        </p:spPr>
        <p:txBody>
          <a:bodyPr/>
          <a:lstStyle/>
          <a:p>
            <a:r>
              <a:rPr lang="hu-HU" altLang="hu-HU" sz="25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Az Erdélyi Fejedelemség az </a:t>
            </a:r>
            <a:r>
              <a:rPr lang="hu-HU" altLang="hu-HU" sz="25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Oszmán Birodalom vazallus államaként </a:t>
            </a:r>
            <a:r>
              <a:rPr lang="hu-HU" altLang="hu-HU" sz="25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adót fizetett Konstantinápolynak, és a szultán határozta meg a </a:t>
            </a:r>
            <a:r>
              <a:rPr lang="hu-HU" altLang="hu-HU" sz="25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külpolitikai mozgásterét </a:t>
            </a:r>
            <a:r>
              <a:rPr lang="hu-HU" altLang="hu-HU" sz="25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is. </a:t>
            </a:r>
          </a:p>
          <a:p>
            <a:r>
              <a:rPr lang="hu-HU" altLang="hu-HU" sz="25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török azonban </a:t>
            </a:r>
            <a:r>
              <a:rPr lang="hu-HU" altLang="hu-HU" sz="25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nem szólt bele az erdélyi belpolitikába, </a:t>
            </a:r>
            <a:r>
              <a:rPr lang="hu-HU" altLang="hu-HU" sz="25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rendek maguk választhatták meg a fejedelmet, akit a pozíciójában a szultáni beiktatás erősített meg.</a:t>
            </a:r>
          </a:p>
        </p:txBody>
      </p:sp>
      <p:sp>
        <p:nvSpPr>
          <p:cNvPr id="45060" name="Szövegdoboz 2"/>
          <p:cNvSpPr txBox="1">
            <a:spLocks noChangeArrowheads="1"/>
          </p:cNvSpPr>
          <p:nvPr/>
        </p:nvSpPr>
        <p:spPr bwMode="auto">
          <a:xfrm>
            <a:off x="539750" y="115888"/>
            <a:ext cx="806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hu-HU" altLang="hu-HU" sz="4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Az Erdélyi Fejedelemség megalakulása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artalom helye 1"/>
          <p:cNvSpPr>
            <a:spLocks noGrp="1"/>
          </p:cNvSpPr>
          <p:nvPr>
            <p:ph/>
          </p:nvPr>
        </p:nvSpPr>
        <p:spPr>
          <a:xfrm>
            <a:off x="142875" y="549275"/>
            <a:ext cx="8858250" cy="5638800"/>
          </a:xfrm>
        </p:spPr>
        <p:txBody>
          <a:bodyPr/>
          <a:lstStyle/>
          <a:p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Erdély külpolitikai tekintélyét </a:t>
            </a:r>
            <a:r>
              <a:rPr lang="hu-HU" altLang="hu-HU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Báthory István </a:t>
            </a:r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(1571–1586) fejedelemsége alatt nyerte el.</a:t>
            </a:r>
          </a:p>
          <a:p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Báthoryt (János Zsigmond egykori bizalmas emberét) a </a:t>
            </a:r>
            <a:r>
              <a:rPr lang="hu-HU" altLang="hu-HU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lengyel nemesség királlyá választotta </a:t>
            </a:r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(1576), aki ezt követően Krakkóba tette át a székhelyét</a:t>
            </a:r>
          </a:p>
        </p:txBody>
      </p:sp>
      <p:sp>
        <p:nvSpPr>
          <p:cNvPr id="46083" name="Szövegdoboz 2"/>
          <p:cNvSpPr txBox="1">
            <a:spLocks noChangeArrowheads="1"/>
          </p:cNvSpPr>
          <p:nvPr/>
        </p:nvSpPr>
        <p:spPr bwMode="auto">
          <a:xfrm>
            <a:off x="539750" y="-26988"/>
            <a:ext cx="8064500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hu-HU" altLang="hu-HU" sz="4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Az Erdélyi Fejedelemség virágkora</a:t>
            </a:r>
          </a:p>
        </p:txBody>
      </p:sp>
      <p:pic>
        <p:nvPicPr>
          <p:cNvPr id="4608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903538"/>
            <a:ext cx="2951162" cy="395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903538"/>
            <a:ext cx="3900488" cy="395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artalom helye 1"/>
          <p:cNvSpPr>
            <a:spLocks noGrp="1"/>
          </p:cNvSpPr>
          <p:nvPr>
            <p:ph/>
          </p:nvPr>
        </p:nvSpPr>
        <p:spPr>
          <a:xfrm>
            <a:off x="179388" y="598488"/>
            <a:ext cx="8785225" cy="5638800"/>
          </a:xfrm>
        </p:spPr>
        <p:txBody>
          <a:bodyPr/>
          <a:lstStyle/>
          <a:p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protestáns térítők érveléseiben a </a:t>
            </a:r>
            <a:r>
              <a:rPr lang="hu-HU" altLang="hu-HU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török sikereket </a:t>
            </a:r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katolikus egyház bűnei miatt </a:t>
            </a:r>
            <a:r>
              <a:rPr lang="hu-HU" altLang="hu-HU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Isten büntetéseként állították be.</a:t>
            </a:r>
          </a:p>
          <a:p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Az 1550-es években megjelent a </a:t>
            </a:r>
            <a:r>
              <a:rPr lang="hu-HU" altLang="hu-HU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kálvini nézetrendszer, Debrecenben </a:t>
            </a:r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református kollégiumot alapítottak, átültették a református hitelveket, és kiépítették az egyházszervezetet (Melius Juhász Péter).</a:t>
            </a:r>
          </a:p>
        </p:txBody>
      </p:sp>
      <p:sp>
        <p:nvSpPr>
          <p:cNvPr id="47107" name="Szövegdoboz 2"/>
          <p:cNvSpPr txBox="1">
            <a:spLocks noChangeArrowheads="1"/>
          </p:cNvSpPr>
          <p:nvPr/>
        </p:nvSpPr>
        <p:spPr bwMode="auto">
          <a:xfrm>
            <a:off x="352425" y="0"/>
            <a:ext cx="8280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hu-HU" altLang="hu-HU" sz="4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Az Erdélyi Fejedelemség vezető vallása</a:t>
            </a:r>
          </a:p>
        </p:txBody>
      </p:sp>
      <p:pic>
        <p:nvPicPr>
          <p:cNvPr id="47108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62375"/>
            <a:ext cx="4679950" cy="311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Szövegdoboz 4"/>
          <p:cNvSpPr txBox="1">
            <a:spLocks noChangeArrowheads="1"/>
          </p:cNvSpPr>
          <p:nvPr/>
        </p:nvSpPr>
        <p:spPr bwMode="auto">
          <a:xfrm>
            <a:off x="5003800" y="4365625"/>
            <a:ext cx="396081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hu-HU" altLang="hu-HU" sz="2600">
                <a:latin typeface="Calibri" panose="020F0502020204030204" pitchFamily="34" charset="0"/>
              </a:rPr>
              <a:t>Debrecen, a „kálvinista Róma” főtere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artalom helye 1"/>
          <p:cNvSpPr>
            <a:spLocks noGrp="1"/>
          </p:cNvSpPr>
          <p:nvPr>
            <p:ph/>
          </p:nvPr>
        </p:nvSpPr>
        <p:spPr>
          <a:xfrm>
            <a:off x="71438" y="836613"/>
            <a:ext cx="9072562" cy="3722687"/>
          </a:xfrm>
        </p:spPr>
        <p:txBody>
          <a:bodyPr/>
          <a:lstStyle/>
          <a:p>
            <a:r>
              <a:rPr lang="hu-HU" altLang="hu-HU" sz="2800" b="1">
                <a:latin typeface="Calibri" panose="020F0502020204030204" pitchFamily="34" charset="0"/>
              </a:rPr>
              <a:t>Erdély vallási sokszínűségét </a:t>
            </a:r>
            <a:r>
              <a:rPr lang="hu-HU" altLang="hu-HU" sz="2800">
                <a:latin typeface="Calibri" panose="020F0502020204030204" pitchFamily="34" charset="0"/>
              </a:rPr>
              <a:t>a menedéket találó Szentháromság-tagadók </a:t>
            </a:r>
            <a:r>
              <a:rPr lang="hu-HU" altLang="hu-HU" sz="2800" b="1">
                <a:latin typeface="Calibri" panose="020F0502020204030204" pitchFamily="34" charset="0"/>
              </a:rPr>
              <a:t>(antitrinitáriusok) </a:t>
            </a:r>
            <a:r>
              <a:rPr lang="hu-HU" altLang="hu-HU" sz="2800">
                <a:latin typeface="Calibri" panose="020F0502020204030204" pitchFamily="34" charset="0"/>
              </a:rPr>
              <a:t>egészítették ki. </a:t>
            </a:r>
          </a:p>
          <a:p>
            <a:r>
              <a:rPr lang="hu-HU" altLang="hu-HU" sz="2800">
                <a:latin typeface="Calibri" panose="020F0502020204030204" pitchFamily="34" charset="0"/>
              </a:rPr>
              <a:t>János Zsigmond idején az Európa-szerte üldözött hit gyökeret eresztett, majd kialakult az </a:t>
            </a:r>
            <a:r>
              <a:rPr lang="hu-HU" altLang="hu-HU" sz="2800" b="1">
                <a:latin typeface="Calibri" panose="020F0502020204030204" pitchFamily="34" charset="0"/>
              </a:rPr>
              <a:t>unitárius egyház </a:t>
            </a:r>
            <a:r>
              <a:rPr lang="hu-HU" altLang="hu-HU" sz="2800">
                <a:latin typeface="Calibri" panose="020F0502020204030204" pitchFamily="34" charset="0"/>
              </a:rPr>
              <a:t>(Dávid Ferenc).</a:t>
            </a:r>
          </a:p>
        </p:txBody>
      </p:sp>
      <p:sp>
        <p:nvSpPr>
          <p:cNvPr id="48131" name="Szövegdoboz 2"/>
          <p:cNvSpPr txBox="1">
            <a:spLocks noChangeArrowheads="1"/>
          </p:cNvSpPr>
          <p:nvPr/>
        </p:nvSpPr>
        <p:spPr bwMode="auto">
          <a:xfrm>
            <a:off x="0" y="0"/>
            <a:ext cx="91440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hu-HU" altLang="hu-HU" sz="3800">
                <a:latin typeface="Calibri" panose="020F0502020204030204" pitchFamily="34" charset="0"/>
              </a:rPr>
              <a:t>Az Erdélyi Fejedelemség vallási sokszínűsége</a:t>
            </a:r>
          </a:p>
        </p:txBody>
      </p:sp>
      <p:pic>
        <p:nvPicPr>
          <p:cNvPr id="48132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924175"/>
            <a:ext cx="5543550" cy="391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068638"/>
            <a:ext cx="2298700" cy="317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Szövegdoboz 5"/>
          <p:cNvSpPr txBox="1">
            <a:spLocks noChangeArrowheads="1"/>
          </p:cNvSpPr>
          <p:nvPr/>
        </p:nvSpPr>
        <p:spPr bwMode="auto">
          <a:xfrm>
            <a:off x="250825" y="6245225"/>
            <a:ext cx="2952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hu-HU" altLang="hu-HU" sz="2400">
                <a:latin typeface="Calibri" panose="020F0502020204030204" pitchFamily="34" charset="0"/>
              </a:rPr>
              <a:t>Unitárius címer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artalom helye 1"/>
          <p:cNvSpPr>
            <a:spLocks noGrp="1"/>
          </p:cNvSpPr>
          <p:nvPr>
            <p:ph/>
          </p:nvPr>
        </p:nvSpPr>
        <p:spPr>
          <a:xfrm>
            <a:off x="107950" y="688975"/>
            <a:ext cx="8928100" cy="3763963"/>
          </a:xfrm>
        </p:spPr>
        <p:txBody>
          <a:bodyPr/>
          <a:lstStyle/>
          <a:p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protestantizmus hatására a </a:t>
            </a:r>
            <a:r>
              <a:rPr lang="hu-HU" altLang="hu-HU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hódoltsági magyar családok megőrizték a kereszténységet. </a:t>
            </a:r>
          </a:p>
          <a:p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felekezeti különbség már az egyes etnikumok között is megmutatkozott - református magyarok, evangélikus németek és szlovákok, katolikus horvátok, ortodox szerbek és románok</a:t>
            </a:r>
          </a:p>
          <a:p>
            <a:r>
              <a:rPr lang="hu-HU" altLang="hu-HU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század végére már </a:t>
            </a:r>
            <a:r>
              <a:rPr lang="hu-HU" altLang="hu-HU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csak a lakosság negyede katolikus</a:t>
            </a:r>
          </a:p>
        </p:txBody>
      </p:sp>
      <p:sp>
        <p:nvSpPr>
          <p:cNvPr id="49155" name="Szövegdoboz 2"/>
          <p:cNvSpPr txBox="1">
            <a:spLocks noChangeArrowheads="1"/>
          </p:cNvSpPr>
          <p:nvPr/>
        </p:nvSpPr>
        <p:spPr bwMode="auto">
          <a:xfrm>
            <a:off x="0" y="0"/>
            <a:ext cx="91440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kumimoji="0" lang="hu-HU" altLang="hu-HU" sz="3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</a:rPr>
              <a:t>A vallások megoszlása a 16. század végén</a:t>
            </a:r>
          </a:p>
        </p:txBody>
      </p:sp>
      <p:pic>
        <p:nvPicPr>
          <p:cNvPr id="49156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933825"/>
            <a:ext cx="244792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Szövegdoboz 4"/>
          <p:cNvSpPr txBox="1">
            <a:spLocks noChangeArrowheads="1"/>
          </p:cNvSpPr>
          <p:nvPr/>
        </p:nvSpPr>
        <p:spPr bwMode="auto">
          <a:xfrm>
            <a:off x="179388" y="6381750"/>
            <a:ext cx="38877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hu-HU" altLang="hu-HU" sz="2000">
                <a:latin typeface="Calibri" panose="020F0502020204030204" pitchFamily="34" charset="0"/>
              </a:rPr>
              <a:t>A MO-i evangélikus egyház címere</a:t>
            </a:r>
          </a:p>
        </p:txBody>
      </p:sp>
      <p:pic>
        <p:nvPicPr>
          <p:cNvPr id="49158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3933825"/>
            <a:ext cx="50069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-9383"/>
            <a:ext cx="7056784" cy="687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370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143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75" y="188913"/>
            <a:ext cx="9101138" cy="61198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map1568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"/>
          <a:stretch>
            <a:fillRect/>
          </a:stretch>
        </p:blipFill>
        <p:spPr>
          <a:xfrm>
            <a:off x="-7938" y="115888"/>
            <a:ext cx="9151938" cy="6565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artalom helye 1"/>
          <p:cNvSpPr>
            <a:spLocks noGrp="1"/>
          </p:cNvSpPr>
          <p:nvPr>
            <p:ph/>
          </p:nvPr>
        </p:nvSpPr>
        <p:spPr>
          <a:xfrm>
            <a:off x="71438" y="2565400"/>
            <a:ext cx="8964612" cy="1439863"/>
          </a:xfrm>
        </p:spPr>
        <p:txBody>
          <a:bodyPr/>
          <a:lstStyle/>
          <a:p>
            <a:pPr marL="0" indent="0" algn="ctr">
              <a:buFont typeface="Monotype Sorts" pitchFamily="2" charset="2"/>
              <a:buNone/>
            </a:pPr>
            <a:r>
              <a:rPr lang="hu-HU" altLang="hu-HU" sz="7000">
                <a:latin typeface="Calibri" panose="020F0502020204030204" pitchFamily="34" charset="0"/>
              </a:rPr>
              <a:t>Köszönöm a figyelmet!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957</TotalTime>
  <Words>1403</Words>
  <Application>Microsoft Office PowerPoint</Application>
  <PresentationFormat>Diavetítés a képernyőre (4:3 oldalarány)</PresentationFormat>
  <Paragraphs>197</Paragraphs>
  <Slides>37</Slides>
  <Notes>17</Notes>
  <HiddenSlides>0</HiddenSlides>
  <MMClips>3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37</vt:i4>
      </vt:variant>
    </vt:vector>
  </HeadingPairs>
  <TitlesOfParts>
    <vt:vector size="45" baseType="lpstr">
      <vt:lpstr>Arial</vt:lpstr>
      <vt:lpstr>Calibri</vt:lpstr>
      <vt:lpstr>Monotype Sorts</vt:lpstr>
      <vt:lpstr>Symbol</vt:lpstr>
      <vt:lpstr>Times New Roman</vt:lpstr>
      <vt:lpstr>Wingdings</vt:lpstr>
      <vt:lpstr>Wingdings 2</vt:lpstr>
      <vt:lpstr>KREPP</vt:lpstr>
      <vt:lpstr>PowerPoint-bemutató</vt:lpstr>
      <vt:lpstr>PowerPoint-bemutató</vt:lpstr>
      <vt:lpstr>Fráter György „hintapolitikája“</vt:lpstr>
      <vt:lpstr>Fráter György „hitapolitikája“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os</cp:lastModifiedBy>
  <cp:revision>96</cp:revision>
  <cp:lastPrinted>1601-01-01T00:00:00Z</cp:lastPrinted>
  <dcterms:created xsi:type="dcterms:W3CDTF">1601-01-01T00:00:00Z</dcterms:created>
  <dcterms:modified xsi:type="dcterms:W3CDTF">2023-10-16T19:04:20Z</dcterms:modified>
</cp:coreProperties>
</file>