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1" r:id="rId5"/>
    <p:sldId id="260" r:id="rId6"/>
    <p:sldId id="264" r:id="rId7"/>
    <p:sldId id="258" r:id="rId8"/>
    <p:sldId id="263" r:id="rId9"/>
    <p:sldId id="262" r:id="rId10"/>
    <p:sldId id="266" r:id="rId11"/>
    <p:sldId id="267" r:id="rId12"/>
    <p:sldId id="268" r:id="rId13"/>
    <p:sldId id="26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4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BC98C-28CF-41B8-ABE1-2541AD411E53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DF2A-CE0E-4B8E-A203-ABE7B7CB3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251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BC98C-28CF-41B8-ABE1-2541AD411E53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DF2A-CE0E-4B8E-A203-ABE7B7CB3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649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BC98C-28CF-41B8-ABE1-2541AD411E53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DF2A-CE0E-4B8E-A203-ABE7B7CB3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960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BC98C-28CF-41B8-ABE1-2541AD411E53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DF2A-CE0E-4B8E-A203-ABE7B7CB3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71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BC98C-28CF-41B8-ABE1-2541AD411E53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DF2A-CE0E-4B8E-A203-ABE7B7CB3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135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BC98C-28CF-41B8-ABE1-2541AD411E53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DF2A-CE0E-4B8E-A203-ABE7B7CB3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074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BC98C-28CF-41B8-ABE1-2541AD411E53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DF2A-CE0E-4B8E-A203-ABE7B7CB3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29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BC98C-28CF-41B8-ABE1-2541AD411E53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DF2A-CE0E-4B8E-A203-ABE7B7CB3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395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BC98C-28CF-41B8-ABE1-2541AD411E53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DF2A-CE0E-4B8E-A203-ABE7B7CB3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738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BC98C-28CF-41B8-ABE1-2541AD411E53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DF2A-CE0E-4B8E-A203-ABE7B7CB3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665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BC98C-28CF-41B8-ABE1-2541AD411E53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CDF2A-CE0E-4B8E-A203-ABE7B7CB3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329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BC98C-28CF-41B8-ABE1-2541AD411E53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CDF2A-CE0E-4B8E-A203-ABE7B7CB3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243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132522"/>
            <a:ext cx="7772400" cy="1005302"/>
          </a:xfrm>
        </p:spPr>
        <p:txBody>
          <a:bodyPr/>
          <a:lstStyle/>
          <a:p>
            <a:r>
              <a:rPr lang="sk-SK" dirty="0"/>
              <a:t>A franciák évszázada</a:t>
            </a:r>
            <a:endParaRPr lang="en-US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8FCCAED7-F01C-435F-9451-65C00451D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0832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733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046483" y="1061544"/>
            <a:ext cx="5002924" cy="5307725"/>
          </a:xfrm>
        </p:spPr>
        <p:txBody>
          <a:bodyPr>
            <a:normAutofit/>
          </a:bodyPr>
          <a:lstStyle/>
          <a:p>
            <a:r>
              <a:rPr lang="sk-SK" sz="2900" dirty="0"/>
              <a:t>A vallásbékét hirdető IV. Henrik gyilkosság áldozata</a:t>
            </a:r>
          </a:p>
          <a:p>
            <a:r>
              <a:rPr lang="sk-SK" sz="2900" dirty="0"/>
              <a:t>Utódja </a:t>
            </a:r>
            <a:r>
              <a:rPr lang="sk-SK" sz="2900" b="1" dirty="0"/>
              <a:t>XIII. Lajos 1610-1643</a:t>
            </a:r>
            <a:r>
              <a:rPr lang="sk-SK" sz="2900" dirty="0"/>
              <a:t>, gyenge, kiszolgáltatott uralkodó</a:t>
            </a:r>
          </a:p>
          <a:p>
            <a:r>
              <a:rPr lang="sk-SK" sz="2900" dirty="0"/>
              <a:t>1614 – utolsó rendi gyűlés, utána a király rendeletekkel kormányoz</a:t>
            </a:r>
          </a:p>
          <a:p>
            <a:r>
              <a:rPr lang="sk-SK" sz="2900" dirty="0"/>
              <a:t>XIII. Lajos tulajdonképpen átengedi az ország irányítását </a:t>
            </a:r>
            <a:r>
              <a:rPr lang="sk-SK" sz="2900" b="1" dirty="0"/>
              <a:t>Richelieu bíborosnak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1544"/>
            <a:ext cx="3972910" cy="4782208"/>
          </a:xfrm>
          <a:prstGeom prst="rect">
            <a:avLst/>
          </a:prstGeom>
        </p:spPr>
      </p:pic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91712" y="186449"/>
            <a:ext cx="7886700" cy="570295"/>
          </a:xfrm>
        </p:spPr>
        <p:txBody>
          <a:bodyPr>
            <a:noAutofit/>
          </a:bodyPr>
          <a:lstStyle/>
          <a:p>
            <a:pPr algn="ctr"/>
            <a:r>
              <a:rPr lang="sk-SK" sz="4500" b="1" dirty="0"/>
              <a:t>XIII. Lajos</a:t>
            </a:r>
            <a:endParaRPr lang="en-US" sz="4500" b="1" dirty="0"/>
          </a:p>
        </p:txBody>
      </p:sp>
    </p:spTree>
    <p:extLst>
      <p:ext uri="{BB962C8B-B14F-4D97-AF65-F5344CB8AC3E}">
        <p14:creationId xmlns:p14="http://schemas.microsoft.com/office/powerpoint/2010/main" val="3298271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1712" y="39803"/>
            <a:ext cx="7886700" cy="570295"/>
          </a:xfrm>
        </p:spPr>
        <p:txBody>
          <a:bodyPr>
            <a:noAutofit/>
          </a:bodyPr>
          <a:lstStyle/>
          <a:p>
            <a:pPr algn="ctr"/>
            <a:r>
              <a:rPr lang="sk-SK" sz="4500" b="1" dirty="0"/>
              <a:t>Richelieu bíboros</a:t>
            </a:r>
            <a:endParaRPr lang="en-US" sz="45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1988" y="598000"/>
            <a:ext cx="5644056" cy="4498427"/>
          </a:xfrm>
        </p:spPr>
        <p:txBody>
          <a:bodyPr>
            <a:noAutofit/>
          </a:bodyPr>
          <a:lstStyle/>
          <a:p>
            <a:r>
              <a:rPr lang="sk-SK" dirty="0"/>
              <a:t>Célja: egységes állam, egységes vallás – gallikán (francia katolikus) (más vallások üldözése, a </a:t>
            </a:r>
            <a:r>
              <a:rPr lang="sk-SK" b="1" dirty="0"/>
              <a:t>hugenották</a:t>
            </a:r>
            <a:r>
              <a:rPr lang="sk-SK" dirty="0"/>
              <a:t> (francia reformátusok) fészkét – La Rochelle-t megostromolta), egységes gazdaság (királyi manufaktúrák és hadsereg kialakítása (zsoldos haderő)</a:t>
            </a:r>
          </a:p>
          <a:p>
            <a:r>
              <a:rPr lang="sk-SK" b="1" dirty="0"/>
              <a:t>Intendánsok</a:t>
            </a:r>
            <a:r>
              <a:rPr lang="sk-SK" dirty="0"/>
              <a:t> (királyi küldöttek) – az ország legtávolibb részében is a királyi udvar akaratát érvényesítették</a:t>
            </a:r>
            <a:endParaRPr lang="en-US" dirty="0"/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031" y="914395"/>
            <a:ext cx="3435969" cy="4791567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0" y="5297211"/>
            <a:ext cx="88181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hu-HU" altLang="en-US" sz="2800" dirty="0"/>
              <a:t>kiűzi a </a:t>
            </a:r>
            <a:r>
              <a:rPr lang="hu-HU" altLang="en-US" sz="2800" b="1" dirty="0">
                <a:solidFill>
                  <a:srgbClr val="CC0000"/>
                </a:solidFill>
              </a:rPr>
              <a:t>hugenották</a:t>
            </a:r>
            <a:r>
              <a:rPr lang="hu-HU" altLang="en-US" sz="2800" dirty="0"/>
              <a:t>at Fr.o.-</a:t>
            </a:r>
            <a:r>
              <a:rPr lang="hu-HU" altLang="en-US" sz="2800" dirty="0" err="1"/>
              <a:t>ból</a:t>
            </a:r>
            <a:endParaRPr lang="hu-HU" altLang="en-US" sz="28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hu-HU" altLang="en-US" sz="2800" dirty="0"/>
              <a:t>a </a:t>
            </a:r>
            <a:r>
              <a:rPr lang="hu-HU" altLang="en-US" sz="2800" b="1" dirty="0"/>
              <a:t>királyi manufaktúrák</a:t>
            </a:r>
            <a:r>
              <a:rPr lang="hu-HU" altLang="en-US" sz="2800" dirty="0"/>
              <a:t> és a </a:t>
            </a:r>
            <a:r>
              <a:rPr lang="hu-HU" altLang="en-US" sz="2800" b="1" dirty="0"/>
              <a:t>külkereskedelem</a:t>
            </a:r>
            <a:r>
              <a:rPr lang="hu-HU" altLang="en-US" sz="2800" dirty="0"/>
              <a:t> erősítése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hu-HU" altLang="en-US" sz="2800" b="1" dirty="0">
                <a:solidFill>
                  <a:srgbClr val="FF0000"/>
                </a:solidFill>
              </a:rPr>
              <a:t>polgári származású </a:t>
            </a:r>
            <a:r>
              <a:rPr lang="hu-HU" altLang="en-US" sz="2800" dirty="0"/>
              <a:t>hivatalnokok (</a:t>
            </a:r>
            <a:r>
              <a:rPr lang="hu-HU" altLang="en-US" sz="2800" dirty="0">
                <a:solidFill>
                  <a:schemeClr val="hlink"/>
                </a:solidFill>
              </a:rPr>
              <a:t>taláros nemesek</a:t>
            </a:r>
            <a:r>
              <a:rPr lang="hu-HU" altLang="en-US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30332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78" y="0"/>
            <a:ext cx="855103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333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49671" y="0"/>
            <a:ext cx="7886700" cy="769991"/>
          </a:xfrm>
        </p:spPr>
        <p:txBody>
          <a:bodyPr/>
          <a:lstStyle/>
          <a:p>
            <a:pPr algn="ctr"/>
            <a:r>
              <a:rPr lang="sk-SK" b="1" dirty="0"/>
              <a:t>XIV. Lajos – a napkirály</a:t>
            </a:r>
            <a:endParaRPr lang="en-US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413891" y="769991"/>
            <a:ext cx="5561943" cy="5977650"/>
          </a:xfrm>
        </p:spPr>
        <p:txBody>
          <a:bodyPr>
            <a:normAutofit/>
          </a:bodyPr>
          <a:lstStyle/>
          <a:p>
            <a:r>
              <a:rPr lang="sk-SK" dirty="0"/>
              <a:t>Az életet adó Nap és a bolygók (44. old.)</a:t>
            </a:r>
          </a:p>
          <a:p>
            <a:pPr>
              <a:buNone/>
            </a:pPr>
            <a:r>
              <a:rPr lang="hu-HU" altLang="en-US" dirty="0"/>
              <a:t>Az uralkodó egyre nagyobb jövedelmeire támaszkodva kiépíti:</a:t>
            </a:r>
          </a:p>
          <a:p>
            <a:r>
              <a:rPr lang="hu-HU" altLang="en-US" dirty="0"/>
              <a:t>a tőle függő állami </a:t>
            </a:r>
            <a:r>
              <a:rPr lang="hu-HU" altLang="en-US" b="1" dirty="0">
                <a:solidFill>
                  <a:srgbClr val="CC0000"/>
                </a:solidFill>
              </a:rPr>
              <a:t>hivatalszervezetet</a:t>
            </a:r>
          </a:p>
          <a:p>
            <a:r>
              <a:rPr lang="hu-HU" altLang="en-US" b="1" dirty="0">
                <a:solidFill>
                  <a:srgbClr val="FF0000"/>
                </a:solidFill>
              </a:rPr>
              <a:t>zsoldossereget </a:t>
            </a:r>
            <a:r>
              <a:rPr lang="hu-HU" altLang="en-US" dirty="0"/>
              <a:t>tart fenn</a:t>
            </a:r>
          </a:p>
          <a:p>
            <a:r>
              <a:rPr lang="hu-HU" altLang="en-US" dirty="0">
                <a:solidFill>
                  <a:srgbClr val="CC0000"/>
                </a:solidFill>
              </a:rPr>
              <a:t>fényűzés</a:t>
            </a:r>
            <a:r>
              <a:rPr lang="hu-HU" altLang="en-US" dirty="0"/>
              <a:t> </a:t>
            </a:r>
            <a:r>
              <a:rPr lang="hu-HU" altLang="en-US" dirty="0">
                <a:cs typeface="Arial" panose="020B0604020202020204" pitchFamily="34" charset="0"/>
              </a:rPr>
              <a:t>→ </a:t>
            </a:r>
            <a:r>
              <a:rPr lang="hu-HU" altLang="en-US" b="1" dirty="0">
                <a:solidFill>
                  <a:srgbClr val="C00000"/>
                </a:solidFill>
              </a:rPr>
              <a:t>Versailles</a:t>
            </a:r>
            <a:r>
              <a:rPr lang="hu-HU" altLang="en-US" dirty="0"/>
              <a:t>, a királyi udvar</a:t>
            </a:r>
          </a:p>
          <a:p>
            <a:r>
              <a:rPr lang="hu-HU" altLang="en-US" dirty="0"/>
              <a:t>Az ügyek intézésben </a:t>
            </a:r>
            <a:r>
              <a:rPr lang="hu-HU" altLang="en-US" u="sng" dirty="0"/>
              <a:t>az uralkodóé a döntő szó</a:t>
            </a:r>
            <a:r>
              <a:rPr lang="hu-HU" altLang="en-US" dirty="0"/>
              <a:t> </a:t>
            </a:r>
          </a:p>
          <a:p>
            <a:pPr>
              <a:buNone/>
            </a:pPr>
            <a:r>
              <a:rPr lang="en-US" altLang="en-US" dirty="0">
                <a:cs typeface="Arial" panose="020B0604020202020204" pitchFamily="34" charset="0"/>
              </a:rPr>
              <a:t>»</a:t>
            </a:r>
            <a:r>
              <a:rPr lang="hu-HU" altLang="en-US" dirty="0">
                <a:cs typeface="Arial" panose="020B0604020202020204" pitchFamily="34" charset="0"/>
              </a:rPr>
              <a:t> </a:t>
            </a:r>
            <a:r>
              <a:rPr lang="hu-HU" altLang="en-US" dirty="0"/>
              <a:t>az állampolgárok jogait </a:t>
            </a:r>
            <a:r>
              <a:rPr lang="hu-HU" altLang="en-US" b="1" dirty="0"/>
              <a:t>nem védi semmi sem</a:t>
            </a:r>
            <a:endParaRPr lang="en-US" b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45" y="1348059"/>
            <a:ext cx="3427236" cy="409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57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48970"/>
          </a:xfrm>
        </p:spPr>
        <p:txBody>
          <a:bodyPr/>
          <a:lstStyle/>
          <a:p>
            <a:pPr algn="ctr"/>
            <a:r>
              <a:rPr lang="hu-HU" altLang="en-US" b="1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„Az állam én vagyok…”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052513"/>
            <a:ext cx="9252520" cy="554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7270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31228" y="1114097"/>
            <a:ext cx="4887311" cy="4824249"/>
          </a:xfrm>
        </p:spPr>
        <p:txBody>
          <a:bodyPr>
            <a:normAutofit lnSpcReduction="10000"/>
          </a:bodyPr>
          <a:lstStyle/>
          <a:p>
            <a:r>
              <a:rPr lang="sk-SK" dirty="0"/>
              <a:t>Richelieu halála után 1642-től </a:t>
            </a:r>
            <a:r>
              <a:rPr lang="sk-SK" b="1" dirty="0"/>
              <a:t>Jules</a:t>
            </a:r>
            <a:r>
              <a:rPr lang="sk-SK" dirty="0"/>
              <a:t> </a:t>
            </a:r>
            <a:r>
              <a:rPr lang="sk-SK" b="1" dirty="0"/>
              <a:t>Mazarin</a:t>
            </a:r>
            <a:r>
              <a:rPr lang="sk-SK" dirty="0"/>
              <a:t> vette át tisztségét</a:t>
            </a:r>
          </a:p>
          <a:p>
            <a:r>
              <a:rPr lang="sk-SK" dirty="0"/>
              <a:t>Legyőzte az abszolutizmus ellen lázadó „Fronde“ mozgalmat (főnemesi felkelés)</a:t>
            </a:r>
          </a:p>
          <a:p>
            <a:r>
              <a:rPr lang="sk-SK" dirty="0"/>
              <a:t>Sikerrel fejezte be a 30 éves háborút</a:t>
            </a:r>
          </a:p>
          <a:p>
            <a:r>
              <a:rPr lang="sk-SK" b="1" dirty="0"/>
              <a:t>Kitolta az ország határait</a:t>
            </a:r>
            <a:r>
              <a:rPr lang="sk-SK" dirty="0"/>
              <a:t> a Rajnáig</a:t>
            </a:r>
          </a:p>
          <a:p>
            <a:r>
              <a:rPr lang="sk-SK" dirty="0"/>
              <a:t>Erős </a:t>
            </a:r>
            <a:r>
              <a:rPr lang="sk-SK" b="1" dirty="0"/>
              <a:t>francia-párti szövetséget </a:t>
            </a:r>
            <a:r>
              <a:rPr lang="sk-SK" dirty="0"/>
              <a:t>hozott létre</a:t>
            </a:r>
          </a:p>
          <a:p>
            <a:endParaRPr lang="en-US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539" y="1114097"/>
            <a:ext cx="4025461" cy="4848104"/>
          </a:xfrm>
          <a:prstGeom prst="rect">
            <a:avLst/>
          </a:prstGeom>
        </p:spPr>
      </p:pic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91712" y="186449"/>
            <a:ext cx="7886700" cy="570295"/>
          </a:xfrm>
        </p:spPr>
        <p:txBody>
          <a:bodyPr>
            <a:noAutofit/>
          </a:bodyPr>
          <a:lstStyle/>
          <a:p>
            <a:pPr algn="ctr"/>
            <a:r>
              <a:rPr lang="sk-SK" sz="4500" b="1" dirty="0"/>
              <a:t>Mazarin bíboros</a:t>
            </a:r>
            <a:endParaRPr lang="en-US" sz="4500" b="1" dirty="0"/>
          </a:p>
        </p:txBody>
      </p:sp>
    </p:spTree>
    <p:extLst>
      <p:ext uri="{BB962C8B-B14F-4D97-AF65-F5344CB8AC3E}">
        <p14:creationId xmlns:p14="http://schemas.microsoft.com/office/powerpoint/2010/main" val="2608887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133899"/>
            <a:ext cx="7886700" cy="559784"/>
          </a:xfrm>
        </p:spPr>
        <p:txBody>
          <a:bodyPr>
            <a:noAutofit/>
          </a:bodyPr>
          <a:lstStyle/>
          <a:p>
            <a:pPr algn="ctr"/>
            <a:r>
              <a:rPr lang="sk-SK" sz="4500" b="1" dirty="0"/>
              <a:t>Jean Baptiste Colbert</a:t>
            </a:r>
            <a:endParaRPr lang="en-US" sz="45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91960" y="930166"/>
            <a:ext cx="5078467" cy="5927834"/>
          </a:xfrm>
        </p:spPr>
        <p:txBody>
          <a:bodyPr>
            <a:normAutofit/>
          </a:bodyPr>
          <a:lstStyle/>
          <a:p>
            <a:r>
              <a:rPr lang="sk-SK" sz="3000" b="1" dirty="0"/>
              <a:t>Polgári származású </a:t>
            </a:r>
            <a:r>
              <a:rPr lang="sk-SK" sz="3000" dirty="0"/>
              <a:t>gazdasági szakember ---</a:t>
            </a:r>
            <a:r>
              <a:rPr lang="en-US" sz="3000" dirty="0"/>
              <a:t>&gt;</a:t>
            </a:r>
            <a:r>
              <a:rPr lang="sk-SK" sz="3000" dirty="0"/>
              <a:t> </a:t>
            </a:r>
            <a:r>
              <a:rPr lang="en-US" sz="3000" b="1" dirty="0">
                <a:solidFill>
                  <a:srgbClr val="C00000"/>
                </a:solidFill>
              </a:rPr>
              <a:t>p</a:t>
            </a:r>
            <a:r>
              <a:rPr lang="hu-HU" sz="3000" b="1" dirty="0">
                <a:solidFill>
                  <a:srgbClr val="C00000"/>
                </a:solidFill>
              </a:rPr>
              <a:t>é</a:t>
            </a:r>
            <a:r>
              <a:rPr lang="sk-SK" sz="3000" b="1" dirty="0">
                <a:solidFill>
                  <a:srgbClr val="C00000"/>
                </a:solidFill>
              </a:rPr>
              <a:t>nzügyminiszter</a:t>
            </a:r>
          </a:p>
          <a:p>
            <a:r>
              <a:rPr lang="sk-SK" sz="3000" dirty="0"/>
              <a:t>Az állami manufaktúrák luxuscikkeket termeljenek – </a:t>
            </a:r>
            <a:r>
              <a:rPr lang="sk-SK" sz="3000" b="1" dirty="0"/>
              <a:t>exportra</a:t>
            </a:r>
            <a:r>
              <a:rPr lang="sk-SK" sz="3000" dirty="0"/>
              <a:t> (kivitelre, külföldre)</a:t>
            </a:r>
          </a:p>
          <a:p>
            <a:r>
              <a:rPr lang="sk-SK" sz="3000" dirty="0"/>
              <a:t>A nemesség félelme a hajthatatlan minisztertől, keménysége végett </a:t>
            </a:r>
            <a:r>
              <a:rPr lang="sk-SK" sz="3000" b="1" dirty="0"/>
              <a:t>„márványembernek“ </a:t>
            </a:r>
            <a:r>
              <a:rPr lang="sk-SK" sz="3000" dirty="0"/>
              <a:t>nevezték</a:t>
            </a:r>
          </a:p>
          <a:p>
            <a:r>
              <a:rPr lang="sk-SK" sz="3000" dirty="0"/>
              <a:t>A </a:t>
            </a:r>
            <a:r>
              <a:rPr lang="sk-SK" sz="3000" b="1" dirty="0">
                <a:solidFill>
                  <a:srgbClr val="C00000"/>
                </a:solidFill>
              </a:rPr>
              <a:t>„merkantilizmus“</a:t>
            </a:r>
            <a:r>
              <a:rPr lang="sk-SK" sz="3000" dirty="0"/>
              <a:t> kidolgozása </a:t>
            </a:r>
            <a:endParaRPr lang="en-US" sz="30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8992"/>
            <a:ext cx="3918387" cy="5004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463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5321"/>
            <a:ext cx="8229600" cy="51916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hu-HU" altLang="en-US" sz="4000" b="1" u="sng" dirty="0"/>
              <a:t>A merkantilista gazdaságpolitika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487920"/>
            <a:ext cx="5959365" cy="6323519"/>
          </a:xfrm>
        </p:spPr>
        <p:txBody>
          <a:bodyPr>
            <a:noAutofit/>
          </a:bodyPr>
          <a:lstStyle/>
          <a:p>
            <a:pPr eaLnBrk="1" hangingPunct="1"/>
            <a:r>
              <a:rPr lang="hu-HU" altLang="en-US" sz="2900" dirty="0"/>
              <a:t>Ezt a gazdaságpolitikát XIV. Lajos és </a:t>
            </a:r>
            <a:r>
              <a:rPr lang="hu-HU" altLang="en-US" sz="2900" b="1" dirty="0"/>
              <a:t>Colbert</a:t>
            </a:r>
            <a:r>
              <a:rPr lang="hu-HU" altLang="en-US" sz="2900" dirty="0"/>
              <a:t> pénzügyminisztere együttesen alakították ki, </a:t>
            </a:r>
            <a:r>
              <a:rPr lang="hu-HU" altLang="en-US" sz="2900" b="1" dirty="0"/>
              <a:t>az ország kivitele jelentősen meghaladja a behozatalt</a:t>
            </a:r>
          </a:p>
          <a:p>
            <a:pPr eaLnBrk="1" hangingPunct="1"/>
            <a:r>
              <a:rPr lang="hu-HU" altLang="en-US" sz="2900" dirty="0"/>
              <a:t>cél: </a:t>
            </a:r>
            <a:r>
              <a:rPr lang="hu-HU" altLang="en-US" sz="2900" b="1" u="sng" dirty="0">
                <a:solidFill>
                  <a:srgbClr val="CC0000"/>
                </a:solidFill>
              </a:rPr>
              <a:t>vámok segítségével</a:t>
            </a:r>
            <a:r>
              <a:rPr lang="hu-HU" altLang="en-US" sz="2900" dirty="0">
                <a:solidFill>
                  <a:srgbClr val="CC0000"/>
                </a:solidFill>
              </a:rPr>
              <a:t> megvédeni a belső ipart</a:t>
            </a:r>
            <a:r>
              <a:rPr lang="hu-HU" altLang="en-US" sz="2900" dirty="0"/>
              <a:t> és </a:t>
            </a:r>
            <a:r>
              <a:rPr lang="hu-HU" altLang="en-US" sz="2900" dirty="0">
                <a:solidFill>
                  <a:srgbClr val="CC0000"/>
                </a:solidFill>
              </a:rPr>
              <a:t>exportálni a termékeket külföldre</a:t>
            </a:r>
            <a:r>
              <a:rPr lang="hu-HU" altLang="en-US" sz="2900" dirty="0"/>
              <a:t>, hogy pénzt kapjanak érte</a:t>
            </a:r>
          </a:p>
          <a:p>
            <a:pPr eaLnBrk="1" hangingPunct="1">
              <a:buFontTx/>
              <a:buNone/>
            </a:pPr>
            <a:r>
              <a:rPr lang="hu-HU" altLang="en-US" sz="2900" dirty="0">
                <a:cs typeface="Arial" panose="020B0604020202020204" pitchFamily="34" charset="0"/>
              </a:rPr>
              <a:t>→ </a:t>
            </a:r>
            <a:r>
              <a:rPr lang="hu-HU" altLang="en-US" sz="2900" dirty="0"/>
              <a:t>ezért </a:t>
            </a:r>
            <a:r>
              <a:rPr lang="hu-HU" altLang="en-US" sz="2900" b="1" dirty="0">
                <a:solidFill>
                  <a:srgbClr val="CC0000"/>
                </a:solidFill>
              </a:rPr>
              <a:t>manufaktúrákat hoznak létre</a:t>
            </a:r>
            <a:r>
              <a:rPr lang="hu-HU" altLang="en-US" sz="2900" dirty="0"/>
              <a:t>, megszabják a minőséget és segítik a kereskedelmet</a:t>
            </a:r>
          </a:p>
          <a:p>
            <a:pPr eaLnBrk="1" hangingPunct="1">
              <a:buFontTx/>
              <a:buNone/>
            </a:pPr>
            <a:r>
              <a:rPr lang="en-US" altLang="en-US" sz="2900" dirty="0">
                <a:cs typeface="Arial" panose="020B0604020202020204" pitchFamily="34" charset="0"/>
              </a:rPr>
              <a:t>»</a:t>
            </a:r>
            <a:r>
              <a:rPr lang="hu-HU" altLang="en-US" sz="2900" dirty="0">
                <a:cs typeface="Arial" panose="020B0604020202020204" pitchFamily="34" charset="0"/>
              </a:rPr>
              <a:t> </a:t>
            </a:r>
            <a:r>
              <a:rPr lang="hu-HU" altLang="en-US" sz="2900" dirty="0"/>
              <a:t>Addig sikeres ez a politika, amíg a külföldiek is elkezdik alkalmazni a </a:t>
            </a:r>
            <a:r>
              <a:rPr lang="hu-HU" altLang="en-US" sz="2900" b="1" dirty="0"/>
              <a:t>védvámokat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365" y="959048"/>
            <a:ext cx="3184635" cy="4819120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260441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156138" y="0"/>
            <a:ext cx="7243598" cy="685908"/>
          </a:xfrm>
        </p:spPr>
        <p:txBody>
          <a:bodyPr>
            <a:normAutofit fontScale="90000"/>
          </a:bodyPr>
          <a:lstStyle/>
          <a:p>
            <a:r>
              <a:rPr lang="sk-SK" dirty="0"/>
              <a:t>A 30 éves háború (1618-1648)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3573" y="685908"/>
            <a:ext cx="8986345" cy="4351338"/>
          </a:xfrm>
        </p:spPr>
        <p:txBody>
          <a:bodyPr>
            <a:normAutofit/>
          </a:bodyPr>
          <a:lstStyle/>
          <a:p>
            <a:r>
              <a:rPr lang="en-US" sz="2200" dirty="0"/>
              <a:t>1618 </a:t>
            </a:r>
            <a:r>
              <a:rPr lang="en-US" sz="2200" dirty="0" err="1"/>
              <a:t>és</a:t>
            </a:r>
            <a:r>
              <a:rPr lang="en-US" sz="2200" dirty="0"/>
              <a:t> 1648 </a:t>
            </a:r>
            <a:r>
              <a:rPr lang="en-US" sz="2200" dirty="0" err="1"/>
              <a:t>közt</a:t>
            </a:r>
            <a:r>
              <a:rPr lang="en-US" sz="2200" dirty="0"/>
              <a:t> </a:t>
            </a:r>
            <a:r>
              <a:rPr lang="en-US" sz="2200" dirty="0" err="1"/>
              <a:t>zajlott</a:t>
            </a:r>
            <a:r>
              <a:rPr lang="en-US" sz="2200" dirty="0"/>
              <a:t> </a:t>
            </a:r>
            <a:r>
              <a:rPr lang="en-US" sz="2200" b="1" dirty="0" err="1"/>
              <a:t>főleg</a:t>
            </a:r>
            <a:r>
              <a:rPr lang="en-US" sz="2200" b="1" dirty="0"/>
              <a:t> </a:t>
            </a:r>
            <a:r>
              <a:rPr lang="en-US" sz="2200" b="1" dirty="0" err="1"/>
              <a:t>német</a:t>
            </a:r>
            <a:r>
              <a:rPr lang="en-US" sz="2200" b="1" dirty="0"/>
              <a:t> </a:t>
            </a:r>
            <a:r>
              <a:rPr lang="en-US" sz="2200" b="1" dirty="0" err="1"/>
              <a:t>területeken</a:t>
            </a:r>
            <a:r>
              <a:rPr lang="en-US" sz="2200" b="1" dirty="0"/>
              <a:t> </a:t>
            </a:r>
            <a:endParaRPr lang="sk-SK" sz="2200" b="1" dirty="0"/>
          </a:p>
          <a:p>
            <a:r>
              <a:rPr lang="en-US" sz="2200" dirty="0"/>
              <a:t>a </a:t>
            </a:r>
            <a:r>
              <a:rPr lang="en-US" sz="2200" dirty="0" err="1"/>
              <a:t>központosításra</a:t>
            </a:r>
            <a:r>
              <a:rPr lang="en-US" sz="2200" dirty="0"/>
              <a:t> </a:t>
            </a:r>
            <a:r>
              <a:rPr lang="en-US" sz="2200" dirty="0" err="1"/>
              <a:t>törekvő</a:t>
            </a:r>
            <a:r>
              <a:rPr lang="en-US" sz="2200" dirty="0"/>
              <a:t> </a:t>
            </a:r>
            <a:r>
              <a:rPr lang="en-US" sz="2200" dirty="0" err="1"/>
              <a:t>katolikus</a:t>
            </a:r>
            <a:r>
              <a:rPr lang="en-US" sz="2200" dirty="0"/>
              <a:t> </a:t>
            </a:r>
            <a:r>
              <a:rPr lang="en-US" sz="2200" dirty="0" err="1"/>
              <a:t>vallású</a:t>
            </a:r>
            <a:r>
              <a:rPr lang="en-US" sz="2200" dirty="0"/>
              <a:t> </a:t>
            </a:r>
            <a:r>
              <a:rPr lang="en-US" sz="2200" b="1" dirty="0"/>
              <a:t>Habsburg </a:t>
            </a:r>
            <a:r>
              <a:rPr lang="en-US" sz="2200" b="1" dirty="0" err="1"/>
              <a:t>császári</a:t>
            </a:r>
            <a:r>
              <a:rPr lang="en-US" sz="2200" b="1" dirty="0"/>
              <a:t> </a:t>
            </a:r>
            <a:r>
              <a:rPr lang="en-US" sz="2200" b="1" dirty="0" err="1"/>
              <a:t>hatalom</a:t>
            </a:r>
            <a:r>
              <a:rPr lang="en-US" sz="2200" b="1" dirty="0"/>
              <a:t> </a:t>
            </a:r>
            <a:r>
              <a:rPr lang="en-US" sz="2200" b="1" dirty="0" err="1"/>
              <a:t>és</a:t>
            </a:r>
            <a:r>
              <a:rPr lang="en-US" sz="2200" b="1" dirty="0"/>
              <a:t> </a:t>
            </a:r>
            <a:endParaRPr lang="sk-SK" sz="2200" b="1" dirty="0"/>
          </a:p>
          <a:p>
            <a:r>
              <a:rPr lang="sk-SK" sz="2200" dirty="0"/>
              <a:t>a</a:t>
            </a:r>
            <a:r>
              <a:rPr lang="en-US" sz="2200" dirty="0"/>
              <a:t> </a:t>
            </a:r>
            <a:r>
              <a:rPr lang="en-US" sz="2200" dirty="0" err="1"/>
              <a:t>vele</a:t>
            </a:r>
            <a:r>
              <a:rPr lang="en-US" sz="2200" dirty="0"/>
              <a:t> </a:t>
            </a:r>
            <a:r>
              <a:rPr lang="en-US" sz="2200" dirty="0" err="1"/>
              <a:t>szemben</a:t>
            </a:r>
            <a:r>
              <a:rPr lang="en-US" sz="2200" dirty="0"/>
              <a:t> </a:t>
            </a:r>
            <a:r>
              <a:rPr lang="en-US" sz="2200" dirty="0" err="1"/>
              <a:t>álló</a:t>
            </a:r>
            <a:r>
              <a:rPr lang="en-US" sz="2200" dirty="0"/>
              <a:t>, </a:t>
            </a:r>
            <a:r>
              <a:rPr lang="en-US" sz="2200" dirty="0" err="1"/>
              <a:t>önállóságukat</a:t>
            </a:r>
            <a:r>
              <a:rPr lang="en-US" sz="2200" dirty="0"/>
              <a:t> </a:t>
            </a:r>
            <a:r>
              <a:rPr lang="en-US" sz="2200" dirty="0" err="1"/>
              <a:t>és</a:t>
            </a:r>
            <a:r>
              <a:rPr lang="en-US" sz="2200" dirty="0"/>
              <a:t> </a:t>
            </a:r>
            <a:r>
              <a:rPr lang="en-US" sz="2200" dirty="0" err="1"/>
              <a:t>szabad</a:t>
            </a:r>
            <a:r>
              <a:rPr lang="en-US" sz="2200" dirty="0"/>
              <a:t> </a:t>
            </a:r>
            <a:r>
              <a:rPr lang="en-US" sz="2200" dirty="0" err="1"/>
              <a:t>vallásgyakorlatukat</a:t>
            </a:r>
            <a:r>
              <a:rPr lang="en-US" sz="2200" dirty="0"/>
              <a:t> </a:t>
            </a:r>
            <a:r>
              <a:rPr lang="en-US" sz="2200" dirty="0" err="1"/>
              <a:t>féltő</a:t>
            </a:r>
            <a:r>
              <a:rPr lang="en-US" sz="2200" b="1" dirty="0"/>
              <a:t> </a:t>
            </a:r>
            <a:r>
              <a:rPr lang="en-US" sz="2200" b="1" dirty="0" err="1"/>
              <a:t>protestáns</a:t>
            </a:r>
            <a:r>
              <a:rPr lang="en-US" sz="2200" b="1" dirty="0"/>
              <a:t> </a:t>
            </a:r>
            <a:r>
              <a:rPr lang="en-US" sz="2200" b="1" dirty="0" err="1"/>
              <a:t>fejedelmek</a:t>
            </a:r>
            <a:r>
              <a:rPr lang="en-US" sz="2200" b="1" dirty="0"/>
              <a:t> </a:t>
            </a:r>
            <a:r>
              <a:rPr lang="en-US" sz="2200" b="1" dirty="0" err="1"/>
              <a:t>közöt</a:t>
            </a:r>
            <a:r>
              <a:rPr lang="en-US" sz="2200" dirty="0" err="1"/>
              <a:t>t</a:t>
            </a:r>
            <a:r>
              <a:rPr lang="en-US" sz="2200" dirty="0"/>
              <a:t>, </a:t>
            </a:r>
            <a:r>
              <a:rPr lang="en-US" sz="2200" dirty="0" err="1"/>
              <a:t>több</a:t>
            </a:r>
            <a:r>
              <a:rPr lang="en-US" sz="2200" dirty="0"/>
              <a:t> </a:t>
            </a:r>
            <a:r>
              <a:rPr lang="en-US" sz="2200" dirty="0" err="1"/>
              <a:t>külföldi</a:t>
            </a:r>
            <a:r>
              <a:rPr lang="en-US" sz="2200" dirty="0"/>
              <a:t> </a:t>
            </a:r>
            <a:r>
              <a:rPr lang="en-US" sz="2200" dirty="0" err="1"/>
              <a:t>ország</a:t>
            </a:r>
            <a:r>
              <a:rPr lang="en-US" sz="2200" dirty="0"/>
              <a:t> </a:t>
            </a:r>
            <a:r>
              <a:rPr lang="en-US" sz="2200" dirty="0" err="1"/>
              <a:t>beavatkozása</a:t>
            </a:r>
            <a:r>
              <a:rPr lang="en-US" sz="2200" dirty="0"/>
              <a:t> </a:t>
            </a:r>
            <a:r>
              <a:rPr lang="en-US" sz="2200" dirty="0" err="1"/>
              <a:t>mellett</a:t>
            </a:r>
            <a:endParaRPr lang="en-US" sz="22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73" y="2269485"/>
            <a:ext cx="5990897" cy="4535965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340" y="2269485"/>
            <a:ext cx="2920578" cy="3683173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6322622" y="5952658"/>
            <a:ext cx="2554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Albrecht von Wallenstein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8545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7655" y="2729514"/>
            <a:ext cx="8786648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300" b="1" dirty="0">
                <a:solidFill>
                  <a:srgbClr val="FF0000"/>
                </a:solidFill>
              </a:rPr>
              <a:t>A </a:t>
            </a:r>
            <a:r>
              <a:rPr lang="en-US" sz="3300" b="1" dirty="0" err="1">
                <a:solidFill>
                  <a:srgbClr val="FF0000"/>
                </a:solidFill>
              </a:rPr>
              <a:t>vesztfáliai</a:t>
            </a:r>
            <a:r>
              <a:rPr lang="en-US" sz="3300" b="1" dirty="0">
                <a:solidFill>
                  <a:srgbClr val="FF0000"/>
                </a:solidFill>
              </a:rPr>
              <a:t> </a:t>
            </a:r>
            <a:r>
              <a:rPr lang="en-US" sz="3300" b="1" dirty="0" err="1">
                <a:solidFill>
                  <a:srgbClr val="FF0000"/>
                </a:solidFill>
              </a:rPr>
              <a:t>béke</a:t>
            </a:r>
            <a:r>
              <a:rPr lang="en-US" sz="3300" b="1" dirty="0">
                <a:solidFill>
                  <a:srgbClr val="FF0000"/>
                </a:solidFill>
              </a:rPr>
              <a:t> </a:t>
            </a:r>
          </a:p>
          <a:p>
            <a:r>
              <a:rPr lang="en-US" dirty="0"/>
              <a:t>A </a:t>
            </a:r>
            <a:r>
              <a:rPr lang="en-US" dirty="0" err="1"/>
              <a:t>békekötés</a:t>
            </a:r>
            <a:r>
              <a:rPr lang="en-US" dirty="0"/>
              <a:t> </a:t>
            </a:r>
            <a:r>
              <a:rPr lang="en-US" dirty="0" err="1"/>
              <a:t>révén</a:t>
            </a:r>
            <a:r>
              <a:rPr lang="en-US" dirty="0"/>
              <a:t> </a:t>
            </a:r>
            <a:r>
              <a:rPr lang="en-US" dirty="0" err="1"/>
              <a:t>valódi</a:t>
            </a:r>
            <a:r>
              <a:rPr lang="en-US" dirty="0"/>
              <a:t> </a:t>
            </a:r>
            <a:r>
              <a:rPr lang="en-US" b="1" dirty="0" err="1"/>
              <a:t>európai</a:t>
            </a:r>
            <a:r>
              <a:rPr lang="en-US" b="1" dirty="0"/>
              <a:t> </a:t>
            </a:r>
            <a:r>
              <a:rPr lang="en-US" b="1" dirty="0" err="1"/>
              <a:t>nagyhatalommá</a:t>
            </a:r>
            <a:r>
              <a:rPr lang="en-US" b="1" dirty="0"/>
              <a:t> </a:t>
            </a:r>
            <a:r>
              <a:rPr lang="en-US" b="1" dirty="0" err="1"/>
              <a:t>vált</a:t>
            </a:r>
            <a:r>
              <a:rPr lang="en-US" b="1" dirty="0"/>
              <a:t> </a:t>
            </a:r>
            <a:r>
              <a:rPr lang="en-US" dirty="0" err="1"/>
              <a:t>Franciaország</a:t>
            </a:r>
            <a:r>
              <a:rPr lang="en-US" dirty="0"/>
              <a:t>, </a:t>
            </a:r>
            <a:r>
              <a:rPr lang="en-US" dirty="0" err="1"/>
              <a:t>Svédország</a:t>
            </a:r>
            <a:r>
              <a:rPr lang="en-US" dirty="0"/>
              <a:t> </a:t>
            </a:r>
            <a:r>
              <a:rPr lang="en-US" dirty="0" err="1"/>
              <a:t>és</a:t>
            </a:r>
            <a:r>
              <a:rPr lang="en-US" dirty="0"/>
              <a:t> Brandenburg, </a:t>
            </a:r>
            <a:r>
              <a:rPr lang="en-US" dirty="0" err="1"/>
              <a:t>melyek</a:t>
            </a:r>
            <a:r>
              <a:rPr lang="en-US" dirty="0"/>
              <a:t> </a:t>
            </a:r>
            <a:r>
              <a:rPr lang="en-US" dirty="0" err="1"/>
              <a:t>jelent</a:t>
            </a:r>
            <a:r>
              <a:rPr lang="sk-SK" dirty="0"/>
              <a:t>ős</a:t>
            </a:r>
            <a:r>
              <a:rPr lang="en-US" dirty="0"/>
              <a:t> </a:t>
            </a:r>
            <a:r>
              <a:rPr lang="en-US" dirty="0" err="1"/>
              <a:t>területekkel</a:t>
            </a:r>
            <a:r>
              <a:rPr lang="en-US" dirty="0"/>
              <a:t> </a:t>
            </a:r>
            <a:r>
              <a:rPr lang="en-US" dirty="0" err="1"/>
              <a:t>gazdagodtak</a:t>
            </a:r>
            <a:r>
              <a:rPr lang="en-US" dirty="0"/>
              <a:t>. </a:t>
            </a:r>
            <a:endParaRPr lang="sk-SK" dirty="0"/>
          </a:p>
          <a:p>
            <a:r>
              <a:rPr lang="en-US" dirty="0"/>
              <a:t>A </a:t>
            </a:r>
            <a:r>
              <a:rPr lang="en-US" dirty="0" err="1"/>
              <a:t>Német-Római</a:t>
            </a:r>
            <a:r>
              <a:rPr lang="en-US" dirty="0"/>
              <a:t> </a:t>
            </a:r>
            <a:r>
              <a:rPr lang="en-US" dirty="0" err="1"/>
              <a:t>Császárság</a:t>
            </a:r>
            <a:r>
              <a:rPr lang="en-US" dirty="0"/>
              <a:t> </a:t>
            </a:r>
            <a:r>
              <a:rPr lang="en-US" dirty="0" err="1"/>
              <a:t>teljesen</a:t>
            </a:r>
            <a:r>
              <a:rPr lang="en-US" dirty="0"/>
              <a:t> </a:t>
            </a:r>
            <a:r>
              <a:rPr lang="en-US" dirty="0" err="1"/>
              <a:t>átalakult</a:t>
            </a:r>
            <a:r>
              <a:rPr lang="en-US" dirty="0"/>
              <a:t>: </a:t>
            </a:r>
            <a:r>
              <a:rPr lang="en-US" b="1" u="sng" dirty="0"/>
              <a:t>296 </a:t>
            </a:r>
            <a:r>
              <a:rPr lang="en-US" b="1" u="sng" dirty="0" err="1"/>
              <a:t>önálló</a:t>
            </a:r>
            <a:r>
              <a:rPr lang="en-US" b="1" u="sng" dirty="0"/>
              <a:t> </a:t>
            </a:r>
            <a:r>
              <a:rPr lang="en-US" b="1" u="sng" dirty="0" err="1"/>
              <a:t>fejedelemségre</a:t>
            </a:r>
            <a:r>
              <a:rPr lang="en-US" dirty="0"/>
              <a:t>,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számtalan</a:t>
            </a:r>
            <a:r>
              <a:rPr lang="en-US" dirty="0"/>
              <a:t> </a:t>
            </a:r>
            <a:r>
              <a:rPr lang="en-US" b="1" u="sng" dirty="0" err="1"/>
              <a:t>önálló</a:t>
            </a:r>
            <a:r>
              <a:rPr lang="en-US" b="1" u="sng" dirty="0"/>
              <a:t> </a:t>
            </a:r>
            <a:r>
              <a:rPr lang="en-US" b="1" u="sng" dirty="0" err="1"/>
              <a:t>városra</a:t>
            </a:r>
            <a:r>
              <a:rPr lang="en-US" b="1" u="sng" dirty="0"/>
              <a:t> </a:t>
            </a:r>
            <a:r>
              <a:rPr lang="en-US" dirty="0" err="1"/>
              <a:t>oszlott</a:t>
            </a:r>
            <a:r>
              <a:rPr lang="en-US" dirty="0"/>
              <a:t>. </a:t>
            </a:r>
            <a:endParaRPr lang="sk-SK" dirty="0"/>
          </a:p>
          <a:p>
            <a:r>
              <a:rPr lang="en-US" dirty="0" err="1"/>
              <a:t>Ezzel</a:t>
            </a:r>
            <a:r>
              <a:rPr lang="en-US" dirty="0"/>
              <a:t> </a:t>
            </a:r>
            <a:r>
              <a:rPr lang="en-US" b="1" dirty="0"/>
              <a:t>a </a:t>
            </a:r>
            <a:r>
              <a:rPr lang="en-US" b="1" dirty="0" err="1"/>
              <a:t>császári</a:t>
            </a:r>
            <a:r>
              <a:rPr lang="en-US" b="1" dirty="0"/>
              <a:t> </a:t>
            </a:r>
            <a:r>
              <a:rPr lang="en-US" b="1" dirty="0" err="1"/>
              <a:t>hatalom</a:t>
            </a:r>
            <a:r>
              <a:rPr lang="en-US" b="1" dirty="0"/>
              <a:t> </a:t>
            </a:r>
            <a:r>
              <a:rPr lang="sk-SK" b="1" dirty="0"/>
              <a:t>(NRCS) </a:t>
            </a:r>
            <a:r>
              <a:rPr lang="en-US" b="1" dirty="0" err="1"/>
              <a:t>végképp</a:t>
            </a:r>
            <a:r>
              <a:rPr lang="en-US" b="1" dirty="0"/>
              <a:t> </a:t>
            </a:r>
            <a:r>
              <a:rPr lang="en-US" b="1" dirty="0" err="1"/>
              <a:t>névlegessé</a:t>
            </a:r>
            <a:r>
              <a:rPr lang="en-US" b="1" dirty="0"/>
              <a:t> </a:t>
            </a:r>
            <a:r>
              <a:rPr lang="en-US" b="1" dirty="0" err="1"/>
              <a:t>vált</a:t>
            </a:r>
            <a:r>
              <a:rPr lang="en-US" dirty="0"/>
              <a:t>. </a:t>
            </a:r>
            <a:endParaRPr lang="sk-SK" dirty="0"/>
          </a:p>
          <a:p>
            <a:r>
              <a:rPr lang="en-US" dirty="0"/>
              <a:t>A </a:t>
            </a:r>
            <a:r>
              <a:rPr lang="en-US" dirty="0" err="1"/>
              <a:t>Habsburgok</a:t>
            </a:r>
            <a:r>
              <a:rPr lang="en-US" dirty="0"/>
              <a:t> </a:t>
            </a:r>
            <a:r>
              <a:rPr lang="en-US" dirty="0" err="1"/>
              <a:t>vereségüket</a:t>
            </a:r>
            <a:r>
              <a:rPr lang="en-US" dirty="0"/>
              <a:t> </a:t>
            </a:r>
            <a:r>
              <a:rPr lang="en-US" dirty="0" err="1"/>
              <a:t>követően</a:t>
            </a:r>
            <a:r>
              <a:rPr lang="en-US" dirty="0"/>
              <a:t> </a:t>
            </a:r>
            <a:r>
              <a:rPr lang="en-US" dirty="0" err="1"/>
              <a:t>kelet</a:t>
            </a:r>
            <a:r>
              <a:rPr lang="en-US" dirty="0"/>
              <a:t> </a:t>
            </a:r>
            <a:r>
              <a:rPr lang="en-US" dirty="0" err="1"/>
              <a:t>felé</a:t>
            </a:r>
            <a:r>
              <a:rPr lang="en-US" dirty="0"/>
              <a:t> </a:t>
            </a:r>
            <a:r>
              <a:rPr lang="en-US" dirty="0" err="1"/>
              <a:t>fordultak</a:t>
            </a:r>
            <a:r>
              <a:rPr lang="en-US" dirty="0"/>
              <a:t>,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Magyarország</a:t>
            </a:r>
            <a:r>
              <a:rPr lang="en-US" dirty="0"/>
              <a:t>, </a:t>
            </a:r>
            <a:r>
              <a:rPr lang="en-US" dirty="0" err="1"/>
              <a:t>illetve</a:t>
            </a:r>
            <a:r>
              <a:rPr lang="en-US" dirty="0"/>
              <a:t> </a:t>
            </a:r>
            <a:r>
              <a:rPr lang="en-US" dirty="0" err="1"/>
              <a:t>Erdély</a:t>
            </a:r>
            <a:r>
              <a:rPr lang="en-US" dirty="0"/>
              <a:t> </a:t>
            </a:r>
            <a:r>
              <a:rPr lang="en-US" dirty="0" err="1"/>
              <a:t>teljes</a:t>
            </a:r>
            <a:r>
              <a:rPr lang="en-US" dirty="0"/>
              <a:t> </a:t>
            </a:r>
            <a:r>
              <a:rPr lang="en-US" dirty="0" err="1"/>
              <a:t>megszerzésével</a:t>
            </a:r>
            <a:r>
              <a:rPr lang="en-US" dirty="0"/>
              <a:t> </a:t>
            </a:r>
            <a:r>
              <a:rPr lang="en-US" dirty="0" err="1"/>
              <a:t>próbálták</a:t>
            </a:r>
            <a:r>
              <a:rPr lang="en-US" dirty="0"/>
              <a:t> </a:t>
            </a:r>
            <a:r>
              <a:rPr lang="en-US" dirty="0" err="1"/>
              <a:t>kárpótolni</a:t>
            </a:r>
            <a:r>
              <a:rPr lang="en-US" dirty="0"/>
              <a:t> </a:t>
            </a:r>
            <a:r>
              <a:rPr lang="en-US" dirty="0" err="1"/>
              <a:t>magukat</a:t>
            </a:r>
            <a:r>
              <a:rPr lang="en-US" dirty="0"/>
              <a:t> (1699 – </a:t>
            </a:r>
            <a:r>
              <a:rPr lang="en-US" dirty="0" err="1"/>
              <a:t>Karlócai</a:t>
            </a:r>
            <a:r>
              <a:rPr lang="en-US" dirty="0"/>
              <a:t> </a:t>
            </a:r>
            <a:r>
              <a:rPr lang="en-US" dirty="0" err="1"/>
              <a:t>béke</a:t>
            </a:r>
            <a:r>
              <a:rPr lang="en-US" dirty="0"/>
              <a:t> </a:t>
            </a:r>
            <a:r>
              <a:rPr lang="en-US" dirty="0" err="1"/>
              <a:t>után</a:t>
            </a:r>
            <a:r>
              <a:rPr lang="en-US" dirty="0"/>
              <a:t> </a:t>
            </a:r>
            <a:r>
              <a:rPr lang="en-US" dirty="0" err="1"/>
              <a:t>Magyarország</a:t>
            </a:r>
            <a:r>
              <a:rPr lang="en-US" dirty="0"/>
              <a:t> Habsburg </a:t>
            </a:r>
            <a:r>
              <a:rPr lang="en-US" dirty="0" err="1"/>
              <a:t>bekebelezése</a:t>
            </a:r>
            <a:r>
              <a:rPr lang="en-US" dirty="0"/>
              <a:t>.) </a:t>
            </a:r>
            <a:endParaRPr lang="sk-SK" dirty="0"/>
          </a:p>
          <a:p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osztrák</a:t>
            </a:r>
            <a:r>
              <a:rPr lang="en-US" dirty="0"/>
              <a:t>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cseh</a:t>
            </a:r>
            <a:r>
              <a:rPr lang="en-US" dirty="0"/>
              <a:t> </a:t>
            </a:r>
            <a:r>
              <a:rPr lang="en-US" dirty="0" err="1"/>
              <a:t>tartományokban</a:t>
            </a:r>
            <a:r>
              <a:rPr lang="en-US" dirty="0"/>
              <a:t> </a:t>
            </a:r>
            <a:r>
              <a:rPr lang="en-US" b="1" dirty="0" err="1"/>
              <a:t>felszámolt</a:t>
            </a:r>
            <a:r>
              <a:rPr lang="sk-SK" b="1" dirty="0"/>
              <a:t>ák</a:t>
            </a:r>
            <a:r>
              <a:rPr lang="en-US" b="1" dirty="0"/>
              <a:t> a </a:t>
            </a:r>
            <a:r>
              <a:rPr lang="en-US" b="1" dirty="0" err="1"/>
              <a:t>rendiséget</a:t>
            </a:r>
            <a:r>
              <a:rPr lang="en-US" dirty="0"/>
              <a:t>, </a:t>
            </a:r>
            <a:r>
              <a:rPr lang="en-US" dirty="0" err="1"/>
              <a:t>ami</a:t>
            </a:r>
            <a:r>
              <a:rPr lang="en-US" dirty="0"/>
              <a:t> </a:t>
            </a:r>
            <a:r>
              <a:rPr lang="en-US" dirty="0" err="1"/>
              <a:t>lehetőséget</a:t>
            </a:r>
            <a:r>
              <a:rPr lang="en-US" dirty="0"/>
              <a:t> </a:t>
            </a:r>
            <a:r>
              <a:rPr lang="en-US" dirty="0" err="1"/>
              <a:t>teremtett</a:t>
            </a:r>
            <a:r>
              <a:rPr lang="en-US" dirty="0"/>
              <a:t> </a:t>
            </a:r>
            <a:r>
              <a:rPr lang="en-US" dirty="0" err="1"/>
              <a:t>számukra</a:t>
            </a:r>
            <a:r>
              <a:rPr lang="en-US" dirty="0"/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az</a:t>
            </a:r>
            <a:r>
              <a:rPr lang="en-US" b="1" u="sng" dirty="0">
                <a:solidFill>
                  <a:srgbClr val="FF0000"/>
                </a:solidFill>
              </a:rPr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abszolutizmus</a:t>
            </a:r>
            <a:r>
              <a:rPr lang="en-US" b="1" u="sng" dirty="0">
                <a:solidFill>
                  <a:srgbClr val="FF0000"/>
                </a:solidFill>
              </a:rPr>
              <a:t> </a:t>
            </a:r>
            <a:r>
              <a:rPr lang="en-US" b="1" u="sng" dirty="0" err="1">
                <a:solidFill>
                  <a:srgbClr val="FF0000"/>
                </a:solidFill>
              </a:rPr>
              <a:t>kiépítésére</a:t>
            </a:r>
            <a:r>
              <a:rPr lang="en-US" b="1" u="sng" dirty="0">
                <a:solidFill>
                  <a:srgbClr val="FF0000"/>
                </a:solidFill>
              </a:rPr>
              <a:t>!</a:t>
            </a:r>
          </a:p>
          <a:p>
            <a:endParaRPr lang="en-US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157655" y="1021803"/>
            <a:ext cx="3247697" cy="685908"/>
          </a:xfrm>
        </p:spPr>
        <p:txBody>
          <a:bodyPr>
            <a:noAutofit/>
          </a:bodyPr>
          <a:lstStyle/>
          <a:p>
            <a:r>
              <a:rPr lang="sk-SK" sz="4500" dirty="0"/>
              <a:t>A 30 éves háború (1618-1648)</a:t>
            </a:r>
            <a:endParaRPr lang="en-US" sz="4500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496" y="0"/>
            <a:ext cx="5591503" cy="3045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153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33" y="0"/>
            <a:ext cx="83295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832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9161" y="246719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sk-SK" sz="5000" b="1" dirty="0"/>
              <a:t>Köszönöm a figyelmet!</a:t>
            </a:r>
            <a:endParaRPr lang="en-US" sz="5000" b="1" dirty="0"/>
          </a:p>
        </p:txBody>
      </p:sp>
    </p:spTree>
    <p:extLst>
      <p:ext uri="{BB962C8B-B14F-4D97-AF65-F5344CB8AC3E}">
        <p14:creationId xmlns:p14="http://schemas.microsoft.com/office/powerpoint/2010/main" val="1725522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495</Words>
  <Application>Microsoft Office PowerPoint</Application>
  <PresentationFormat>Diavetítés a képernyőre (4:3 oldalarány)</PresentationFormat>
  <Paragraphs>50</Paragraphs>
  <Slides>13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Office-téma</vt:lpstr>
      <vt:lpstr>A franciák évszázada</vt:lpstr>
      <vt:lpstr>XIII. Lajos</vt:lpstr>
      <vt:lpstr>Richelieu bíboros</vt:lpstr>
      <vt:lpstr>PowerPoint-bemutató</vt:lpstr>
      <vt:lpstr>XIV. Lajos – a napkirály</vt:lpstr>
      <vt:lpstr>„Az állam én vagyok…”</vt:lpstr>
      <vt:lpstr>Mazarin bíboros</vt:lpstr>
      <vt:lpstr>Jean Baptiste Colbert</vt:lpstr>
      <vt:lpstr>A merkantilista gazdaságpolitika</vt:lpstr>
      <vt:lpstr>A 30 éves háború (1618-1648)</vt:lpstr>
      <vt:lpstr>A 30 éves háború (1618-1648)</vt:lpstr>
      <vt:lpstr>PowerPoint-bemutató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franciák évszázada</dc:title>
  <dc:creator>OS</dc:creator>
  <cp:lastModifiedBy>Termek</cp:lastModifiedBy>
  <cp:revision>22</cp:revision>
  <dcterms:created xsi:type="dcterms:W3CDTF">2018-02-15T17:23:06Z</dcterms:created>
  <dcterms:modified xsi:type="dcterms:W3CDTF">2022-03-21T09:48:45Z</dcterms:modified>
</cp:coreProperties>
</file>