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80" r:id="rId6"/>
    <p:sldId id="260" r:id="rId7"/>
    <p:sldId id="261" r:id="rId8"/>
    <p:sldId id="262" r:id="rId9"/>
    <p:sldId id="279" r:id="rId10"/>
    <p:sldId id="263" r:id="rId11"/>
    <p:sldId id="264" r:id="rId12"/>
    <p:sldId id="265" r:id="rId13"/>
    <p:sldId id="267" r:id="rId14"/>
    <p:sldId id="268" r:id="rId15"/>
    <p:sldId id="269" r:id="rId16"/>
    <p:sldId id="270" r:id="rId17"/>
    <p:sldId id="272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66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243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03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3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00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26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06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798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192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35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5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27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8DBD6-9CD4-4013-8CAB-502014680A28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D3775-F4DE-4595-A5AD-4C92D15F0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3000" contras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1" y="441433"/>
            <a:ext cx="8966097" cy="5980387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5761" y="2393513"/>
            <a:ext cx="8240356" cy="2076225"/>
          </a:xfrm>
          <a:effectLst>
            <a:outerShdw blurRad="88900" dist="76200" dir="12000000" algn="tl" rotWithShape="0">
              <a:schemeClr val="tx1"/>
            </a:outerShdw>
          </a:effectLst>
        </p:spPr>
        <p:txBody>
          <a:bodyPr>
            <a:noAutofit/>
          </a:bodyPr>
          <a:lstStyle/>
          <a:p>
            <a:r>
              <a:rPr lang="sk-SK" b="1" dirty="0">
                <a:solidFill>
                  <a:schemeClr val="bg1"/>
                </a:solidFill>
              </a:rPr>
              <a:t>A kereszténység születése és egyházzá szerveződése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250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765" y="935916"/>
            <a:ext cx="3188874" cy="3125096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8180" y="236033"/>
            <a:ext cx="8659906" cy="807459"/>
          </a:xfrm>
        </p:spPr>
        <p:txBody>
          <a:bodyPr/>
          <a:lstStyle/>
          <a:p>
            <a:r>
              <a:rPr lang="sk-SK" dirty="0"/>
              <a:t>Vallások az ókori római birodalomban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180" y="1244712"/>
            <a:ext cx="7886700" cy="1412427"/>
          </a:xfrm>
        </p:spPr>
        <p:txBody>
          <a:bodyPr/>
          <a:lstStyle/>
          <a:p>
            <a:r>
              <a:rPr lang="sk-SK" dirty="0"/>
              <a:t>A görög-római hitvilág – </a:t>
            </a:r>
            <a:r>
              <a:rPr lang="sk-SK" b="1" dirty="0"/>
              <a:t>politeizmus</a:t>
            </a:r>
          </a:p>
          <a:p>
            <a:pPr lvl="1"/>
            <a:r>
              <a:rPr lang="sk-SK" b="1" dirty="0"/>
              <a:t>Vallási szertartások</a:t>
            </a:r>
          </a:p>
          <a:p>
            <a:pPr lvl="1"/>
            <a:r>
              <a:rPr lang="sk-SK" b="1" dirty="0"/>
              <a:t>Az istenekkel való szoros kapcsolat</a:t>
            </a:r>
          </a:p>
          <a:p>
            <a:pPr lvl="1"/>
            <a:endParaRPr lang="sk-SK" b="1" dirty="0"/>
          </a:p>
          <a:p>
            <a:pPr lvl="1"/>
            <a:endParaRPr lang="sk-SK" b="1" dirty="0"/>
          </a:p>
          <a:p>
            <a:pPr lvl="1"/>
            <a:endParaRPr lang="sk-SK" b="1" dirty="0"/>
          </a:p>
          <a:p>
            <a:pPr lvl="1"/>
            <a:endParaRPr lang="sk-SK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93" y="4061012"/>
            <a:ext cx="8144880" cy="276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86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rtalom helye 2"/>
          <p:cNvSpPr txBox="1">
            <a:spLocks/>
          </p:cNvSpPr>
          <p:nvPr/>
        </p:nvSpPr>
        <p:spPr>
          <a:xfrm>
            <a:off x="387272" y="1158651"/>
            <a:ext cx="7886700" cy="2925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dirty="0"/>
              <a:t>A keleti kultuszok felé fordulás: vigaszt, áhitatot, túlvilági jutalom ígérete a földi szenvedésért</a:t>
            </a:r>
          </a:p>
          <a:p>
            <a:r>
              <a:rPr lang="sk-SK" dirty="0"/>
              <a:t>A zsidóság – római fennhatóság alatt – követte </a:t>
            </a:r>
            <a:r>
              <a:rPr lang="sk-SK" b="1" dirty="0"/>
              <a:t>monoteista </a:t>
            </a:r>
            <a:r>
              <a:rPr lang="sk-SK" dirty="0"/>
              <a:t>(egyistenhívő) vallását</a:t>
            </a:r>
          </a:p>
          <a:p>
            <a:r>
              <a:rPr lang="sk-SK" dirty="0"/>
              <a:t>Várják a megváltót, a </a:t>
            </a:r>
            <a:r>
              <a:rPr lang="sk-SK" b="1" dirty="0"/>
              <a:t>messiást</a:t>
            </a:r>
            <a:r>
              <a:rPr lang="sk-SK" dirty="0"/>
              <a:t> – aki megszabadítja országukat az elnyomóktól, a népet a szenvedéstől</a:t>
            </a:r>
          </a:p>
        </p:txBody>
      </p:sp>
      <p:sp>
        <p:nvSpPr>
          <p:cNvPr id="5" name="Cím 1"/>
          <p:cNvSpPr>
            <a:spLocks noGrp="1"/>
          </p:cNvSpPr>
          <p:nvPr>
            <p:ph type="title"/>
          </p:nvPr>
        </p:nvSpPr>
        <p:spPr>
          <a:xfrm>
            <a:off x="258180" y="236033"/>
            <a:ext cx="8659906" cy="807459"/>
          </a:xfrm>
        </p:spPr>
        <p:txBody>
          <a:bodyPr/>
          <a:lstStyle/>
          <a:p>
            <a:r>
              <a:rPr lang="sk-SK" dirty="0"/>
              <a:t>Vallások az ókori római birodalomban</a:t>
            </a:r>
            <a:endParaRPr lang="en-US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598" y="3894269"/>
            <a:ext cx="2479398" cy="2963731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48" y="3894268"/>
            <a:ext cx="4430454" cy="296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10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258180" y="10121"/>
            <a:ext cx="8659906" cy="807459"/>
          </a:xfrm>
        </p:spPr>
        <p:txBody>
          <a:bodyPr/>
          <a:lstStyle/>
          <a:p>
            <a:pPr algn="ctr"/>
            <a:r>
              <a:rPr lang="sk-SK" dirty="0"/>
              <a:t>A kereszténység megjelenése</a:t>
            </a:r>
            <a:endParaRPr lang="en-US" dirty="0"/>
          </a:p>
        </p:txBody>
      </p:sp>
      <p:sp>
        <p:nvSpPr>
          <p:cNvPr id="5" name="Szövegdoboz 4"/>
          <p:cNvSpPr txBox="1"/>
          <p:nvPr/>
        </p:nvSpPr>
        <p:spPr>
          <a:xfrm>
            <a:off x="258180" y="892884"/>
            <a:ext cx="82833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k-SK" sz="2500" dirty="0"/>
              <a:t>Keresztelő Szent János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500" dirty="0"/>
              <a:t>A Jordán folyó vízében keresztel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500" dirty="0"/>
              <a:t>Bűnbánatra inti a népet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k-SK" sz="2500" dirty="0"/>
              <a:t>Heródes (zsidó király) megöleti</a:t>
            </a:r>
            <a:endParaRPr lang="en-US" sz="25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510" y="1043492"/>
            <a:ext cx="3376576" cy="509374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796" y="2599404"/>
            <a:ext cx="3772249" cy="411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230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422" y="0"/>
            <a:ext cx="6867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8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699881"/>
          </a:xfrm>
        </p:spPr>
        <p:txBody>
          <a:bodyPr/>
          <a:lstStyle/>
          <a:p>
            <a:pPr algn="ctr"/>
            <a:r>
              <a:rPr lang="sk-SK" dirty="0"/>
              <a:t>Jézus Krisztus megjelenése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569" y="699881"/>
            <a:ext cx="8968775" cy="4351338"/>
          </a:xfrm>
        </p:spPr>
        <p:txBody>
          <a:bodyPr>
            <a:normAutofit/>
          </a:bodyPr>
          <a:lstStyle/>
          <a:p>
            <a:r>
              <a:rPr lang="sk-SK" sz="2500" dirty="0"/>
              <a:t>A megváltást hirdeti</a:t>
            </a:r>
          </a:p>
          <a:p>
            <a:r>
              <a:rPr lang="sk-SK" sz="2500" dirty="0"/>
              <a:t>A tetteinek történetét a halála után lejegyezték – </a:t>
            </a:r>
            <a:r>
              <a:rPr lang="sk-SK" sz="2500" b="1" dirty="0"/>
              <a:t>evangéliumok </a:t>
            </a:r>
            <a:r>
              <a:rPr lang="sk-SK" sz="2500" dirty="0"/>
              <a:t>(jelentése: örömhír)</a:t>
            </a:r>
          </a:p>
          <a:p>
            <a:r>
              <a:rPr lang="sk-SK" sz="2500" dirty="0"/>
              <a:t>Összesítésük – új szövetség</a:t>
            </a:r>
          </a:p>
          <a:p>
            <a:r>
              <a:rPr lang="sk-SK" sz="2500" dirty="0"/>
              <a:t>Jézus tanítványai - </a:t>
            </a:r>
            <a:r>
              <a:rPr lang="sk-SK" sz="2500" b="1" dirty="0"/>
              <a:t>apostolok</a:t>
            </a:r>
          </a:p>
          <a:p>
            <a:r>
              <a:rPr lang="sk-SK" sz="2500" dirty="0"/>
              <a:t>Hirdetik az: Istenhez méltó életet, a szeretetet, a megbocsátást</a:t>
            </a:r>
          </a:p>
          <a:p>
            <a:r>
              <a:rPr lang="sk-SK" sz="2500" dirty="0"/>
              <a:t>Jézus tanait példabeszédek által terjesztették</a:t>
            </a:r>
            <a:endParaRPr lang="en-US" sz="25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87" y="3878317"/>
            <a:ext cx="7449209" cy="29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76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67862" y="207471"/>
            <a:ext cx="8408276" cy="633357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kereszténység a római császárság idejében</a:t>
            </a:r>
            <a:endParaRPr lang="en-US" sz="35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247" y="1103586"/>
            <a:ext cx="8618483" cy="5465380"/>
          </a:xfrm>
        </p:spPr>
        <p:txBody>
          <a:bodyPr/>
          <a:lstStyle/>
          <a:p>
            <a:r>
              <a:rPr lang="sk-SK" dirty="0"/>
              <a:t>Kezdetben az apostolok terjesztik a keresztény hitvallást</a:t>
            </a:r>
          </a:p>
          <a:p>
            <a:r>
              <a:rPr lang="sk-SK" dirty="0"/>
              <a:t>A keresztény egyháznak kialakul a formája, hierarchiája</a:t>
            </a:r>
          </a:p>
          <a:p>
            <a:r>
              <a:rPr lang="sk-SK" dirty="0"/>
              <a:t>Tisztségek:</a:t>
            </a:r>
          </a:p>
          <a:p>
            <a:pPr lvl="1"/>
            <a:r>
              <a:rPr lang="sk-SK" b="1" dirty="0"/>
              <a:t>Episzkoposz</a:t>
            </a:r>
            <a:r>
              <a:rPr lang="sk-SK" dirty="0"/>
              <a:t> (püspök) – minden városi keresztény közösség élén egy püspök állt</a:t>
            </a:r>
          </a:p>
          <a:p>
            <a:pPr lvl="1"/>
            <a:r>
              <a:rPr lang="sk-SK" b="1" dirty="0"/>
              <a:t>Diakónosz</a:t>
            </a:r>
            <a:r>
              <a:rPr lang="sk-SK" dirty="0"/>
              <a:t> (szolga) – a papok segítői</a:t>
            </a:r>
          </a:p>
          <a:p>
            <a:pPr lvl="1"/>
            <a:r>
              <a:rPr lang="sk-SK" b="1" dirty="0"/>
              <a:t>Presbiter</a:t>
            </a:r>
            <a:r>
              <a:rPr lang="sk-SK" dirty="0"/>
              <a:t> (idősebb) – belőlük alakul ki a papság (klérus)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585" y="4203973"/>
            <a:ext cx="4762500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1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41738" y="872361"/>
            <a:ext cx="8681545" cy="5073377"/>
          </a:xfrm>
        </p:spPr>
        <p:txBody>
          <a:bodyPr>
            <a:normAutofit/>
          </a:bodyPr>
          <a:lstStyle/>
          <a:p>
            <a:r>
              <a:rPr lang="sk-SK" sz="2500" b="1" dirty="0"/>
              <a:t>Keresztényüldözések</a:t>
            </a:r>
            <a:r>
              <a:rPr lang="sk-SK" sz="2500" dirty="0"/>
              <a:t> – Néró császár idejétől Kr. u. 54-68</a:t>
            </a:r>
          </a:p>
          <a:p>
            <a:r>
              <a:rPr lang="sk-SK" sz="2500" dirty="0"/>
              <a:t>Diocletianus császár idején (Kr. u. </a:t>
            </a:r>
            <a:r>
              <a:rPr lang="hu-HU" sz="2500" dirty="0"/>
              <a:t>284-305) érték el csúcspontjukat</a:t>
            </a:r>
          </a:p>
          <a:p>
            <a:r>
              <a:rPr lang="hu-HU" sz="2500" dirty="0"/>
              <a:t>Az üldözés oka: a keresztények az evilági egyenlőséggel </a:t>
            </a:r>
            <a:r>
              <a:rPr lang="hu-HU" sz="2500" b="1" dirty="0"/>
              <a:t>tagadták a tulajdont</a:t>
            </a:r>
            <a:r>
              <a:rPr lang="hu-HU" sz="2500" dirty="0"/>
              <a:t>, ill. a </a:t>
            </a:r>
            <a:r>
              <a:rPr lang="hu-HU" sz="2500" b="1" dirty="0"/>
              <a:t>császár istenítését</a:t>
            </a:r>
            <a:r>
              <a:rPr lang="hu-HU" sz="2500" dirty="0"/>
              <a:t> (</a:t>
            </a:r>
            <a:r>
              <a:rPr lang="hu-HU" sz="2500" dirty="0" err="1"/>
              <a:t>Dominátus</a:t>
            </a:r>
            <a:r>
              <a:rPr lang="hu-HU" sz="2500" dirty="0"/>
              <a:t> </a:t>
            </a:r>
            <a:r>
              <a:rPr lang="en-US" sz="2500" dirty="0"/>
              <a:t>= Dominus et Deus = </a:t>
            </a:r>
            <a:r>
              <a:rPr lang="sk-SK" sz="2500" dirty="0"/>
              <a:t>Úr és Isten)</a:t>
            </a:r>
            <a:endParaRPr lang="en-US" sz="25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67862" y="144409"/>
            <a:ext cx="8408276" cy="633357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kereszténység a római császárság idejében</a:t>
            </a:r>
            <a:endParaRPr lang="en-US" sz="3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45" y="3499945"/>
            <a:ext cx="5600125" cy="26591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8054" y="2944211"/>
            <a:ext cx="2975229" cy="3770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944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021146C-4BEE-41DF-A586-344562C21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331" y="0"/>
            <a:ext cx="61293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778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67862" y="144409"/>
            <a:ext cx="8408276" cy="633357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kereszténység a római császárság idejében</a:t>
            </a:r>
            <a:endParaRPr lang="en-US" sz="3500" dirty="0"/>
          </a:p>
        </p:txBody>
      </p:sp>
      <p:sp>
        <p:nvSpPr>
          <p:cNvPr id="5" name="Tartalom helye 2"/>
          <p:cNvSpPr>
            <a:spLocks noGrp="1"/>
          </p:cNvSpPr>
          <p:nvPr>
            <p:ph idx="1"/>
          </p:nvPr>
        </p:nvSpPr>
        <p:spPr>
          <a:xfrm>
            <a:off x="241738" y="872361"/>
            <a:ext cx="8681545" cy="5073377"/>
          </a:xfrm>
        </p:spPr>
        <p:txBody>
          <a:bodyPr>
            <a:normAutofit/>
          </a:bodyPr>
          <a:lstStyle/>
          <a:p>
            <a:r>
              <a:rPr lang="sk-SK" sz="2500" b="1" dirty="0"/>
              <a:t>A keresztények üldözését</a:t>
            </a:r>
            <a:r>
              <a:rPr lang="sk-SK" sz="2500" dirty="0"/>
              <a:t> Nagy Konstantin császár fejezi be:</a:t>
            </a:r>
          </a:p>
          <a:p>
            <a:r>
              <a:rPr lang="sk-SK" sz="2500" b="1" dirty="0"/>
              <a:t>Kr. u. 313 – Milánói Ediktum </a:t>
            </a:r>
            <a:r>
              <a:rPr lang="sk-SK" sz="2500" dirty="0"/>
              <a:t>(rendelet) engedélyezte a szabad vallásgyakorlást – elismerte a keresztény vallást</a:t>
            </a:r>
          </a:p>
          <a:p>
            <a:r>
              <a:rPr lang="sk-SK" sz="2500" b="1" dirty="0"/>
              <a:t>Nagy Theodosius császár </a:t>
            </a:r>
            <a:r>
              <a:rPr lang="sk-SK" sz="2500" dirty="0"/>
              <a:t>– 391-ben </a:t>
            </a:r>
            <a:r>
              <a:rPr lang="sk-SK" sz="2500" b="1" dirty="0"/>
              <a:t>államvallássá</a:t>
            </a:r>
            <a:r>
              <a:rPr lang="sk-SK" sz="2500" dirty="0"/>
              <a:t> tette a kereszténységet (betiltotta a régi római istenek tiszteletét és a pogány kultuszokat)</a:t>
            </a:r>
            <a:endParaRPr lang="sk-SK" sz="2500" b="1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750" y="3322583"/>
            <a:ext cx="2608445" cy="3361996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6" y="3322583"/>
            <a:ext cx="2673555" cy="336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61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67862" y="924910"/>
            <a:ext cx="8481848" cy="5612524"/>
          </a:xfrm>
        </p:spPr>
        <p:txBody>
          <a:bodyPr/>
          <a:lstStyle/>
          <a:p>
            <a:r>
              <a:rPr lang="sk-SK" dirty="0"/>
              <a:t>A római birodalom két részre osztódott:</a:t>
            </a:r>
          </a:p>
          <a:p>
            <a:r>
              <a:rPr lang="sk-SK" b="1" dirty="0"/>
              <a:t>Nyugat-római birodalom </a:t>
            </a:r>
            <a:r>
              <a:rPr lang="sk-SK" dirty="0"/>
              <a:t>– Ravenna fővárossal</a:t>
            </a:r>
          </a:p>
          <a:p>
            <a:r>
              <a:rPr lang="sk-SK" b="1" dirty="0"/>
              <a:t>Kelet-római császárság </a:t>
            </a:r>
            <a:r>
              <a:rPr lang="sk-SK" dirty="0"/>
              <a:t>– Konstaninápoly fővárossal</a:t>
            </a:r>
          </a:p>
          <a:p>
            <a:r>
              <a:rPr lang="sk-SK" dirty="0"/>
              <a:t>A nyugat-római kereszténység vezetői a nagy városok püspökei, pl. </a:t>
            </a:r>
            <a:r>
              <a:rPr lang="sk-SK" b="1" dirty="0"/>
              <a:t>Róma püspöke</a:t>
            </a:r>
          </a:p>
          <a:p>
            <a:r>
              <a:rPr lang="sk-SK" dirty="0"/>
              <a:t>A Kelet-római császárságban – </a:t>
            </a:r>
            <a:r>
              <a:rPr lang="sk-SK" b="1" dirty="0"/>
              <a:t>cezaropapizmus </a:t>
            </a:r>
            <a:r>
              <a:rPr lang="sk-SK" dirty="0"/>
              <a:t>(a császár egyben a keresztény egyház feje)</a:t>
            </a:r>
            <a:endParaRPr lang="sk-SK" b="1" dirty="0"/>
          </a:p>
          <a:p>
            <a:endParaRPr lang="en-US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67862" y="144409"/>
            <a:ext cx="8408276" cy="633357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kereszténység a római császárság idejében</a:t>
            </a:r>
            <a:endParaRPr lang="en-US" sz="3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813" y="4360478"/>
            <a:ext cx="45720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698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9186" y="777766"/>
            <a:ext cx="8828690" cy="3584027"/>
          </a:xfrm>
        </p:spPr>
        <p:txBody>
          <a:bodyPr>
            <a:normAutofit fontScale="92500"/>
          </a:bodyPr>
          <a:lstStyle/>
          <a:p>
            <a:r>
              <a:rPr lang="sk-SK" sz="2500" dirty="0"/>
              <a:t>325 – az </a:t>
            </a:r>
            <a:r>
              <a:rPr lang="sk-SK" sz="2500" b="1" dirty="0"/>
              <a:t>I. Nikaiai (Niceaia) zsinat </a:t>
            </a:r>
            <a:r>
              <a:rPr lang="sk-SK" sz="2500" dirty="0"/>
              <a:t>(gör. szünodosz – gyűlés)</a:t>
            </a:r>
          </a:p>
          <a:p>
            <a:r>
              <a:rPr lang="sk-SK" sz="2500" dirty="0"/>
              <a:t>Határozat – a </a:t>
            </a:r>
            <a:r>
              <a:rPr lang="hu-HU" sz="2500" dirty="0" err="1"/>
              <a:t>kanonizációról</a:t>
            </a:r>
            <a:r>
              <a:rPr lang="hu-HU" sz="2500" dirty="0"/>
              <a:t> - a bibliába bekerülő szövegekről (</a:t>
            </a:r>
            <a:r>
              <a:rPr lang="hu-HU" sz="2500" b="1" dirty="0" err="1"/>
              <a:t>kanonizáció</a:t>
            </a:r>
            <a:r>
              <a:rPr lang="hu-HU" sz="2500" dirty="0"/>
              <a:t> - </a:t>
            </a:r>
            <a:r>
              <a:rPr lang="en-US" sz="2500" dirty="0" err="1"/>
              <a:t>Istentől</a:t>
            </a:r>
            <a:r>
              <a:rPr lang="en-US" sz="2500" dirty="0"/>
              <a:t> </a:t>
            </a:r>
            <a:r>
              <a:rPr lang="en-US" sz="2500" dirty="0" err="1"/>
              <a:t>ihletett</a:t>
            </a:r>
            <a:r>
              <a:rPr lang="en-US" sz="2500" dirty="0"/>
              <a:t> </a:t>
            </a:r>
            <a:r>
              <a:rPr lang="en-US" sz="2500" dirty="0" err="1"/>
              <a:t>kinyilatkoztatás</a:t>
            </a:r>
            <a:r>
              <a:rPr lang="en-US" sz="2500" dirty="0"/>
              <a:t>, </a:t>
            </a:r>
            <a:r>
              <a:rPr lang="en-US" sz="2500" dirty="0" err="1"/>
              <a:t>Isten</a:t>
            </a:r>
            <a:r>
              <a:rPr lang="en-US" sz="2500" dirty="0"/>
              <a:t> </a:t>
            </a:r>
            <a:r>
              <a:rPr lang="en-US" sz="2500" dirty="0" err="1"/>
              <a:t>Igéje</a:t>
            </a:r>
            <a:r>
              <a:rPr lang="en-US" sz="2500" dirty="0"/>
              <a:t>, </a:t>
            </a:r>
            <a:r>
              <a:rPr lang="en-US" sz="2500" dirty="0" err="1"/>
              <a:t>nem</a:t>
            </a:r>
            <a:r>
              <a:rPr lang="en-US" sz="2500" dirty="0"/>
              <a:t> </a:t>
            </a:r>
            <a:r>
              <a:rPr lang="en-US" sz="2500" dirty="0" err="1"/>
              <a:t>pusztán</a:t>
            </a:r>
            <a:r>
              <a:rPr lang="en-US" sz="2500" dirty="0"/>
              <a:t> </a:t>
            </a:r>
            <a:r>
              <a:rPr lang="en-US" sz="2500" dirty="0" err="1"/>
              <a:t>emberi</a:t>
            </a:r>
            <a:r>
              <a:rPr lang="en-US" sz="2500" dirty="0"/>
              <a:t> </a:t>
            </a:r>
            <a:r>
              <a:rPr lang="en-US" sz="2500" dirty="0" err="1"/>
              <a:t>beszéd</a:t>
            </a:r>
            <a:r>
              <a:rPr lang="sk-SK" sz="2500" dirty="0"/>
              <a:t>)</a:t>
            </a:r>
            <a:r>
              <a:rPr lang="hu-HU" sz="2500" dirty="0"/>
              <a:t> </a:t>
            </a:r>
          </a:p>
          <a:p>
            <a:r>
              <a:rPr lang="hu-HU" sz="2500" b="1" dirty="0"/>
              <a:t>szentháromság egylényegűségének elfogadása </a:t>
            </a:r>
            <a:r>
              <a:rPr lang="hu-HU" sz="2500" dirty="0"/>
              <a:t>(atya, fiú, szent lélek)</a:t>
            </a:r>
          </a:p>
          <a:p>
            <a:r>
              <a:rPr lang="hu-HU" sz="2500" b="1" dirty="0" err="1"/>
              <a:t>Arius</a:t>
            </a:r>
            <a:r>
              <a:rPr lang="hu-HU" sz="2500" b="1" dirty="0"/>
              <a:t> püspök </a:t>
            </a:r>
            <a:r>
              <a:rPr lang="hu-HU" sz="2500" dirty="0"/>
              <a:t>és híveinek kiátkozása a keresztény egyházból (ariánusok)</a:t>
            </a:r>
          </a:p>
          <a:p>
            <a:r>
              <a:rPr lang="hu-HU" sz="2500" dirty="0"/>
              <a:t>A keresztény ünnepek pontos meghatározása (karácsony, húsvét, pünkösd, …) </a:t>
            </a:r>
            <a:endParaRPr lang="en-US" sz="2500" dirty="0"/>
          </a:p>
        </p:txBody>
      </p:sp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367862" y="144409"/>
            <a:ext cx="8408276" cy="633357"/>
          </a:xfrm>
        </p:spPr>
        <p:txBody>
          <a:bodyPr>
            <a:normAutofit/>
          </a:bodyPr>
          <a:lstStyle/>
          <a:p>
            <a:pPr algn="ctr"/>
            <a:r>
              <a:rPr lang="sk-SK" sz="3500" dirty="0"/>
              <a:t>A kereszténység a római császárság idejében</a:t>
            </a:r>
            <a:endParaRPr lang="en-US" sz="35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27" y="3950150"/>
            <a:ext cx="3153104" cy="281808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62" y="4285167"/>
            <a:ext cx="4414345" cy="248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865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egy_szerv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7646" y="0"/>
            <a:ext cx="8134209" cy="677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565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97119" y="0"/>
            <a:ext cx="7886700" cy="1022240"/>
          </a:xfrm>
        </p:spPr>
        <p:txBody>
          <a:bodyPr/>
          <a:lstStyle/>
          <a:p>
            <a:pPr algn="ctr"/>
            <a:r>
              <a:rPr lang="hu-HU" altLang="en-US" dirty="0"/>
              <a:t>Egyházszervezet</a:t>
            </a:r>
            <a:r>
              <a:rPr lang="hu-HU" altLang="en-US" b="1" dirty="0"/>
              <a:t> </a:t>
            </a:r>
            <a:r>
              <a:rPr lang="hu-HU" altLang="en-US" dirty="0"/>
              <a:t>kiépítése I.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38562" y="824351"/>
            <a:ext cx="7931150" cy="4102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altLang="en-US" sz="3200" dirty="0"/>
              <a:t>Városi gyülekezetek élén: </a:t>
            </a:r>
            <a:r>
              <a:rPr lang="hu-HU" altLang="en-US" sz="3200" b="1" dirty="0"/>
              <a:t>püspök</a:t>
            </a:r>
            <a:r>
              <a:rPr lang="hu-HU" altLang="en-US" sz="3200" dirty="0"/>
              <a:t>, mellettük a presbiterek - klérus (4-5. sz.)</a:t>
            </a:r>
          </a:p>
          <a:p>
            <a:r>
              <a:rPr lang="hu-HU" altLang="en-US" sz="3200" dirty="0"/>
              <a:t>Világi segítők: laikusok</a:t>
            </a:r>
          </a:p>
          <a:p>
            <a:r>
              <a:rPr lang="hu-HU" altLang="en-US" sz="3200" dirty="0"/>
              <a:t>Metropolita: tartományi székhelyek püspökei</a:t>
            </a:r>
          </a:p>
          <a:p>
            <a:r>
              <a:rPr lang="hu-HU" altLang="en-US" sz="3200" dirty="0" err="1"/>
              <a:t>Patriarkátusok</a:t>
            </a:r>
            <a:r>
              <a:rPr lang="hu-HU" altLang="en-US" sz="3200" dirty="0"/>
              <a:t> (</a:t>
            </a:r>
            <a:r>
              <a:rPr lang="hu-HU" altLang="en-US" sz="3200" dirty="0" err="1"/>
              <a:t>Antiochia</a:t>
            </a:r>
            <a:r>
              <a:rPr lang="hu-HU" altLang="en-US" sz="3200" dirty="0"/>
              <a:t>, Alexandria, Jeruzsálem, Konstantinápoly, Róma, … )</a:t>
            </a:r>
          </a:p>
          <a:p>
            <a:endParaRPr lang="hu-HU" altLang="en-US" sz="3200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137" y="4138448"/>
            <a:ext cx="4834759" cy="271955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5792294" y="4138448"/>
            <a:ext cx="2375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200" dirty="0"/>
              <a:t>Hagia Sophia</a:t>
            </a:r>
            <a:endParaRPr lang="en-US" sz="22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76" y="3975145"/>
            <a:ext cx="3773591" cy="2509738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0" y="6484883"/>
            <a:ext cx="4109545" cy="3731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/>
              <a:t>Szent Miklós, Myra püspöke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041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8139" y="0"/>
            <a:ext cx="7886700" cy="917136"/>
          </a:xfrm>
        </p:spPr>
        <p:txBody>
          <a:bodyPr/>
          <a:lstStyle/>
          <a:p>
            <a:pPr algn="ctr"/>
            <a:r>
              <a:rPr lang="hu-HU" altLang="en-US" dirty="0"/>
              <a:t>Egyházszervezet</a:t>
            </a:r>
            <a:r>
              <a:rPr lang="hu-HU" altLang="en-US" b="1" dirty="0"/>
              <a:t> </a:t>
            </a:r>
            <a:r>
              <a:rPr lang="hu-HU" altLang="en-US" dirty="0"/>
              <a:t>kiépítése II.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6159" y="685908"/>
            <a:ext cx="8872701" cy="4351338"/>
          </a:xfrm>
        </p:spPr>
        <p:txBody>
          <a:bodyPr/>
          <a:lstStyle/>
          <a:p>
            <a:r>
              <a:rPr lang="hu-HU" altLang="en-US" sz="2600" dirty="0"/>
              <a:t>A mindenkori római püspök: </a:t>
            </a:r>
          </a:p>
          <a:p>
            <a:pPr lvl="1"/>
            <a:r>
              <a:rPr lang="hu-HU" altLang="en-US" sz="2200" dirty="0"/>
              <a:t>igényli az egyház feletti </a:t>
            </a:r>
            <a:r>
              <a:rPr lang="hu-HU" altLang="en-US" sz="2200" b="1" dirty="0"/>
              <a:t>primátusát</a:t>
            </a:r>
            <a:r>
              <a:rPr lang="hu-HU" altLang="en-US" sz="2200" dirty="0"/>
              <a:t> </a:t>
            </a:r>
            <a:r>
              <a:rPr lang="hu-HU" altLang="en-US" sz="2000" dirty="0"/>
              <a:t>(hogy első legyen a püspökök között)</a:t>
            </a:r>
          </a:p>
          <a:p>
            <a:r>
              <a:rPr lang="hu-HU" altLang="en-US" sz="2600" dirty="0"/>
              <a:t>A keletiek ragaszkodnak a kormányzati-bíráskodási önállósághoz</a:t>
            </a:r>
          </a:p>
          <a:p>
            <a:r>
              <a:rPr lang="hu-HU" altLang="en-US" sz="2600" dirty="0"/>
              <a:t>Elismerik a római püspök elsőbbségét (döntő szó, igazhitűség = római püspök hitvallása)</a:t>
            </a:r>
          </a:p>
          <a:p>
            <a:r>
              <a:rPr lang="hu-HU" altLang="en-US" sz="2600" dirty="0"/>
              <a:t>Új szervezeti és </a:t>
            </a:r>
            <a:r>
              <a:rPr lang="hu-HU" altLang="en-US" sz="2600" b="1" dirty="0"/>
              <a:t>intézményes forma a Római Birodalom után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7600"/>
            <a:ext cx="6858000" cy="3200400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923689" y="4934634"/>
            <a:ext cx="2029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 pápa látogatása Mátyás királynál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0932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23389"/>
            <a:ext cx="7886700" cy="854074"/>
          </a:xfrm>
        </p:spPr>
        <p:txBody>
          <a:bodyPr/>
          <a:lstStyle/>
          <a:p>
            <a:pPr algn="ctr"/>
            <a:r>
              <a:rPr lang="hu-HU" altLang="en-US" dirty="0"/>
              <a:t>A Pápai Állam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3644" y="914402"/>
            <a:ext cx="8788618" cy="4351338"/>
          </a:xfrm>
        </p:spPr>
        <p:txBody>
          <a:bodyPr>
            <a:normAutofit lnSpcReduction="10000"/>
          </a:bodyPr>
          <a:lstStyle/>
          <a:p>
            <a:r>
              <a:rPr lang="hu-HU" altLang="en-US" dirty="0"/>
              <a:t>Nyugatrómai Birodalom bukása: </a:t>
            </a:r>
            <a:r>
              <a:rPr lang="hu-HU" altLang="en-US" b="1" u="sng" dirty="0"/>
              <a:t>476 – az ókor vége, a középkor kezdete</a:t>
            </a:r>
          </a:p>
          <a:p>
            <a:r>
              <a:rPr lang="hu-HU" altLang="en-US" dirty="0"/>
              <a:t>a pápa gyakorol fejedelmi hatalmat a római </a:t>
            </a:r>
            <a:r>
              <a:rPr lang="hu-HU" altLang="en-US" dirty="0" err="1"/>
              <a:t>dukátus</a:t>
            </a:r>
            <a:r>
              <a:rPr lang="hu-HU" altLang="en-US" dirty="0"/>
              <a:t> (hercegség) felett </a:t>
            </a:r>
          </a:p>
          <a:p>
            <a:r>
              <a:rPr lang="hu-HU" altLang="en-US" dirty="0"/>
              <a:t>8. sz. eleje: megromlik a viszony Róma és Bizánc között</a:t>
            </a:r>
          </a:p>
          <a:p>
            <a:r>
              <a:rPr lang="hu-HU" altLang="en-US" dirty="0"/>
              <a:t>Longobárd betörések: új védelmező </a:t>
            </a:r>
            <a:r>
              <a:rPr lang="hu-HU" altLang="en-US" b="1" dirty="0"/>
              <a:t>Kis Pippin </a:t>
            </a:r>
            <a:r>
              <a:rPr lang="hu-HU" altLang="en-US" dirty="0"/>
              <a:t>személyében</a:t>
            </a:r>
          </a:p>
          <a:p>
            <a:r>
              <a:rPr lang="hu-HU" altLang="en-US" b="1" dirty="0"/>
              <a:t>756 Pápai Állam </a:t>
            </a:r>
          </a:p>
          <a:p>
            <a:r>
              <a:rPr lang="hu-HU" altLang="en-US" dirty="0"/>
              <a:t>774 Nagy Károly is </a:t>
            </a:r>
          </a:p>
          <a:p>
            <a:pPr marL="0" indent="0">
              <a:buNone/>
            </a:pPr>
            <a:r>
              <a:rPr lang="hu-HU" altLang="en-US" dirty="0"/>
              <a:t>megerősíti (800-tól császár)</a:t>
            </a:r>
          </a:p>
          <a:p>
            <a:endParaRPr lang="hu-HU" altLang="en-US" dirty="0"/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57" y="3195145"/>
            <a:ext cx="2313245" cy="313733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183" y="3415862"/>
            <a:ext cx="2490721" cy="3011214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267200" y="6516414"/>
            <a:ext cx="2321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Kis Pippin, frank király</a:t>
            </a:r>
            <a:endParaRPr lang="en-US" dirty="0"/>
          </a:p>
        </p:txBody>
      </p:sp>
      <p:sp>
        <p:nvSpPr>
          <p:cNvPr id="7" name="Szövegdoboz 6"/>
          <p:cNvSpPr txBox="1"/>
          <p:nvPr/>
        </p:nvSpPr>
        <p:spPr>
          <a:xfrm>
            <a:off x="6905297" y="6332483"/>
            <a:ext cx="2200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 pápai állam címere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91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807" y="0"/>
            <a:ext cx="9028386" cy="959177"/>
          </a:xfrm>
        </p:spPr>
        <p:txBody>
          <a:bodyPr/>
          <a:lstStyle/>
          <a:p>
            <a:pPr algn="ctr"/>
            <a:r>
              <a:rPr lang="hu-HU" altLang="en-US" dirty="0"/>
              <a:t>A nyugati- és a keleti egyház szétválása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7807" y="824845"/>
            <a:ext cx="8930509" cy="43513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u-HU" altLang="en-US" sz="2400" dirty="0"/>
              <a:t>Ezredforduló: európai keresztény népközösség - Róma elsőbbségre vágyik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400" b="1" dirty="0"/>
              <a:t>1054: SKIZMA (</a:t>
            </a:r>
            <a:r>
              <a:rPr lang="hu-HU" altLang="en-US" sz="2400" b="1" dirty="0" err="1"/>
              <a:t>gör</a:t>
            </a:r>
            <a:r>
              <a:rPr lang="hu-HU" altLang="en-US" sz="2400" b="1" dirty="0"/>
              <a:t>.: </a:t>
            </a:r>
            <a:r>
              <a:rPr lang="hu-HU" altLang="en-US" sz="2400" b="1" dirty="0" err="1"/>
              <a:t>schismos</a:t>
            </a:r>
            <a:r>
              <a:rPr lang="hu-HU" altLang="en-US" sz="2400" b="1" dirty="0"/>
              <a:t> - szakadás) = (egyház)szakadás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400" dirty="0"/>
              <a:t>okok:</a:t>
            </a:r>
            <a:r>
              <a:rPr lang="hu-HU" altLang="en-US" sz="2200" dirty="0"/>
              <a:t> 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en-US" sz="2200" b="1" dirty="0"/>
              <a:t>kormányzati, joghatósági </a:t>
            </a:r>
            <a:r>
              <a:rPr lang="hu-HU" altLang="en-US" sz="2200" dirty="0"/>
              <a:t>hatalom feletti vita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en-US" sz="2200" dirty="0"/>
              <a:t>nyelv, kulturális és etnikai különbségek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en-US" sz="2200" b="1" dirty="0"/>
              <a:t>liturgikus különbségek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en-US" sz="2200" dirty="0"/>
              <a:t>hitelvek kb. ugyanazok</a:t>
            </a:r>
          </a:p>
          <a:p>
            <a:pPr lvl="1" eaLnBrk="1" hangingPunct="1">
              <a:lnSpc>
                <a:spcPct val="80000"/>
              </a:lnSpc>
            </a:pPr>
            <a:r>
              <a:rPr lang="hu-HU" altLang="en-US" sz="2200" dirty="0"/>
              <a:t>különbség a </a:t>
            </a:r>
            <a:r>
              <a:rPr lang="hu-HU" altLang="en-US" sz="2200" b="1" dirty="0"/>
              <a:t>hit megélésében, gyakorlatában </a:t>
            </a:r>
            <a:r>
              <a:rPr lang="hu-HU" altLang="en-US" sz="2200" dirty="0"/>
              <a:t>és az egyházi fegyelemben (házasság vs. cölibátus)</a:t>
            </a:r>
          </a:p>
          <a:p>
            <a:pPr eaLnBrk="1" hangingPunct="1">
              <a:lnSpc>
                <a:spcPct val="80000"/>
              </a:lnSpc>
            </a:pPr>
            <a:r>
              <a:rPr lang="hu-HU" altLang="en-US" sz="2400" dirty="0"/>
              <a:t>Ekkorra tehető, hogy a közösség helyett a papság fogja választani a püspököket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390" y="4724950"/>
            <a:ext cx="4062953" cy="21330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09" y="4928437"/>
            <a:ext cx="3815106" cy="192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564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1000bi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4192" y="959177"/>
            <a:ext cx="7215188" cy="5757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451880" y="1310343"/>
            <a:ext cx="5040312" cy="3744912"/>
          </a:xfrm>
          <a:prstGeom prst="ellips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 rot="1530591">
            <a:off x="4571999" y="1862750"/>
            <a:ext cx="3528203" cy="4253454"/>
          </a:xfrm>
          <a:prstGeom prst="ellipse">
            <a:avLst/>
          </a:prstGeom>
          <a:noFill/>
          <a:ln w="889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8" name="Cím 1"/>
          <p:cNvSpPr>
            <a:spLocks noGrp="1"/>
          </p:cNvSpPr>
          <p:nvPr>
            <p:ph type="title"/>
          </p:nvPr>
        </p:nvSpPr>
        <p:spPr>
          <a:xfrm>
            <a:off x="57807" y="0"/>
            <a:ext cx="9028386" cy="959177"/>
          </a:xfrm>
        </p:spPr>
        <p:txBody>
          <a:bodyPr/>
          <a:lstStyle/>
          <a:p>
            <a:pPr algn="ctr"/>
            <a:r>
              <a:rPr lang="hu-HU" altLang="en-US" dirty="0"/>
              <a:t>A nyugati- és a keleti egyház szétválása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18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 txBox="1">
            <a:spLocks/>
          </p:cNvSpPr>
          <p:nvPr/>
        </p:nvSpPr>
        <p:spPr>
          <a:xfrm>
            <a:off x="57807" y="0"/>
            <a:ext cx="2487430" cy="5505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altLang="en-US" dirty="0"/>
              <a:t>A nyugati- és a keleti egyház szétválása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37" y="0"/>
            <a:ext cx="64093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20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1"/>
          <p:cNvSpPr>
            <a:spLocks noGrp="1"/>
          </p:cNvSpPr>
          <p:nvPr>
            <p:ph type="title"/>
          </p:nvPr>
        </p:nvSpPr>
        <p:spPr>
          <a:xfrm>
            <a:off x="57807" y="0"/>
            <a:ext cx="9028386" cy="959177"/>
          </a:xfrm>
        </p:spPr>
        <p:txBody>
          <a:bodyPr/>
          <a:lstStyle/>
          <a:p>
            <a:pPr algn="ctr"/>
            <a:r>
              <a:rPr lang="hu-HU" altLang="en-US" dirty="0"/>
              <a:t>A nyugati- és a keleti egyház szétválása</a:t>
            </a:r>
            <a:endParaRPr lang="en-US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8348"/>
            <a:ext cx="5317141" cy="353153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8264" y="3516198"/>
            <a:ext cx="4455736" cy="334180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7807" y="5275775"/>
            <a:ext cx="41936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Nyugati formájú keresztény templom, 11. század, Nagybörzsöny, Magyarország</a:t>
            </a:r>
          </a:p>
        </p:txBody>
      </p:sp>
      <p:sp>
        <p:nvSpPr>
          <p:cNvPr id="10" name="Lefelé nyíl 9"/>
          <p:cNvSpPr/>
          <p:nvPr/>
        </p:nvSpPr>
        <p:spPr>
          <a:xfrm rot="10800000">
            <a:off x="1687548" y="4509690"/>
            <a:ext cx="437723" cy="76608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Lefelé nyíl 10"/>
          <p:cNvSpPr/>
          <p:nvPr/>
        </p:nvSpPr>
        <p:spPr>
          <a:xfrm>
            <a:off x="7011709" y="2574115"/>
            <a:ext cx="437723" cy="766085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Szövegdoboz 11"/>
          <p:cNvSpPr txBox="1"/>
          <p:nvPr/>
        </p:nvSpPr>
        <p:spPr>
          <a:xfrm>
            <a:off x="5560568" y="1562786"/>
            <a:ext cx="352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Keleti formájú (bizánci) keresztény templom, 11. század, Öskü, Magyarország</a:t>
            </a:r>
          </a:p>
        </p:txBody>
      </p:sp>
    </p:spTree>
    <p:extLst>
      <p:ext uri="{BB962C8B-B14F-4D97-AF65-F5344CB8AC3E}">
        <p14:creationId xmlns:p14="http://schemas.microsoft.com/office/powerpoint/2010/main" val="3338909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877" y="2965354"/>
            <a:ext cx="6621220" cy="3862378"/>
          </a:xfrm>
          <a:prstGeom prst="rect">
            <a:avLst/>
          </a:prstGeom>
        </p:spPr>
      </p:pic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1046"/>
            <a:ext cx="8229600" cy="700981"/>
          </a:xfrm>
        </p:spPr>
        <p:txBody>
          <a:bodyPr/>
          <a:lstStyle/>
          <a:p>
            <a:pPr algn="ctr" eaLnBrk="1" hangingPunct="1"/>
            <a:r>
              <a:rPr lang="hu-HU" dirty="0"/>
              <a:t>Két kard - elmélet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0" y="612186"/>
            <a:ext cx="9143999" cy="4862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hu-HU" sz="2400" dirty="0"/>
              <a:t>Eszerint a </a:t>
            </a:r>
            <a:r>
              <a:rPr lang="hu-HU" sz="2400" b="1" dirty="0"/>
              <a:t>világot két hatalom kormányozza</a:t>
            </a:r>
            <a:r>
              <a:rPr lang="hu-HU" sz="2400" dirty="0"/>
              <a:t>:</a:t>
            </a:r>
            <a:r>
              <a:rPr lang="hu-HU" sz="2400" i="1" dirty="0"/>
              <a:t> </a:t>
            </a:r>
            <a:r>
              <a:rPr lang="hu-HU" sz="2400" i="1" dirty="0" err="1"/>
              <a:t>auctoritas</a:t>
            </a:r>
            <a:r>
              <a:rPr lang="hu-HU" sz="2400" i="1" dirty="0"/>
              <a:t> </a:t>
            </a:r>
            <a:r>
              <a:rPr lang="hu-HU" sz="2400" i="1" dirty="0" err="1"/>
              <a:t>sacra</a:t>
            </a:r>
            <a:r>
              <a:rPr lang="hu-HU" sz="2400" i="1" dirty="0"/>
              <a:t> pontificum et </a:t>
            </a:r>
            <a:r>
              <a:rPr lang="hu-HU" sz="2400" i="1" dirty="0" err="1"/>
              <a:t>regalis</a:t>
            </a:r>
            <a:r>
              <a:rPr lang="hu-HU" sz="2400" i="1" dirty="0"/>
              <a:t> </a:t>
            </a:r>
            <a:r>
              <a:rPr lang="hu-HU" sz="2400" i="1" dirty="0" err="1"/>
              <a:t>potestas</a:t>
            </a:r>
            <a:r>
              <a:rPr lang="hu-HU" sz="2400" i="1" dirty="0"/>
              <a:t> </a:t>
            </a:r>
            <a:r>
              <a:rPr lang="hu-HU" sz="2400" dirty="0"/>
              <a:t>(a pápák szent tekintélye és a királyi hatalom). </a:t>
            </a:r>
            <a:r>
              <a:rPr lang="hu-HU" altLang="en-US" sz="2400" dirty="0"/>
              <a:t>A </a:t>
            </a:r>
            <a:r>
              <a:rPr lang="hu-HU" altLang="en-US" sz="2400" b="1" dirty="0"/>
              <a:t>PÁPA</a:t>
            </a:r>
            <a:r>
              <a:rPr lang="hu-HU" altLang="en-US" sz="2400" dirty="0"/>
              <a:t> a </a:t>
            </a:r>
            <a:r>
              <a:rPr lang="hu-HU" altLang="en-US" sz="2400" b="1" dirty="0" err="1"/>
              <a:t>vicarius</a:t>
            </a:r>
            <a:r>
              <a:rPr lang="hu-HU" altLang="en-US" sz="2400" b="1" dirty="0"/>
              <a:t> </a:t>
            </a:r>
            <a:r>
              <a:rPr lang="hu-HU" altLang="en-US" sz="2400" b="1" dirty="0" err="1"/>
              <a:t>Christi</a:t>
            </a:r>
            <a:r>
              <a:rPr lang="hu-HU" altLang="en-US" sz="2400" b="1" dirty="0"/>
              <a:t> (Krisztus földi helytartója)</a:t>
            </a:r>
            <a:r>
              <a:rPr lang="hu-HU" altLang="en-US" sz="2400" dirty="0"/>
              <a:t>, mindkét kard az övé, de a világit kölcsön adja – királynak, később </a:t>
            </a:r>
            <a:r>
              <a:rPr lang="hu-HU" altLang="en-US" sz="2400" dirty="0" err="1"/>
              <a:t>kr.u.</a:t>
            </a:r>
            <a:r>
              <a:rPr lang="hu-HU" altLang="en-US" sz="2400" dirty="0"/>
              <a:t> 800-tól császárnak (Német-Római császár)</a:t>
            </a:r>
          </a:p>
          <a:p>
            <a:pPr>
              <a:lnSpc>
                <a:spcPct val="100000"/>
              </a:lnSpc>
            </a:pPr>
            <a:r>
              <a:rPr lang="hu-HU" sz="2400" dirty="0"/>
              <a:t>Két kard, két hatalom - benne van a Bizánctól való elszakadás is</a:t>
            </a:r>
          </a:p>
          <a:p>
            <a:pPr>
              <a:lnSpc>
                <a:spcPct val="100000"/>
              </a:lnSpc>
            </a:pP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61830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3915"/>
            <a:ext cx="8997840" cy="50659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k-SK" sz="2700" dirty="0"/>
              <a:t>Egyházújító mozgalom, főként a szerzetességet érintette, de a papságot is, eredete – Cluny apátság</a:t>
            </a:r>
          </a:p>
          <a:p>
            <a:pPr>
              <a:lnSpc>
                <a:spcPct val="100000"/>
              </a:lnSpc>
            </a:pPr>
            <a:r>
              <a:rPr lang="sk-SK" sz="2700" dirty="0"/>
              <a:t>Változások az egyházi rendben:</a:t>
            </a:r>
          </a:p>
          <a:p>
            <a:pPr lvl="1">
              <a:lnSpc>
                <a:spcPct val="100000"/>
              </a:lnSpc>
            </a:pPr>
            <a:r>
              <a:rPr lang="hu-HU" altLang="en-US" sz="2700" b="1" dirty="0"/>
              <a:t>Cölibátus</a:t>
            </a:r>
            <a:r>
              <a:rPr lang="hu-HU" altLang="en-US" sz="2700" dirty="0"/>
              <a:t> bevezetése (papi/szerzetesi nőtlenség)</a:t>
            </a:r>
          </a:p>
          <a:p>
            <a:pPr lvl="1">
              <a:lnSpc>
                <a:spcPct val="100000"/>
              </a:lnSpc>
            </a:pPr>
            <a:r>
              <a:rPr lang="hu-HU" altLang="en-US" sz="2700" dirty="0"/>
              <a:t>Papok világi életének vessenek véget</a:t>
            </a:r>
          </a:p>
          <a:p>
            <a:pPr lvl="1">
              <a:lnSpc>
                <a:spcPct val="100000"/>
              </a:lnSpc>
            </a:pPr>
            <a:r>
              <a:rPr lang="hu-HU" altLang="en-US" sz="2700" dirty="0"/>
              <a:t>Egyházi </a:t>
            </a:r>
            <a:r>
              <a:rPr lang="hu-HU" altLang="en-US" sz="2700" b="1" u="sng" dirty="0"/>
              <a:t>invesztitúra</a:t>
            </a:r>
            <a:r>
              <a:rPr lang="hu-HU" altLang="en-US" sz="2700" dirty="0"/>
              <a:t> (ki jogosult kinevezni az egyházi tisztségeket)</a:t>
            </a:r>
          </a:p>
          <a:p>
            <a:pPr lvl="1">
              <a:lnSpc>
                <a:spcPct val="100000"/>
              </a:lnSpc>
            </a:pPr>
            <a:r>
              <a:rPr lang="hu-HU" altLang="en-US" sz="2700" dirty="0"/>
              <a:t>A </a:t>
            </a:r>
            <a:r>
              <a:rPr lang="hu-HU" altLang="en-US" sz="2700" b="1" dirty="0" err="1"/>
              <a:t>szimónia</a:t>
            </a:r>
            <a:r>
              <a:rPr lang="hu-HU" altLang="en-US" sz="2700" b="1" dirty="0"/>
              <a:t> </a:t>
            </a:r>
            <a:r>
              <a:rPr lang="hu-HU" altLang="en-US" sz="2700" dirty="0"/>
              <a:t>tiltása</a:t>
            </a:r>
            <a:r>
              <a:rPr lang="hu-HU" altLang="en-US" sz="2700" b="1" dirty="0"/>
              <a:t> </a:t>
            </a:r>
            <a:r>
              <a:rPr lang="hu-HU" altLang="en-US" sz="2700" dirty="0"/>
              <a:t>(egyházi jogok/tiszts. vásárlása/eladása) </a:t>
            </a:r>
            <a:endParaRPr lang="hu-HU" altLang="en-US" sz="2700" b="1" dirty="0"/>
          </a:p>
          <a:p>
            <a:pPr>
              <a:lnSpc>
                <a:spcPct val="100000"/>
              </a:lnSpc>
            </a:pPr>
            <a:endParaRPr lang="en-US" sz="27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7778"/>
            <a:ext cx="7886700" cy="717438"/>
          </a:xfrm>
        </p:spPr>
        <p:txBody>
          <a:bodyPr/>
          <a:lstStyle/>
          <a:p>
            <a:pPr algn="ctr" eaLnBrk="1" hangingPunct="1"/>
            <a:r>
              <a:rPr lang="hu-HU" altLang="en-US" dirty="0"/>
              <a:t>A </a:t>
            </a:r>
            <a:r>
              <a:rPr lang="hu-HU" altLang="en-US" dirty="0" err="1"/>
              <a:t>cluny</a:t>
            </a:r>
            <a:r>
              <a:rPr lang="hu-HU" altLang="en-US" dirty="0"/>
              <a:t>-i reformok (10.-11. sz.)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0"/>
            <a:ext cx="4572000" cy="2286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4603530" y="4293698"/>
            <a:ext cx="457199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"...</a:t>
            </a:r>
            <a:r>
              <a:rPr lang="en-US" dirty="0" err="1"/>
              <a:t>Amikor</a:t>
            </a:r>
            <a:r>
              <a:rPr lang="en-US" dirty="0"/>
              <a:t> Simon </a:t>
            </a:r>
            <a:r>
              <a:rPr lang="en-US" dirty="0" err="1"/>
              <a:t>látta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apostolok</a:t>
            </a:r>
            <a:r>
              <a:rPr lang="en-US" dirty="0"/>
              <a:t> </a:t>
            </a:r>
            <a:r>
              <a:rPr lang="en-US" dirty="0" err="1"/>
              <a:t>kézrátétellel</a:t>
            </a:r>
            <a:r>
              <a:rPr lang="en-US" dirty="0"/>
              <a:t> </a:t>
            </a:r>
            <a:r>
              <a:rPr lang="en-US" dirty="0" err="1"/>
              <a:t>közvetítik</a:t>
            </a:r>
            <a:r>
              <a:rPr lang="en-US" dirty="0"/>
              <a:t> a </a:t>
            </a:r>
            <a:r>
              <a:rPr lang="en-US" dirty="0" err="1"/>
              <a:t>Szentlelket</a:t>
            </a:r>
            <a:r>
              <a:rPr lang="en-US" dirty="0"/>
              <a:t>, </a:t>
            </a:r>
            <a:r>
              <a:rPr lang="en-US" dirty="0" err="1"/>
              <a:t>pénzt</a:t>
            </a:r>
            <a:r>
              <a:rPr lang="en-US" dirty="0"/>
              <a:t> </a:t>
            </a:r>
            <a:r>
              <a:rPr lang="en-US" dirty="0" err="1"/>
              <a:t>ajánlott</a:t>
            </a:r>
            <a:r>
              <a:rPr lang="en-US" dirty="0"/>
              <a:t> </a:t>
            </a:r>
            <a:r>
              <a:rPr lang="en-US" dirty="0" err="1"/>
              <a:t>fel</a:t>
            </a:r>
            <a:r>
              <a:rPr lang="en-US" dirty="0"/>
              <a:t> </a:t>
            </a:r>
            <a:r>
              <a:rPr lang="en-US" dirty="0" err="1"/>
              <a:t>nekik</a:t>
            </a:r>
            <a:r>
              <a:rPr lang="en-US" dirty="0"/>
              <a:t>: "</a:t>
            </a:r>
            <a:r>
              <a:rPr lang="en-US" dirty="0" err="1"/>
              <a:t>Adjatok</a:t>
            </a:r>
            <a:r>
              <a:rPr lang="en-US" dirty="0"/>
              <a:t> </a:t>
            </a:r>
            <a:r>
              <a:rPr lang="en-US" dirty="0" err="1"/>
              <a:t>nekem</a:t>
            </a:r>
            <a:r>
              <a:rPr lang="en-US" dirty="0"/>
              <a:t> is </a:t>
            </a:r>
            <a:r>
              <a:rPr lang="en-US" dirty="0" err="1"/>
              <a:t>olyan</a:t>
            </a:r>
            <a:r>
              <a:rPr lang="en-US" dirty="0"/>
              <a:t> </a:t>
            </a:r>
            <a:r>
              <a:rPr lang="en-US" dirty="0" err="1"/>
              <a:t>hatalmat</a:t>
            </a:r>
            <a:r>
              <a:rPr lang="en-US" dirty="0"/>
              <a:t> - </a:t>
            </a:r>
            <a:r>
              <a:rPr lang="en-US" dirty="0" err="1"/>
              <a:t>mondta</a:t>
            </a:r>
            <a:r>
              <a:rPr lang="en-US" dirty="0"/>
              <a:t> -,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akire</a:t>
            </a:r>
            <a:r>
              <a:rPr lang="en-US" dirty="0"/>
              <a:t> </a:t>
            </a:r>
            <a:r>
              <a:rPr lang="en-US" dirty="0" err="1"/>
              <a:t>csak</a:t>
            </a:r>
            <a:r>
              <a:rPr lang="en-US" dirty="0"/>
              <a:t> </a:t>
            </a:r>
            <a:r>
              <a:rPr lang="en-US" dirty="0" err="1"/>
              <a:t>ráteszem</a:t>
            </a:r>
            <a:r>
              <a:rPr lang="en-US" dirty="0"/>
              <a:t> a </a:t>
            </a:r>
            <a:r>
              <a:rPr lang="en-US" dirty="0" err="1"/>
              <a:t>kezem</a:t>
            </a:r>
            <a:r>
              <a:rPr lang="en-US" dirty="0"/>
              <a:t>, </a:t>
            </a:r>
            <a:r>
              <a:rPr lang="en-US" dirty="0" err="1"/>
              <a:t>megkapja</a:t>
            </a:r>
            <a:r>
              <a:rPr lang="en-US" dirty="0"/>
              <a:t> a </a:t>
            </a:r>
            <a:r>
              <a:rPr lang="en-US" dirty="0" err="1"/>
              <a:t>Szentlelket</a:t>
            </a:r>
            <a:r>
              <a:rPr lang="en-US" dirty="0"/>
              <a:t>." </a:t>
            </a:r>
            <a:r>
              <a:rPr lang="en-US" dirty="0" err="1"/>
              <a:t>Péter</a:t>
            </a:r>
            <a:r>
              <a:rPr lang="en-US" dirty="0"/>
              <a:t> </a:t>
            </a:r>
            <a:r>
              <a:rPr lang="en-US" dirty="0" err="1"/>
              <a:t>elutasította</a:t>
            </a:r>
            <a:r>
              <a:rPr lang="en-US" dirty="0"/>
              <a:t>: "</a:t>
            </a:r>
            <a:r>
              <a:rPr lang="en-US" dirty="0" err="1"/>
              <a:t>Vesszen</a:t>
            </a:r>
            <a:r>
              <a:rPr lang="en-US" dirty="0"/>
              <a:t> el a </a:t>
            </a:r>
            <a:r>
              <a:rPr lang="en-US" dirty="0" err="1"/>
              <a:t>pénzed</a:t>
            </a:r>
            <a:r>
              <a:rPr lang="en-US" dirty="0"/>
              <a:t> </a:t>
            </a:r>
            <a:r>
              <a:rPr lang="en-US" dirty="0" err="1"/>
              <a:t>veled</a:t>
            </a:r>
            <a:r>
              <a:rPr lang="en-US" dirty="0"/>
              <a:t> </a:t>
            </a:r>
            <a:r>
              <a:rPr lang="en-US" dirty="0" err="1"/>
              <a:t>együtt</a:t>
            </a:r>
            <a:r>
              <a:rPr lang="en-US" dirty="0"/>
              <a:t>, </a:t>
            </a:r>
            <a:r>
              <a:rPr lang="en-US" dirty="0" err="1"/>
              <a:t>mert</a:t>
            </a:r>
            <a:r>
              <a:rPr lang="en-US" dirty="0"/>
              <a:t> </a:t>
            </a:r>
            <a:r>
              <a:rPr lang="en-US" dirty="0" err="1"/>
              <a:t>azt</a:t>
            </a:r>
            <a:r>
              <a:rPr lang="en-US" dirty="0"/>
              <a:t> </a:t>
            </a:r>
            <a:r>
              <a:rPr lang="en-US" dirty="0" err="1"/>
              <a:t>hitted</a:t>
            </a:r>
            <a:r>
              <a:rPr lang="en-US" dirty="0"/>
              <a:t>, </a:t>
            </a:r>
            <a:r>
              <a:rPr lang="en-US" dirty="0" err="1"/>
              <a:t>hogy</a:t>
            </a:r>
            <a:r>
              <a:rPr lang="en-US" dirty="0"/>
              <a:t>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Isten</a:t>
            </a:r>
            <a:r>
              <a:rPr lang="en-US" dirty="0"/>
              <a:t> </a:t>
            </a:r>
            <a:r>
              <a:rPr lang="en-US" dirty="0" err="1"/>
              <a:t>ajándékát</a:t>
            </a:r>
            <a:r>
              <a:rPr lang="en-US" dirty="0"/>
              <a:t> </a:t>
            </a:r>
            <a:r>
              <a:rPr lang="en-US" dirty="0" err="1"/>
              <a:t>pénzen</a:t>
            </a:r>
            <a:r>
              <a:rPr lang="en-US" dirty="0"/>
              <a:t> meg </a:t>
            </a:r>
            <a:r>
              <a:rPr lang="en-US" dirty="0" err="1"/>
              <a:t>lehet</a:t>
            </a:r>
            <a:r>
              <a:rPr lang="en-US" dirty="0"/>
              <a:t> </a:t>
            </a:r>
            <a:r>
              <a:rPr lang="en-US" dirty="0" err="1"/>
              <a:t>venni</a:t>
            </a:r>
            <a:r>
              <a:rPr lang="en-US" dirty="0"/>
              <a:t>....„</a:t>
            </a:r>
            <a:r>
              <a:rPr lang="sk-SK" dirty="0"/>
              <a:t> </a:t>
            </a:r>
          </a:p>
          <a:p>
            <a:r>
              <a:rPr lang="sk-SK" dirty="0"/>
              <a:t>– Apostolok cselekedetei 8, 5-24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05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-.5"/>
                                          </p:val>
                                        </p:tav>
                                        <p:tav tm="50000">
                                          <p:val>
                                            <p:strVal val="#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-.5"/>
                                          </p:val>
                                        </p:tav>
                                        <p:tav tm="100000">
                                          <p:val>
                                            <p:strVal val="ppt_w-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0">
                                          <p:val>
                                            <p:strVal val="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5138" y="753569"/>
            <a:ext cx="8893723" cy="435133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hu-HU" altLang="en-US" sz="2600" dirty="0"/>
              <a:t>1073: </a:t>
            </a:r>
            <a:r>
              <a:rPr lang="hu-HU" altLang="en-US" sz="2600" b="1" dirty="0"/>
              <a:t>VII. Gergely pápa</a:t>
            </a:r>
            <a:r>
              <a:rPr lang="hu-HU" altLang="en-US" sz="2600" dirty="0"/>
              <a:t>, Gregorián reform</a:t>
            </a:r>
          </a:p>
          <a:p>
            <a:pPr lvl="1">
              <a:lnSpc>
                <a:spcPct val="80000"/>
              </a:lnSpc>
            </a:pPr>
            <a:r>
              <a:rPr lang="hu-HU" altLang="en-US" sz="2600" dirty="0"/>
              <a:t>legyen vége a </a:t>
            </a:r>
            <a:r>
              <a:rPr lang="hu-HU" altLang="en-US" sz="2600" dirty="0" err="1"/>
              <a:t>teoratikus</a:t>
            </a:r>
            <a:r>
              <a:rPr lang="hu-HU" altLang="en-US" sz="2600" dirty="0"/>
              <a:t> királyságnak (a király hatalma istentől származik)</a:t>
            </a:r>
          </a:p>
          <a:p>
            <a:pPr lvl="1">
              <a:lnSpc>
                <a:spcPct val="80000"/>
              </a:lnSpc>
            </a:pPr>
            <a:r>
              <a:rPr lang="hu-HU" altLang="en-US" sz="2600" dirty="0"/>
              <a:t>a pápák világi hatalomra törnek</a:t>
            </a:r>
          </a:p>
          <a:p>
            <a:pPr lvl="1">
              <a:lnSpc>
                <a:spcPct val="80000"/>
              </a:lnSpc>
            </a:pPr>
            <a:r>
              <a:rPr lang="hu-HU" altLang="en-US" sz="2600" dirty="0" err="1"/>
              <a:t>hierokrácia</a:t>
            </a:r>
            <a:r>
              <a:rPr lang="hu-HU" altLang="en-US" sz="2600" dirty="0"/>
              <a:t>: a pápa a közösség feje, a császár tőle kapja a hatalmát (mivel a világi dolgok csak eszközök)</a:t>
            </a:r>
          </a:p>
          <a:p>
            <a:pPr lvl="1">
              <a:lnSpc>
                <a:spcPct val="80000"/>
              </a:lnSpc>
            </a:pPr>
            <a:r>
              <a:rPr lang="hu-HU" altLang="en-US" sz="2600" b="1" dirty="0" err="1"/>
              <a:t>Dictatus</a:t>
            </a:r>
            <a:r>
              <a:rPr lang="hu-HU" altLang="en-US" sz="2600" b="1" dirty="0"/>
              <a:t> </a:t>
            </a:r>
            <a:r>
              <a:rPr lang="hu-HU" altLang="en-US" sz="2600" b="1" dirty="0" err="1"/>
              <a:t>Papae</a:t>
            </a:r>
            <a:r>
              <a:rPr lang="hu-HU" altLang="en-US" sz="2600" b="1" dirty="0"/>
              <a:t> (1075) </a:t>
            </a:r>
            <a:r>
              <a:rPr lang="hu-HU" altLang="en-US" sz="2600" dirty="0"/>
              <a:t>- 27 pont</a:t>
            </a:r>
            <a:endParaRPr lang="en-US" sz="26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284"/>
          </a:xfrm>
        </p:spPr>
        <p:txBody>
          <a:bodyPr/>
          <a:lstStyle/>
          <a:p>
            <a:pPr algn="ctr" eaLnBrk="1" hangingPunct="1"/>
            <a:r>
              <a:rPr lang="hu-HU" altLang="en-US" dirty="0"/>
              <a:t>Gregorián reformok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941" y="2827283"/>
            <a:ext cx="2960058" cy="4030717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64" y="3593595"/>
            <a:ext cx="6058803" cy="24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1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-13242"/>
            <a:ext cx="7886700" cy="854074"/>
          </a:xfrm>
        </p:spPr>
        <p:txBody>
          <a:bodyPr/>
          <a:lstStyle/>
          <a:p>
            <a:pPr algn="ctr"/>
            <a:r>
              <a:rPr lang="sk-SK" dirty="0"/>
              <a:t>1075: Dictatus papae</a:t>
            </a:r>
            <a:endParaRPr lang="en-US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74" y="809297"/>
            <a:ext cx="8925254" cy="604870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hu-HU" b="1" dirty="0"/>
              <a:t>Az irat legfontosabb pontjai: </a:t>
            </a:r>
          </a:p>
          <a:p>
            <a:r>
              <a:rPr lang="hu-HU" dirty="0"/>
              <a:t>A pápát </a:t>
            </a:r>
            <a:r>
              <a:rPr lang="hu-HU" b="1" dirty="0"/>
              <a:t>nem ítélheti meg senki</a:t>
            </a:r>
            <a:r>
              <a:rPr lang="hu-HU" dirty="0"/>
              <a:t>;</a:t>
            </a:r>
          </a:p>
          <a:p>
            <a:r>
              <a:rPr lang="hu-HU" dirty="0"/>
              <a:t>A római egyház </a:t>
            </a:r>
            <a:r>
              <a:rPr lang="hu-HU" b="1" dirty="0"/>
              <a:t>soha nem tévedett </a:t>
            </a:r>
            <a:r>
              <a:rPr lang="hu-HU" dirty="0"/>
              <a:t>és soha nem fog tévedni az idők végezetéig;</a:t>
            </a:r>
          </a:p>
          <a:p>
            <a:r>
              <a:rPr lang="hu-HU" dirty="0"/>
              <a:t>Csak </a:t>
            </a:r>
            <a:r>
              <a:rPr lang="hu-HU" b="1" dirty="0"/>
              <a:t>egyedül a pápa </a:t>
            </a:r>
            <a:r>
              <a:rPr lang="hu-HU" dirty="0"/>
              <a:t>hívhatja össze a bíborosi testületet és csak őt illeti meg a </a:t>
            </a:r>
            <a:r>
              <a:rPr lang="hu-HU" b="1" dirty="0"/>
              <a:t>kanonizálás joga</a:t>
            </a:r>
            <a:r>
              <a:rPr lang="hu-HU" dirty="0"/>
              <a:t>;</a:t>
            </a:r>
          </a:p>
          <a:p>
            <a:r>
              <a:rPr lang="hu-HU" dirty="0"/>
              <a:t>Csak a pápa hozhat </a:t>
            </a:r>
            <a:r>
              <a:rPr lang="hu-HU" b="1" dirty="0"/>
              <a:t>új törvényeket </a:t>
            </a:r>
            <a:r>
              <a:rPr lang="hu-HU" dirty="0"/>
              <a:t>és csak ő </a:t>
            </a:r>
            <a:r>
              <a:rPr lang="hu-HU" b="1" dirty="0"/>
              <a:t>állíthat fel új püspökségeket</a:t>
            </a:r>
            <a:r>
              <a:rPr lang="hu-HU" dirty="0"/>
              <a:t>;</a:t>
            </a:r>
          </a:p>
          <a:p>
            <a:r>
              <a:rPr lang="hu-HU" dirty="0"/>
              <a:t>A pápának joga van </a:t>
            </a:r>
            <a:r>
              <a:rPr lang="hu-HU" b="1" dirty="0"/>
              <a:t>engedetlen fejedelmeket letenni </a:t>
            </a:r>
            <a:r>
              <a:rPr lang="hu-HU" dirty="0"/>
              <a:t>és </a:t>
            </a:r>
            <a:r>
              <a:rPr lang="hu-HU" dirty="0" err="1"/>
              <a:t>alattvalóikat</a:t>
            </a:r>
            <a:r>
              <a:rPr lang="hu-HU" dirty="0"/>
              <a:t> a </a:t>
            </a:r>
            <a:r>
              <a:rPr lang="hu-HU" b="1" dirty="0"/>
              <a:t>hűségi eskü alól feloldani</a:t>
            </a:r>
            <a:r>
              <a:rPr lang="hu-HU" dirty="0"/>
              <a:t>;</a:t>
            </a:r>
          </a:p>
          <a:p>
            <a:r>
              <a:rPr lang="hu-HU" dirty="0"/>
              <a:t>A pápa zsinatok hozzájárulása nélkül is tehet le püspököket;</a:t>
            </a:r>
          </a:p>
          <a:p>
            <a:r>
              <a:rPr lang="hu-HU" dirty="0"/>
              <a:t>A pápa az egyházi törvényeket </a:t>
            </a:r>
            <a:r>
              <a:rPr lang="hu-HU" b="1" dirty="0"/>
              <a:t>önhatalmából megváltoztathatja</a:t>
            </a:r>
            <a:r>
              <a:rPr lang="hu-HU" dirty="0"/>
              <a:t> és azok alól </a:t>
            </a:r>
            <a:r>
              <a:rPr lang="hu-HU" b="1" dirty="0" err="1"/>
              <a:t>dispenzálhat</a:t>
            </a:r>
            <a:r>
              <a:rPr lang="hu-HU" dirty="0"/>
              <a:t>;</a:t>
            </a:r>
          </a:p>
          <a:p>
            <a:r>
              <a:rPr lang="hu-HU" dirty="0"/>
              <a:t>A pápa </a:t>
            </a:r>
            <a:r>
              <a:rPr lang="hu-HU" b="1" dirty="0"/>
              <a:t>császári jelvényeket viselhet</a:t>
            </a:r>
            <a:r>
              <a:rPr lang="hu-HU" dirty="0"/>
              <a:t>;</a:t>
            </a:r>
          </a:p>
          <a:p>
            <a:r>
              <a:rPr lang="hu-HU" dirty="0"/>
              <a:t>Egyedül a pápa lábait </a:t>
            </a:r>
            <a:r>
              <a:rPr lang="hu-HU" b="1" dirty="0"/>
              <a:t>kötelesek az összes fejedelmek megcsókolni</a:t>
            </a:r>
            <a:r>
              <a:rPr lang="hu-HU" dirty="0"/>
              <a:t>;</a:t>
            </a:r>
          </a:p>
          <a:p>
            <a:r>
              <a:rPr lang="hu-HU" dirty="0"/>
              <a:t>(A pápának) jogában áll </a:t>
            </a:r>
            <a:r>
              <a:rPr lang="hu-HU" b="1" dirty="0"/>
              <a:t>császárokat letenni</a:t>
            </a:r>
            <a:r>
              <a:rPr lang="hu-HU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214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46538" y="186451"/>
            <a:ext cx="7886700" cy="1325563"/>
          </a:xfrm>
        </p:spPr>
        <p:txBody>
          <a:bodyPr/>
          <a:lstStyle/>
          <a:p>
            <a:pPr algn="ctr"/>
            <a:r>
              <a:rPr lang="sk-SK" dirty="0"/>
              <a:t>Köszönöm a figyelmet</a:t>
            </a:r>
            <a:r>
              <a:rPr lang="hu-HU" dirty="0"/>
              <a:t>!</a:t>
            </a:r>
            <a:endParaRPr lang="en-US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8" y="1669666"/>
            <a:ext cx="7989833" cy="487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9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</TotalTime>
  <Words>1135</Words>
  <Application>Microsoft Office PowerPoint</Application>
  <PresentationFormat>Diavetítés a képernyőre (4:3 oldalarány)</PresentationFormat>
  <Paragraphs>120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Office-téma</vt:lpstr>
      <vt:lpstr>A kereszténység születése és egyházzá szerveződése</vt:lpstr>
      <vt:lpstr>Vallások az ókori római birodalomban</vt:lpstr>
      <vt:lpstr>Vallások az ókori római birodalomban</vt:lpstr>
      <vt:lpstr>A kereszténység megjelenése</vt:lpstr>
      <vt:lpstr>PowerPoint-bemutató</vt:lpstr>
      <vt:lpstr>Jézus Krisztus megjelenése</vt:lpstr>
      <vt:lpstr>A kereszténység a római császárság idejében</vt:lpstr>
      <vt:lpstr>A kereszténység a római császárság idejében</vt:lpstr>
      <vt:lpstr>PowerPoint-bemutató</vt:lpstr>
      <vt:lpstr>A kereszténység a római császárság idejében</vt:lpstr>
      <vt:lpstr>A kereszténység a római császárság idejében</vt:lpstr>
      <vt:lpstr>A kereszténység a római császárság idejében</vt:lpstr>
      <vt:lpstr>PowerPoint-bemutató</vt:lpstr>
      <vt:lpstr>Egyházszervezet kiépítése I.</vt:lpstr>
      <vt:lpstr>Egyházszervezet kiépítése II.</vt:lpstr>
      <vt:lpstr>A Pápai Állam</vt:lpstr>
      <vt:lpstr>A nyugati- és a keleti egyház szétválása</vt:lpstr>
      <vt:lpstr>A nyugati- és a keleti egyház szétválása</vt:lpstr>
      <vt:lpstr>PowerPoint-bemutató</vt:lpstr>
      <vt:lpstr>A nyugati- és a keleti egyház szétválása</vt:lpstr>
      <vt:lpstr>Két kard - elmélet</vt:lpstr>
      <vt:lpstr>A cluny-i reformok (10.-11. sz.)</vt:lpstr>
      <vt:lpstr>Gregorián reformok</vt:lpstr>
      <vt:lpstr>1075: Dictatus papae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OS</dc:creator>
  <cp:lastModifiedBy>Sándor Oláh</cp:lastModifiedBy>
  <cp:revision>53</cp:revision>
  <dcterms:created xsi:type="dcterms:W3CDTF">2017-03-21T21:48:22Z</dcterms:created>
  <dcterms:modified xsi:type="dcterms:W3CDTF">2024-02-20T09:54:34Z</dcterms:modified>
</cp:coreProperties>
</file>