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1" r:id="rId4"/>
    <p:sldId id="259" r:id="rId5"/>
    <p:sldId id="262" r:id="rId6"/>
    <p:sldId id="266" r:id="rId7"/>
    <p:sldId id="264" r:id="rId8"/>
    <p:sldId id="263" r:id="rId9"/>
    <p:sldId id="265" r:id="rId10"/>
    <p:sldId id="284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5C13E-337C-4CF0-9D04-A83258C44DE9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67145-E15E-4268-B9F1-67E0AC78E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7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571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323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4454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23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299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426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8868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601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474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564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53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4F6CF-E36E-4ED6-AE40-EDC0CBFFB8AE}" type="datetimeFigureOut">
              <a:rPr lang="hu-HU" smtClean="0"/>
              <a:t>2020.11.19.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4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4807"/>
            <a:ext cx="7772400" cy="1470025"/>
          </a:xfrm>
        </p:spPr>
        <p:txBody>
          <a:bodyPr>
            <a:normAutofit/>
          </a:bodyPr>
          <a:lstStyle/>
          <a:p>
            <a:r>
              <a:rPr lang="hu-HU" sz="7000" dirty="0" smtClean="0"/>
              <a:t>A mohácsi csata</a:t>
            </a:r>
            <a:endParaRPr lang="hu-HU" sz="7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1752600"/>
          </a:xfrm>
        </p:spPr>
        <p:txBody>
          <a:bodyPr/>
          <a:lstStyle/>
          <a:p>
            <a:r>
              <a:rPr lang="hu-HU" dirty="0"/>
              <a:t>é</a:t>
            </a:r>
            <a:r>
              <a:rPr lang="hu-HU" dirty="0" smtClean="0"/>
              <a:t>s következményei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77" y="1931157"/>
            <a:ext cx="6462092" cy="492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27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pPr eaLnBrk="1" hangingPunct="1"/>
            <a:r>
              <a:rPr lang="hu-HU" altLang="hu-HU" dirty="0" smtClean="0">
                <a:latin typeface="+mn-lt"/>
              </a:rPr>
              <a:t>II. Lajos uralma</a:t>
            </a:r>
            <a:endParaRPr lang="en-US" altLang="hu-HU" dirty="0" smtClean="0">
              <a:latin typeface="+mn-lt"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>
          <a:xfrm>
            <a:off x="0" y="1004067"/>
            <a:ext cx="4752528" cy="452596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Apja halálakor (1516) 10 éves.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1509-től már cseh király.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Felesége </a:t>
            </a:r>
            <a:r>
              <a:rPr lang="hu-HU" altLang="hu-HU" b="1" dirty="0" smtClean="0"/>
              <a:t>Habsburg Mária V. Károly</a:t>
            </a:r>
            <a:r>
              <a:rPr lang="hu-HU" altLang="hu-HU" dirty="0" smtClean="0"/>
              <a:t>, a nyugati világ legbefolyásosabb uralkodójának lánya.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 dirty="0" smtClean="0"/>
              <a:t>1521-től gyakorolja királyi jogait.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Az ifjú király tehetséges és művelt volt.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374" y="908720"/>
            <a:ext cx="4384204" cy="55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05076" y="836712"/>
            <a:ext cx="5698976" cy="547260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u-HU" altLang="hu-HU" dirty="0" smtClean="0"/>
              <a:t>II. Lajos – </a:t>
            </a:r>
            <a:r>
              <a:rPr lang="hu-HU" altLang="hu-HU" b="1" dirty="0" smtClean="0"/>
              <a:t>aranygyapjas rend tagja</a:t>
            </a:r>
          </a:p>
          <a:p>
            <a:pPr>
              <a:lnSpc>
                <a:spcPct val="90000"/>
              </a:lnSpc>
            </a:pPr>
            <a:r>
              <a:rPr lang="hu-HU" altLang="hu-HU" b="1" dirty="0" smtClean="0"/>
              <a:t>1521-ben elveszik Nándorfehérvár</a:t>
            </a:r>
            <a:endParaRPr lang="hu-HU" altLang="hu-HU" b="1" dirty="0"/>
          </a:p>
          <a:p>
            <a:pPr>
              <a:lnSpc>
                <a:spcPct val="90000"/>
              </a:lnSpc>
            </a:pPr>
            <a:r>
              <a:rPr lang="hu-HU" altLang="hu-HU" dirty="0"/>
              <a:t>Tomori Pál délen </a:t>
            </a:r>
            <a:r>
              <a:rPr lang="hu-HU" altLang="hu-HU" dirty="0" smtClean="0"/>
              <a:t>hadakozott</a:t>
            </a:r>
            <a:endParaRPr lang="hu-HU" altLang="hu-HU" dirty="0"/>
          </a:p>
          <a:p>
            <a:pPr>
              <a:lnSpc>
                <a:spcPct val="90000"/>
              </a:lnSpc>
            </a:pPr>
            <a:r>
              <a:rPr lang="hu-HU" altLang="hu-HU" dirty="0" smtClean="0"/>
              <a:t>II. Lajos </a:t>
            </a:r>
            <a:r>
              <a:rPr lang="hu-HU" altLang="hu-HU" dirty="0"/>
              <a:t>valamilyen </a:t>
            </a:r>
            <a:r>
              <a:rPr lang="hu-HU" altLang="hu-HU" b="1" dirty="0"/>
              <a:t>nemzetközi segítséget</a:t>
            </a:r>
            <a:r>
              <a:rPr lang="hu-HU" altLang="hu-HU" dirty="0"/>
              <a:t> </a:t>
            </a:r>
            <a:r>
              <a:rPr lang="hu-HU" altLang="hu-HU" dirty="0" smtClean="0"/>
              <a:t>próbál </a:t>
            </a:r>
            <a:r>
              <a:rPr lang="hu-HU" altLang="hu-HU" dirty="0"/>
              <a:t>keresni az oszmánok </a:t>
            </a:r>
            <a:r>
              <a:rPr lang="hu-HU" altLang="hu-HU" dirty="0" smtClean="0"/>
              <a:t>ellen</a:t>
            </a:r>
            <a:endParaRPr lang="hu-HU" altLang="hu-HU" dirty="0"/>
          </a:p>
          <a:p>
            <a:pPr>
              <a:lnSpc>
                <a:spcPct val="90000"/>
              </a:lnSpc>
            </a:pPr>
            <a:r>
              <a:rPr lang="hu-HU" altLang="hu-HU" dirty="0"/>
              <a:t>Várható volt a szultáni sereg támadása, </a:t>
            </a:r>
            <a:r>
              <a:rPr lang="hu-HU" altLang="hu-HU" b="1" dirty="0"/>
              <a:t>erről 1525-ben </a:t>
            </a:r>
            <a:r>
              <a:rPr lang="hu-HU" altLang="hu-HU" b="1" dirty="0" smtClean="0"/>
              <a:t>értesült</a:t>
            </a:r>
            <a:r>
              <a:rPr lang="hu-HU" altLang="hu-HU" dirty="0" smtClean="0"/>
              <a:t> az ország</a:t>
            </a:r>
            <a:endParaRPr lang="en-US" altLang="hu-HU" dirty="0"/>
          </a:p>
          <a:p>
            <a:endParaRPr lang="hu-HU" dirty="0"/>
          </a:p>
        </p:txBody>
      </p:sp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pPr eaLnBrk="1" hangingPunct="1"/>
            <a:r>
              <a:rPr lang="hu-HU" altLang="hu-HU" dirty="0" smtClean="0">
                <a:latin typeface="+mn-lt"/>
              </a:rPr>
              <a:t>II. Lajos uralma</a:t>
            </a:r>
            <a:endParaRPr lang="en-US" altLang="hu-HU" dirty="0" smtClean="0">
              <a:latin typeface="+mn-lt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82" y="0"/>
            <a:ext cx="2938132" cy="429309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81" y="4337670"/>
            <a:ext cx="3395445" cy="252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5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altLang="hu-HU" sz="3800" dirty="0" smtClean="0"/>
              <a:t>A mohácsi csata</a:t>
            </a:r>
            <a:endParaRPr lang="en-US" altLang="hu-HU" sz="3800" dirty="0" smtClean="0"/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-107675" y="620688"/>
            <a:ext cx="9036496" cy="580526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400" b="1" u="sng" dirty="0" smtClean="0"/>
              <a:t>II. Lajosnak viszonylag</a:t>
            </a:r>
            <a:r>
              <a:rPr lang="hu-HU" altLang="hu-HU" sz="2400" dirty="0" smtClean="0"/>
              <a:t> nagy sereget sikerül összegyűjteni.</a:t>
            </a:r>
          </a:p>
          <a:p>
            <a:pPr eaLnBrk="1" hangingPunct="1">
              <a:lnSpc>
                <a:spcPct val="80000"/>
              </a:lnSpc>
            </a:pPr>
            <a:r>
              <a:rPr lang="hu-HU" altLang="hu-HU" sz="2400" dirty="0" smtClean="0"/>
              <a:t>Mohácsnál találkozik a két sereg, </a:t>
            </a:r>
            <a:r>
              <a:rPr lang="hu-HU" altLang="hu-HU" sz="3000" b="1" u="sng" dirty="0" smtClean="0"/>
              <a:t>1526. augusztus 29-én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157485"/>
            <a:ext cx="7533380" cy="470051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-108520" y="1268760"/>
            <a:ext cx="36666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hu-HU" sz="2400" b="1" dirty="0"/>
              <a:t>Szapolyai János – erdélyi fejedelem serege </a:t>
            </a:r>
            <a:r>
              <a:rPr lang="hu-HU" altLang="hu-HU" sz="2400" dirty="0"/>
              <a:t>(10 000 fő) </a:t>
            </a:r>
            <a:r>
              <a:rPr lang="hu-HU" altLang="hu-HU" sz="2400" b="1" u="sng" dirty="0"/>
              <a:t>nem jelent meg </a:t>
            </a:r>
            <a:r>
              <a:rPr lang="hu-HU" altLang="hu-HU" sz="2400" dirty="0"/>
              <a:t>a csatamezőn (Szegednél táborozott), az egyik olvasat szerint </a:t>
            </a:r>
            <a:r>
              <a:rPr lang="hu-HU" altLang="hu-HU" sz="2400" b="1" dirty="0"/>
              <a:t>egymásnak ellentmondó üzeneteket kapott</a:t>
            </a:r>
            <a:r>
              <a:rPr lang="hu-HU" altLang="hu-HU" sz="2400" dirty="0"/>
              <a:t> és ezért nem ért oda időre. Egy másik vélemény szerint </a:t>
            </a:r>
            <a:r>
              <a:rPr lang="hu-HU" altLang="hu-HU" sz="2400" b="1" dirty="0"/>
              <a:t>árulás történt </a:t>
            </a:r>
            <a:r>
              <a:rPr lang="hu-HU" altLang="hu-HU" sz="2400" dirty="0"/>
              <a:t>a részéről, hogy II. Lajos veresége után </a:t>
            </a:r>
            <a:r>
              <a:rPr lang="hu-HU" altLang="hu-HU" sz="2400" dirty="0" smtClean="0"/>
              <a:t>megszerezhesse </a:t>
            </a:r>
            <a:r>
              <a:rPr lang="hu-HU" altLang="hu-HU" sz="2400" dirty="0"/>
              <a:t>a magyar királyi trónt…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992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321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mohácsi csata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00" y="744435"/>
            <a:ext cx="9142100" cy="31166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hu-HU" altLang="hu-HU" b="1" u="sng" dirty="0">
                <a:solidFill>
                  <a:srgbClr val="FF0000"/>
                </a:solidFill>
                <a:latin typeface="+mj-lt"/>
              </a:rPr>
              <a:t>Erőviszonyok: </a:t>
            </a:r>
            <a:r>
              <a:rPr lang="hu-HU" altLang="hu-HU" dirty="0">
                <a:latin typeface="+mj-lt"/>
              </a:rPr>
              <a:t>Az oszmánoknak kb. két és félszer akkora seregük volt, de a létszámok tekintetében más </a:t>
            </a:r>
            <a:r>
              <a:rPr lang="hu-HU" altLang="hu-HU" dirty="0" err="1">
                <a:latin typeface="+mj-lt"/>
              </a:rPr>
              <a:t>más</a:t>
            </a:r>
            <a:r>
              <a:rPr lang="hu-HU" altLang="hu-HU" dirty="0">
                <a:latin typeface="+mj-lt"/>
              </a:rPr>
              <a:t> becslések és közlések vannak. </a:t>
            </a:r>
            <a:r>
              <a:rPr lang="hu-HU" altLang="hu-HU" b="1" u="sng" dirty="0">
                <a:latin typeface="+mj-lt"/>
              </a:rPr>
              <a:t>A legvalószínűbb: legkevesebb 60 000 oszmán és </a:t>
            </a:r>
            <a:r>
              <a:rPr lang="hu-HU" altLang="hu-HU" b="1" u="sng" dirty="0" err="1">
                <a:latin typeface="+mj-lt"/>
              </a:rPr>
              <a:t>k.b</a:t>
            </a:r>
            <a:r>
              <a:rPr lang="hu-HU" altLang="hu-HU" b="1" u="sng" dirty="0">
                <a:latin typeface="+mj-lt"/>
              </a:rPr>
              <a:t>. 24 500 </a:t>
            </a:r>
            <a:r>
              <a:rPr lang="hu-HU" altLang="hu-HU" b="1" u="sng" dirty="0" smtClean="0">
                <a:latin typeface="+mj-lt"/>
              </a:rPr>
              <a:t>magyar</a:t>
            </a:r>
          </a:p>
          <a:p>
            <a:pPr>
              <a:lnSpc>
                <a:spcPct val="80000"/>
              </a:lnSpc>
            </a:pPr>
            <a:r>
              <a:rPr lang="hu-HU" altLang="hu-HU" dirty="0" smtClean="0"/>
              <a:t>A </a:t>
            </a:r>
            <a:r>
              <a:rPr lang="hu-HU" altLang="hu-HU" dirty="0"/>
              <a:t>csatateret a magyar fél választotta. Mohácstól 6-7 kilométerre </a:t>
            </a:r>
            <a:r>
              <a:rPr lang="hu-HU" altLang="hu-HU" dirty="0" smtClean="0"/>
              <a:t>délre</a:t>
            </a:r>
            <a:endParaRPr lang="hu-HU" altLang="hu-HU" dirty="0"/>
          </a:p>
          <a:p>
            <a:pPr>
              <a:lnSpc>
                <a:spcPct val="80000"/>
              </a:lnSpc>
            </a:pPr>
            <a:r>
              <a:rPr lang="hu-HU" altLang="hu-HU" dirty="0"/>
              <a:t>A csatát túl korán kezdték meg, több fontos csapatrész nem érkezett </a:t>
            </a:r>
            <a:r>
              <a:rPr lang="hu-HU" altLang="hu-HU" dirty="0" smtClean="0"/>
              <a:t>meg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733" y="3861048"/>
            <a:ext cx="4934502" cy="280831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" y="3645024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4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8532440" cy="686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hács trailer (HD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1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4950681" cy="32849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48" y="3077288"/>
            <a:ext cx="5076056" cy="380704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/>
          <a:lstStyle/>
          <a:p>
            <a:r>
              <a:rPr lang="sk-SK" dirty="0" smtClean="0"/>
              <a:t>A csata menete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62569"/>
            <a:ext cx="8928992" cy="31704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A magyarok felállása nem volt a legjobb, de Tomori </a:t>
            </a:r>
            <a:r>
              <a:rPr lang="hu-HU" altLang="hu-HU" dirty="0" smtClean="0"/>
              <a:t>Pál, kalocsai érsek és MO főkapitánya </a:t>
            </a:r>
            <a:r>
              <a:rPr lang="hu-HU" altLang="hu-HU" dirty="0"/>
              <a:t>gyorsan akart </a:t>
            </a:r>
            <a:r>
              <a:rPr lang="hu-HU" altLang="hu-HU" dirty="0" smtClean="0"/>
              <a:t>hadba lépni </a:t>
            </a:r>
            <a:r>
              <a:rPr lang="hu-HU" altLang="hu-HU" dirty="0"/>
              <a:t>mert ebben látta az esélyt a túlerővel szemben</a:t>
            </a:r>
          </a:p>
          <a:p>
            <a:pPr>
              <a:lnSpc>
                <a:spcPct val="80000"/>
              </a:lnSpc>
            </a:pPr>
            <a:r>
              <a:rPr lang="hu-HU" altLang="hu-HU" dirty="0" smtClean="0"/>
              <a:t>Sokáig </a:t>
            </a:r>
            <a:r>
              <a:rPr lang="hu-HU" altLang="hu-HU" dirty="0"/>
              <a:t>úgy gondolták, hogy az </a:t>
            </a:r>
            <a:r>
              <a:rPr lang="hu-HU" altLang="hu-HU" b="1" dirty="0"/>
              <a:t>oszmán tüzérség</a:t>
            </a:r>
            <a:r>
              <a:rPr lang="hu-HU" altLang="hu-HU" dirty="0"/>
              <a:t> működése </a:t>
            </a:r>
            <a:r>
              <a:rPr lang="hu-HU" altLang="hu-HU" b="1" dirty="0"/>
              <a:t>volt a döntő</a:t>
            </a:r>
            <a:r>
              <a:rPr lang="hu-HU" altLang="hu-HU" dirty="0"/>
              <a:t>, de ma úgy vélik, hogy </a:t>
            </a:r>
            <a:r>
              <a:rPr lang="hu-HU" altLang="hu-HU" b="1" u="sng" dirty="0"/>
              <a:t>a janicsárok puskatüze </a:t>
            </a:r>
            <a:r>
              <a:rPr lang="hu-HU" altLang="hu-HU" dirty="0"/>
              <a:t>volt az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Tomori ekkor hal meg.  Perényi a balszárnyon szintén vereséget szenved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A </a:t>
            </a:r>
            <a:r>
              <a:rPr lang="hu-HU" altLang="hu-HU" b="1" dirty="0"/>
              <a:t>magyar sereg </a:t>
            </a:r>
            <a:r>
              <a:rPr lang="hu-HU" altLang="hu-HU" b="1" dirty="0" smtClean="0"/>
              <a:t>ellenőrizetlen </a:t>
            </a:r>
            <a:r>
              <a:rPr lang="hu-HU" altLang="hu-HU" b="1" dirty="0"/>
              <a:t>menekülésbe kezd</a:t>
            </a:r>
          </a:p>
          <a:p>
            <a:pPr>
              <a:lnSpc>
                <a:spcPct val="80000"/>
              </a:lnSpc>
            </a:pPr>
            <a:endParaRPr lang="hu-HU" altLang="hu-H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1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78099"/>
            <a:ext cx="9036496" cy="229593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hu-HU" altLang="hu-HU" dirty="0"/>
              <a:t>A király menekülés közben leesik a lováról és vagy rögtön, vagy a </a:t>
            </a:r>
            <a:r>
              <a:rPr lang="hu-HU" altLang="hu-HU" b="1" u="sng" dirty="0"/>
              <a:t>megáradó Csele-patakba fulladva hal meg</a:t>
            </a:r>
          </a:p>
          <a:p>
            <a:pPr>
              <a:lnSpc>
                <a:spcPct val="80000"/>
              </a:lnSpc>
            </a:pPr>
            <a:r>
              <a:rPr lang="hu-HU" altLang="hu-HU" dirty="0" smtClean="0"/>
              <a:t>A </a:t>
            </a:r>
            <a:r>
              <a:rPr lang="hu-HU" altLang="hu-HU" dirty="0"/>
              <a:t>csatában </a:t>
            </a:r>
            <a:r>
              <a:rPr lang="hu-HU" altLang="hu-HU" b="1" dirty="0"/>
              <a:t>7 püspök, 12 főúr, 16 zászlósúr esik el</a:t>
            </a:r>
            <a:r>
              <a:rPr lang="hu-HU" altLang="hu-HU" dirty="0"/>
              <a:t>, ezzel a magyar politikai elit jelentős része elveszett.</a:t>
            </a:r>
          </a:p>
          <a:p>
            <a:pPr>
              <a:lnSpc>
                <a:spcPct val="80000"/>
              </a:lnSpc>
            </a:pPr>
            <a:r>
              <a:rPr lang="hu-HU" altLang="hu-HU" dirty="0"/>
              <a:t>Kb. </a:t>
            </a:r>
            <a:r>
              <a:rPr lang="en-US" altLang="hu-HU" b="1" dirty="0"/>
              <a:t>4000 </a:t>
            </a:r>
            <a:r>
              <a:rPr lang="en-US" altLang="hu-HU" b="1" dirty="0" err="1"/>
              <a:t>lovas</a:t>
            </a:r>
            <a:r>
              <a:rPr lang="hu-HU" altLang="hu-HU" b="1" dirty="0"/>
              <a:t> </a:t>
            </a:r>
            <a:r>
              <a:rPr lang="hu-HU" altLang="hu-HU" dirty="0"/>
              <a:t>és </a:t>
            </a:r>
            <a:r>
              <a:rPr lang="en-US" altLang="hu-HU" b="1" dirty="0" smtClean="0"/>
              <a:t>10</a:t>
            </a:r>
            <a:r>
              <a:rPr lang="sk-SK" altLang="hu-HU" b="1" dirty="0" smtClean="0"/>
              <a:t> </a:t>
            </a:r>
            <a:r>
              <a:rPr lang="en-US" altLang="hu-HU" b="1" dirty="0" smtClean="0"/>
              <a:t>000 </a:t>
            </a:r>
            <a:r>
              <a:rPr lang="en-US" altLang="hu-HU" b="1" dirty="0" err="1"/>
              <a:t>gyalogos</a:t>
            </a:r>
            <a:r>
              <a:rPr lang="hu-HU" altLang="hu-HU" b="1" dirty="0"/>
              <a:t> </a:t>
            </a:r>
            <a:r>
              <a:rPr lang="hu-HU" altLang="hu-HU" dirty="0"/>
              <a:t>is odaveszik</a:t>
            </a:r>
            <a:r>
              <a:rPr lang="en-US" altLang="hu-HU" dirty="0"/>
              <a:t>.</a:t>
            </a:r>
            <a:endParaRPr lang="hu-HU" altLang="hu-HU" dirty="0"/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/>
          <a:lstStyle/>
          <a:p>
            <a:r>
              <a:rPr lang="sk-SK" dirty="0" smtClean="0"/>
              <a:t>A csata menete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" y="3607947"/>
            <a:ext cx="5125611" cy="30689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254050"/>
            <a:ext cx="4374922" cy="360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sk-SK" dirty="0" smtClean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2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363</Words>
  <Application>Microsoft Office PowerPoint</Application>
  <PresentationFormat>Diavetítés a képernyőre (4:3 oldalarány)</PresentationFormat>
  <Paragraphs>32</Paragraphs>
  <Slides>10</Slides>
  <Notes>0</Notes>
  <HiddenSlides>0</HiddenSlides>
  <MMClips>1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Office-téma</vt:lpstr>
      <vt:lpstr>A mohácsi csata</vt:lpstr>
      <vt:lpstr>II. Lajos uralma</vt:lpstr>
      <vt:lpstr>II. Lajos uralma</vt:lpstr>
      <vt:lpstr>A mohácsi csata</vt:lpstr>
      <vt:lpstr>A mohácsi csata</vt:lpstr>
      <vt:lpstr>PowerPoint bemutató</vt:lpstr>
      <vt:lpstr>PowerPoint bemutató</vt:lpstr>
      <vt:lpstr>A csata menete</vt:lpstr>
      <vt:lpstr>A csata menete</vt:lpstr>
      <vt:lpstr>Köszönöm a figyelmet!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mohácsi csata</dc:title>
  <dc:creator>OS</dc:creator>
  <cp:lastModifiedBy>OS</cp:lastModifiedBy>
  <cp:revision>61</cp:revision>
  <dcterms:created xsi:type="dcterms:W3CDTF">2019-02-09T06:10:56Z</dcterms:created>
  <dcterms:modified xsi:type="dcterms:W3CDTF">2020-11-19T20:15:34Z</dcterms:modified>
</cp:coreProperties>
</file>