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70" r:id="rId3"/>
    <p:sldId id="269" r:id="rId4"/>
    <p:sldId id="285" r:id="rId5"/>
    <p:sldId id="275" r:id="rId6"/>
    <p:sldId id="276" r:id="rId7"/>
    <p:sldId id="278" r:id="rId8"/>
    <p:sldId id="271" r:id="rId9"/>
    <p:sldId id="273" r:id="rId10"/>
    <p:sldId id="274" r:id="rId11"/>
    <p:sldId id="277" r:id="rId12"/>
    <p:sldId id="286" r:id="rId13"/>
    <p:sldId id="279" r:id="rId14"/>
    <p:sldId id="280" r:id="rId15"/>
    <p:sldId id="281" r:id="rId16"/>
    <p:sldId id="287" r:id="rId17"/>
    <p:sldId id="272" r:id="rId18"/>
    <p:sldId id="268" r:id="rId19"/>
    <p:sldId id="283" r:id="rId20"/>
    <p:sldId id="284" r:id="rId2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643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95C13E-337C-4CF0-9D04-A83258C44DE9}" type="datetimeFigureOut">
              <a:rPr lang="en-US" smtClean="0"/>
              <a:t>10/10/2023</a:t>
            </a:fld>
            <a:endParaRPr lang="en-US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667145-E15E-4268-B9F1-67E0AC78E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2703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fld id="{2765C62F-8AC2-4619-AE5A-FF5D7AA8FDE7}" type="slidenum">
              <a:rPr lang="hu-HU" altLang="hu-HU" sz="1400">
                <a:latin typeface="Times New Roman" panose="02020603050405020304" pitchFamily="18" charset="0"/>
                <a:cs typeface="Lucida Sans Unicode" pitchFamily="34" charset="0"/>
              </a:rPr>
              <a:pPr/>
              <a:t>3</a:t>
            </a:fld>
            <a:endParaRPr lang="hu-HU" altLang="hu-HU" sz="1400">
              <a:latin typeface="Times New Roman" panose="02020603050405020304" pitchFamily="18" charset="0"/>
              <a:cs typeface="Lucida Sans Unicode" pitchFamily="34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9700" name="Rectangle 3"/>
          <p:cNvSpPr txBox="1"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endParaRPr altLang="hu-HU" smtClean="0"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79308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fld id="{F9AC81D2-9158-441B-A698-F12DA01F1E6C}" type="slidenum">
              <a:rPr lang="hu-HU" altLang="hu-HU" sz="1400">
                <a:latin typeface="Times New Roman" panose="02020603050405020304" pitchFamily="18" charset="0"/>
                <a:cs typeface="Lucida Sans Unicode" pitchFamily="34" charset="0"/>
              </a:rPr>
              <a:pPr/>
              <a:t>5</a:t>
            </a:fld>
            <a:endParaRPr lang="hu-HU" altLang="hu-HU" sz="1400">
              <a:latin typeface="Times New Roman" panose="02020603050405020304" pitchFamily="18" charset="0"/>
              <a:cs typeface="Lucida Sans Unicode" pitchFamily="34" charset="0"/>
            </a:endParaRPr>
          </a:p>
        </p:txBody>
      </p:sp>
      <p:sp>
        <p:nvSpPr>
          <p:cNvPr id="317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1748" name="Rectangle 1027"/>
          <p:cNvSpPr txBox="1"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endParaRPr altLang="hu-HU" smtClean="0"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52599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fld id="{203AC9DF-1941-4AAE-931D-251000E13D75}" type="slidenum">
              <a:rPr lang="hu-HU" altLang="hu-HU" sz="1400">
                <a:latin typeface="Times New Roman" panose="02020603050405020304" pitchFamily="18" charset="0"/>
                <a:cs typeface="Lucida Sans Unicode" pitchFamily="34" charset="0"/>
              </a:rPr>
              <a:pPr/>
              <a:t>6</a:t>
            </a:fld>
            <a:endParaRPr lang="hu-HU" altLang="hu-HU" sz="1400">
              <a:latin typeface="Times New Roman" panose="02020603050405020304" pitchFamily="18" charset="0"/>
              <a:cs typeface="Lucida Sans Unicode" pitchFamily="34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7892" name="Rectangle 3"/>
          <p:cNvSpPr txBox="1"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endParaRPr altLang="hu-HU" smtClean="0"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9549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000000"/>
                </a:solidFill>
                <a:latin typeface="Arial" panose="020B0604020202020204" pitchFamily="34" charset="0"/>
                <a:cs typeface="Tahoma" panose="020B060403050404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cs typeface="Tahoma" panose="020B0604030504040204" pitchFamily="34" charset="0"/>
              </a:defRPr>
            </a:lvl9pPr>
          </a:lstStyle>
          <a:p>
            <a:fld id="{4CBE9EDC-7EEB-4738-8DB0-FACB76834EED}" type="slidenum">
              <a:rPr lang="hu-HU" altLang="hu-HU" sz="1400">
                <a:latin typeface="Times New Roman" panose="02020603050405020304" pitchFamily="18" charset="0"/>
                <a:cs typeface="Lucida Sans Unicode" pitchFamily="34" charset="0"/>
              </a:rPr>
              <a:pPr/>
              <a:t>11</a:t>
            </a:fld>
            <a:endParaRPr lang="hu-HU" altLang="hu-HU" sz="1400">
              <a:latin typeface="Times New Roman" panose="02020603050405020304" pitchFamily="18" charset="0"/>
              <a:cs typeface="Lucida Sans Unicode" pitchFamily="34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39940" name="Rectangle 3"/>
          <p:cNvSpPr txBox="1"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numCol="1">
            <a:prstTxWarp prst="textNoShape">
              <a:avLst/>
            </a:prstTxWarp>
          </a:bodyPr>
          <a:lstStyle/>
          <a:p>
            <a:endParaRPr altLang="hu-HU" smtClean="0">
              <a:latin typeface="Arial" panose="020B060402020202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0288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2023. 10. 10.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5715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2023. 10. 10.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3237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2023. 10. 10.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64454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2023. 10. 10.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32391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2023. 10. 10.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2992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2023. 10. 10.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242641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2023. 10. 10.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68868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2023. 10. 10.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260178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2023. 10. 10.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2474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2023. 10. 10.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35641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54F6CF-E36E-4ED6-AE40-EDC0CBFFB8AE}" type="datetimeFigureOut">
              <a:rPr lang="hu-HU" smtClean="0"/>
              <a:t>2023. 10. 10.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3253012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685441" y="6248817"/>
            <a:ext cx="1905120" cy="456527"/>
          </a:xfrm>
        </p:spPr>
        <p:txBody>
          <a:bodyPr lIns="100794" tIns="50397" rIns="100794" bIns="50397"/>
          <a:lstStyle>
            <a:lvl1pPr>
              <a:defRPr/>
            </a:lvl1pPr>
          </a:lstStyle>
          <a:p>
            <a:pPr>
              <a:defRPr/>
            </a:pPr>
            <a:fld id="{ACF3B849-CE4F-4E2B-91DE-0E4F2B20A626}" type="datetime1">
              <a:rPr lang="hu-HU"/>
              <a:pPr>
                <a:defRPr/>
              </a:pPr>
              <a:t>2023. 10. 10.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3124800" y="6248817"/>
            <a:ext cx="2894400" cy="456527"/>
          </a:xfrm>
        </p:spPr>
        <p:txBody>
          <a:bodyPr lIns="100794" tIns="50397" rIns="100794" bIns="50397"/>
          <a:lstStyle>
            <a:lvl1pPr>
              <a:defRPr/>
            </a:lvl1pPr>
          </a:lstStyle>
          <a:p>
            <a:pPr>
              <a:defRPr/>
            </a:pPr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6553440" y="6248817"/>
            <a:ext cx="1905120" cy="456527"/>
          </a:xfrm>
        </p:spPr>
        <p:txBody>
          <a:bodyPr lIns="100794" tIns="50397" rIns="100794" bIns="50397"/>
          <a:lstStyle>
            <a:lvl1pPr>
              <a:defRPr smtClean="0"/>
            </a:lvl1pPr>
          </a:lstStyle>
          <a:p>
            <a:pPr>
              <a:defRPr/>
            </a:pPr>
            <a:fld id="{34C2413B-F62F-44A8-A0C9-5F0C0DDB10B3}" type="slidenum">
              <a:rPr lang="hu-HU" altLang="hu-HU"/>
              <a:pPr>
                <a:defRPr/>
              </a:pPr>
              <a:t>‹#›</a:t>
            </a:fld>
            <a:endParaRPr lang="hu-HU" altLang="hu-HU"/>
          </a:p>
        </p:txBody>
      </p:sp>
    </p:spTree>
    <p:extLst>
      <p:ext uri="{BB962C8B-B14F-4D97-AF65-F5344CB8AC3E}">
        <p14:creationId xmlns:p14="http://schemas.microsoft.com/office/powerpoint/2010/main" val="16933065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54F6CF-E36E-4ED6-AE40-EDC0CBFFB8AE}" type="datetimeFigureOut">
              <a:rPr lang="hu-HU" smtClean="0"/>
              <a:t>2023. 10. 10.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2035BA-1775-492D-8522-D53D18E336C4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2497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9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14807"/>
            <a:ext cx="7772400" cy="965921"/>
          </a:xfrm>
        </p:spPr>
        <p:txBody>
          <a:bodyPr>
            <a:normAutofit fontScale="90000"/>
          </a:bodyPr>
          <a:lstStyle/>
          <a:p>
            <a:r>
              <a:rPr lang="hu-HU" sz="7000" dirty="0" smtClean="0"/>
              <a:t>A mohácsi csata</a:t>
            </a:r>
            <a:endParaRPr lang="hu-HU" sz="7000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62269" y="764704"/>
            <a:ext cx="6400800" cy="1752600"/>
          </a:xfrm>
        </p:spPr>
        <p:txBody>
          <a:bodyPr>
            <a:normAutofit/>
          </a:bodyPr>
          <a:lstStyle/>
          <a:p>
            <a:r>
              <a:rPr lang="hu-HU" sz="6600" b="1" dirty="0" smtClean="0">
                <a:solidFill>
                  <a:schemeClr val="tx1"/>
                </a:solidFill>
              </a:rPr>
              <a:t>következményei</a:t>
            </a:r>
            <a:endParaRPr lang="hu-HU" sz="6600" b="1" dirty="0">
              <a:solidFill>
                <a:schemeClr val="tx1"/>
              </a:solidFill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977" y="1931157"/>
            <a:ext cx="6462092" cy="4926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027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107504" y="188640"/>
            <a:ext cx="9036496" cy="4680520"/>
          </a:xfrm>
        </p:spPr>
        <p:txBody>
          <a:bodyPr>
            <a:normAutofit/>
          </a:bodyPr>
          <a:lstStyle/>
          <a:p>
            <a:pPr marL="0" indent="0">
              <a:buClr>
                <a:schemeClr val="accent3"/>
              </a:buClr>
              <a:buNone/>
              <a:defRPr/>
            </a:pPr>
            <a:r>
              <a:rPr lang="hu-HU" sz="26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hu-HU" sz="26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hu-HU" sz="2600" dirty="0" smtClean="0"/>
              <a:t>A török Mohács után Budára megy, majd </a:t>
            </a:r>
            <a:r>
              <a:rPr lang="hu-HU" sz="2600" b="1" dirty="0" smtClean="0"/>
              <a:t>kivonul az országból</a:t>
            </a:r>
          </a:p>
          <a:p>
            <a:pPr marL="274292" indent="-274292">
              <a:buClr>
                <a:schemeClr val="accent3"/>
              </a:buClr>
              <a:buNone/>
              <a:defRPr/>
            </a:pPr>
            <a:r>
              <a:rPr lang="hu-HU" sz="2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Szapolyai János</a:t>
            </a:r>
            <a:r>
              <a:rPr lang="hu-HU" sz="2600" b="1" u="sng" dirty="0" smtClean="0">
                <a:solidFill>
                  <a:srgbClr val="FF0000"/>
                </a:solidFill>
              </a:rPr>
              <a:t>:</a:t>
            </a:r>
            <a:r>
              <a:rPr lang="hu-HU" sz="2600" dirty="0" smtClean="0"/>
              <a:t> </a:t>
            </a:r>
            <a:r>
              <a:rPr lang="hu-HU" sz="2600" b="1" dirty="0"/>
              <a:t>köznemesi támogatás (rákosi végzés</a:t>
            </a:r>
            <a:r>
              <a:rPr lang="hu-HU" sz="2600" b="1" dirty="0" smtClean="0"/>
              <a:t>)</a:t>
            </a:r>
          </a:p>
          <a:p>
            <a:pPr marL="274292" indent="-274292">
              <a:buClr>
                <a:schemeClr val="accent3"/>
              </a:buClr>
              <a:buNone/>
              <a:defRPr/>
            </a:pPr>
            <a:r>
              <a:rPr lang="hu-HU" sz="2600" dirty="0" smtClean="0">
                <a:cs typeface="Arial" charset="0"/>
              </a:rPr>
              <a:t>↕</a:t>
            </a:r>
          </a:p>
          <a:p>
            <a:pPr marL="274292" indent="-274292">
              <a:buClr>
                <a:schemeClr val="accent3"/>
              </a:buClr>
              <a:buNone/>
              <a:defRPr/>
            </a:pPr>
            <a:r>
              <a:rPr lang="hu-HU" sz="2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Habsburg Ferdinánd</a:t>
            </a:r>
            <a:r>
              <a:rPr lang="hu-HU" sz="2600" b="1" u="sng" dirty="0" smtClean="0">
                <a:solidFill>
                  <a:srgbClr val="FF0000"/>
                </a:solidFill>
                <a:cs typeface="Arial" charset="0"/>
              </a:rPr>
              <a:t>: </a:t>
            </a:r>
            <a:r>
              <a:rPr lang="hu-HU" sz="2600" b="1" dirty="0">
                <a:cs typeface="Arial" charset="0"/>
              </a:rPr>
              <a:t>főnemesi támogatás (házassági szerződés)</a:t>
            </a:r>
          </a:p>
          <a:p>
            <a:pPr marL="274292" indent="-274292">
              <a:buClr>
                <a:schemeClr val="accent3"/>
              </a:buClr>
              <a:buNone/>
              <a:defRPr/>
            </a:pPr>
            <a:r>
              <a:rPr lang="en-US" sz="2600" dirty="0">
                <a:cs typeface="Arial" charset="0"/>
              </a:rPr>
              <a:t>»</a:t>
            </a:r>
            <a:r>
              <a:rPr lang="hu-HU" sz="2600" dirty="0">
                <a:cs typeface="Arial" charset="0"/>
              </a:rPr>
              <a:t> kettős királyválasztás /2király/ </a:t>
            </a:r>
            <a:r>
              <a:rPr lang="hu-HU" sz="2600" dirty="0" smtClean="0">
                <a:cs typeface="Arial" charset="0"/>
              </a:rPr>
              <a:t> - </a:t>
            </a:r>
            <a:r>
              <a:rPr lang="hu-HU" sz="2600" dirty="0">
                <a:cs typeface="Arial" charset="0"/>
              </a:rPr>
              <a:t/>
            </a:r>
            <a:br>
              <a:rPr lang="hu-HU" sz="2600" dirty="0">
                <a:cs typeface="Arial" charset="0"/>
              </a:rPr>
            </a:br>
            <a:r>
              <a:rPr lang="hu-HU" sz="2600" dirty="0">
                <a:cs typeface="Arial" charset="0"/>
              </a:rPr>
              <a:t> </a:t>
            </a:r>
            <a:r>
              <a:rPr lang="hu-HU" sz="2600" b="1" dirty="0">
                <a:cs typeface="Arial" charset="0"/>
              </a:rPr>
              <a:t>belső harcok</a:t>
            </a:r>
          </a:p>
          <a:p>
            <a:pPr marL="274292" indent="-274292">
              <a:buClr>
                <a:schemeClr val="accent3"/>
              </a:buClr>
              <a:buFont typeface="Wingdings 2"/>
              <a:buChar char=""/>
              <a:defRPr/>
            </a:pPr>
            <a:endParaRPr lang="hu-HU" sz="26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773324" y="-41032"/>
            <a:ext cx="77048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Mohács után 1526-1541</a:t>
            </a:r>
            <a:r>
              <a:rPr 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hu-HU" sz="4000" u="sng" dirty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US" sz="4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594" y="3429000"/>
            <a:ext cx="4525405" cy="342726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08174"/>
            <a:ext cx="4618593" cy="3463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188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0" descr="0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572" y="3603948"/>
            <a:ext cx="2376264" cy="3240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5" name="Picture 11" descr="BV951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3617640"/>
            <a:ext cx="2819317" cy="3212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Text Box 1029"/>
          <p:cNvSpPr txBox="1">
            <a:spLocks noChangeArrowheads="1"/>
          </p:cNvSpPr>
          <p:nvPr/>
        </p:nvSpPr>
        <p:spPr bwMode="auto">
          <a:xfrm>
            <a:off x="1619672" y="0"/>
            <a:ext cx="5694319" cy="597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9" tIns="45714" rIns="91429" bIns="45714"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Kettős királyválasztás</a:t>
            </a:r>
          </a:p>
        </p:txBody>
      </p:sp>
      <p:sp>
        <p:nvSpPr>
          <p:cNvPr id="28677" name="Text Box 1031"/>
          <p:cNvSpPr txBox="1">
            <a:spLocks noChangeArrowheads="1"/>
          </p:cNvSpPr>
          <p:nvPr/>
        </p:nvSpPr>
        <p:spPr bwMode="auto">
          <a:xfrm>
            <a:off x="179512" y="298537"/>
            <a:ext cx="8136904" cy="366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4" rIns="91429" bIns="45714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hu-HU" sz="2000" dirty="0"/>
              <a:t>			</a:t>
            </a:r>
            <a:endParaRPr kumimoji="1" lang="hu-HU" altLang="hu-HU" sz="2000" dirty="0"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hu-HU" sz="2000" b="1" u="sng" dirty="0" smtClean="0">
                <a:sym typeface="Symbol" pitchFamily="18" charset="2"/>
              </a:rPr>
              <a:t>1526. nov. 10.</a:t>
            </a:r>
            <a:r>
              <a:rPr kumimoji="1" lang="hu-HU" altLang="hu-HU" sz="2000" u="sng" dirty="0" smtClean="0">
                <a:sym typeface="Symbol" pitchFamily="18" charset="2"/>
              </a:rPr>
              <a:t> </a:t>
            </a:r>
            <a:r>
              <a:rPr kumimoji="1" lang="hu-HU" altLang="hu-HU" sz="2000" dirty="0" smtClean="0">
                <a:sym typeface="Symbol" pitchFamily="18" charset="2"/>
              </a:rPr>
              <a:t>            A </a:t>
            </a:r>
            <a:r>
              <a:rPr kumimoji="1" lang="hu-HU" altLang="hu-HU" sz="2000" dirty="0">
                <a:sym typeface="Symbol" pitchFamily="18" charset="2"/>
              </a:rPr>
              <a:t>király halála </a:t>
            </a:r>
            <a:r>
              <a:rPr lang="hu-HU" altLang="hu-HU" sz="2000" dirty="0">
                <a:sym typeface="Symbol" pitchFamily="18" charset="2"/>
              </a:rPr>
              <a:t></a:t>
            </a:r>
            <a:r>
              <a:rPr kumimoji="1" lang="hu-HU" altLang="hu-HU" sz="2000" dirty="0"/>
              <a:t> nincs </a:t>
            </a:r>
            <a:r>
              <a:rPr kumimoji="1" lang="hu-HU" altLang="hu-HU" sz="2000" dirty="0" smtClean="0"/>
              <a:t>utód   </a:t>
            </a:r>
            <a:r>
              <a:rPr kumimoji="1" lang="hu-HU" altLang="hu-HU" sz="2000" b="1" u="sng" dirty="0" smtClean="0"/>
              <a:t>1526. dec. 17.</a:t>
            </a:r>
            <a:endParaRPr kumimoji="1" lang="hu-HU" altLang="hu-HU" sz="2000" b="1" u="sng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hu-HU" sz="2000" dirty="0">
                <a:sym typeface="Symbol" pitchFamily="18" charset="2"/>
              </a:rPr>
              <a:t>		</a:t>
            </a:r>
            <a:r>
              <a:rPr kumimoji="1" lang="hu-HU" altLang="hu-HU" sz="2000" dirty="0" smtClean="0">
                <a:sym typeface="Wingdings" pitchFamily="2" charset="2"/>
              </a:rPr>
              <a:t>                 </a:t>
            </a:r>
            <a:r>
              <a:rPr kumimoji="1" lang="hu-HU" altLang="hu-HU" sz="2000" b="1" u="sng" dirty="0">
                <a:sym typeface="Wingdings" pitchFamily="2" charset="2"/>
              </a:rPr>
              <a:t>kettős választás</a:t>
            </a:r>
            <a:r>
              <a:rPr kumimoji="1" lang="hu-HU" altLang="hu-HU" sz="2000" dirty="0"/>
              <a:t>        </a:t>
            </a:r>
            <a:endParaRPr kumimoji="1" lang="hu-HU" altLang="hu-HU" sz="2000" dirty="0" smtClean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hu-HU" sz="2000" dirty="0" smtClean="0"/>
              <a:t>          1505-ös        </a:t>
            </a:r>
            <a:r>
              <a:rPr kumimoji="1" lang="hu-HU" altLang="hu-HU" sz="2000" dirty="0"/>
              <a:t>	 	 </a:t>
            </a:r>
            <a:r>
              <a:rPr kumimoji="1" lang="hu-HU" altLang="hu-HU" sz="2000" dirty="0" smtClean="0"/>
              <a:t>                                 1506,1515ös  </a:t>
            </a:r>
            <a:endParaRPr kumimoji="1" lang="hu-HU" altLang="hu-HU" sz="2000" dirty="0"/>
          </a:p>
          <a:p>
            <a:pPr eaLnBrk="1" hangingPunct="1">
              <a:lnSpc>
                <a:spcPct val="110000"/>
              </a:lnSpc>
              <a:spcBef>
                <a:spcPct val="20000"/>
              </a:spcBef>
            </a:pPr>
            <a:r>
              <a:rPr kumimoji="1" lang="hu-HU" altLang="hu-HU" sz="2000" dirty="0"/>
              <a:t>   Rákosi végzés- 		</a:t>
            </a:r>
            <a:r>
              <a:rPr kumimoji="1" lang="hu-HU" altLang="hu-HU" sz="2000" dirty="0" smtClean="0"/>
              <a:t>                                    Hivatkozik </a:t>
            </a:r>
            <a:r>
              <a:rPr kumimoji="1" lang="hu-HU" altLang="hu-HU" sz="2000" dirty="0"/>
              <a:t>a</a:t>
            </a:r>
            <a:br>
              <a:rPr kumimoji="1" lang="hu-HU" altLang="hu-HU" sz="2000" dirty="0"/>
            </a:br>
            <a:r>
              <a:rPr kumimoji="1" lang="hu-HU" altLang="hu-HU" sz="2000" dirty="0"/>
              <a:t>   re hivatkozik		 </a:t>
            </a:r>
            <a:r>
              <a:rPr kumimoji="1" lang="hu-HU" altLang="hu-HU" sz="2000" dirty="0" smtClean="0"/>
              <a:t>                     </a:t>
            </a:r>
            <a:r>
              <a:rPr kumimoji="1" lang="hu-HU" altLang="hu-HU" sz="2000" dirty="0"/>
              <a:t>házasodási-családi szerződésre</a:t>
            </a:r>
          </a:p>
          <a:p>
            <a:pPr eaLnBrk="1" hangingPunct="1">
              <a:lnSpc>
                <a:spcPct val="110000"/>
              </a:lnSpc>
              <a:spcBef>
                <a:spcPct val="20000"/>
              </a:spcBef>
            </a:pPr>
            <a:r>
              <a:rPr kumimoji="1" lang="hu-HU" altLang="hu-HU" sz="2000" dirty="0"/>
              <a:t>  </a:t>
            </a:r>
            <a:r>
              <a:rPr kumimoji="1" lang="hu-HU" altLang="hu-HU" sz="2000" b="1" dirty="0"/>
              <a:t>Szapolyai János	   </a:t>
            </a:r>
            <a:r>
              <a:rPr kumimoji="1" lang="hu-HU" altLang="hu-HU" sz="2000" b="1" dirty="0" smtClean="0"/>
              <a:t>                             </a:t>
            </a:r>
            <a:r>
              <a:rPr kumimoji="1" lang="hu-HU" altLang="hu-HU" sz="2000" dirty="0" smtClean="0"/>
              <a:t>   </a:t>
            </a:r>
            <a:r>
              <a:rPr kumimoji="1" lang="hu-HU" altLang="hu-HU" sz="2000" b="1" dirty="0" smtClean="0"/>
              <a:t> </a:t>
            </a:r>
            <a:r>
              <a:rPr kumimoji="1" lang="hu-HU" altLang="hu-HU" sz="2000" b="1" dirty="0"/>
              <a:t>Habsburg Ferdinánd</a:t>
            </a:r>
          </a:p>
          <a:p>
            <a:pPr eaLnBrk="1" hangingPunct="1">
              <a:lnSpc>
                <a:spcPct val="110000"/>
              </a:lnSpc>
              <a:spcBef>
                <a:spcPct val="20000"/>
              </a:spcBef>
            </a:pPr>
            <a:r>
              <a:rPr kumimoji="1" lang="hu-HU" altLang="hu-HU" sz="2000" dirty="0" smtClean="0"/>
              <a:t>   Erdély vajdája	        </a:t>
            </a:r>
            <a:r>
              <a:rPr kumimoji="1" lang="hu-HU" altLang="hu-HU" sz="2000" dirty="0"/>
              <a:t>	</a:t>
            </a:r>
            <a:r>
              <a:rPr kumimoji="1" lang="hu-HU" altLang="hu-HU" sz="2000" dirty="0" smtClean="0"/>
              <a:t>                                  </a:t>
            </a:r>
            <a:r>
              <a:rPr kumimoji="1" lang="hu-HU" altLang="hu-HU" sz="2000" dirty="0"/>
              <a:t>	 osztrák főherceg</a:t>
            </a:r>
            <a:br>
              <a:rPr kumimoji="1" lang="hu-HU" altLang="hu-HU" sz="2000" dirty="0"/>
            </a:br>
            <a:r>
              <a:rPr kumimoji="1" lang="hu-HU" altLang="hu-HU" sz="2000" dirty="0" smtClean="0"/>
              <a:t>   Magyar </a:t>
            </a:r>
            <a:r>
              <a:rPr kumimoji="1" lang="hu-HU" altLang="hu-HU" sz="2000" dirty="0"/>
              <a:t>király:1526-1540  	</a:t>
            </a:r>
            <a:r>
              <a:rPr kumimoji="1" lang="hu-HU" altLang="hu-HU" sz="2000" dirty="0" smtClean="0"/>
              <a:t>                    Magyar </a:t>
            </a:r>
            <a:r>
              <a:rPr kumimoji="1" lang="hu-HU" altLang="hu-HU" sz="2000" dirty="0"/>
              <a:t>király:1526-1564</a:t>
            </a:r>
          </a:p>
          <a:p>
            <a:pPr eaLnBrk="1" hangingPunct="1">
              <a:lnSpc>
                <a:spcPct val="110000"/>
              </a:lnSpc>
              <a:spcBef>
                <a:spcPct val="20000"/>
              </a:spcBef>
            </a:pPr>
            <a:r>
              <a:rPr kumimoji="1" lang="hu-HU" altLang="hu-HU" sz="2000" dirty="0">
                <a:solidFill>
                  <a:srgbClr val="0000FF"/>
                </a:solidFill>
              </a:rPr>
              <a:t>			</a:t>
            </a:r>
            <a:endParaRPr lang="hu-HU" altLang="hu-HU" sz="2000" dirty="0">
              <a:solidFill>
                <a:srgbClr val="0000FF"/>
              </a:solidFill>
            </a:endParaRPr>
          </a:p>
        </p:txBody>
      </p:sp>
      <p:sp>
        <p:nvSpPr>
          <p:cNvPr id="2" name="Balra-jobbra nyíl 1"/>
          <p:cNvSpPr/>
          <p:nvPr/>
        </p:nvSpPr>
        <p:spPr>
          <a:xfrm>
            <a:off x="3347864" y="4653136"/>
            <a:ext cx="1651008" cy="749550"/>
          </a:xfrm>
          <a:prstGeom prst="leftRight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54900131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530" y="26922"/>
            <a:ext cx="7373878" cy="6831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9986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11"/>
          <p:cNvSpPr txBox="1">
            <a:spLocks noChangeArrowheads="1"/>
          </p:cNvSpPr>
          <p:nvPr/>
        </p:nvSpPr>
        <p:spPr bwMode="auto">
          <a:xfrm>
            <a:off x="1" y="784560"/>
            <a:ext cx="6588223" cy="6538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4" rIns="91429" bIns="45714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05000"/>
              </a:lnSpc>
              <a:spcBef>
                <a:spcPct val="25000"/>
              </a:spcBef>
              <a:buFont typeface="Wingdings" pitchFamily="2" charset="2"/>
              <a:buChar char="Ø"/>
            </a:pPr>
            <a:r>
              <a:rPr kumimoji="1" lang="hu-HU" altLang="hu-HU" sz="1633" dirty="0"/>
              <a:t> </a:t>
            </a:r>
            <a:r>
              <a:rPr kumimoji="1" lang="hu-HU" altLang="hu-HU" sz="2177" dirty="0"/>
              <a:t>Ferdinánd - segítség V. Károlytól</a:t>
            </a:r>
          </a:p>
          <a:p>
            <a:pPr lvl="1" eaLnBrk="1" hangingPunct="1">
              <a:lnSpc>
                <a:spcPct val="105000"/>
              </a:lnSpc>
              <a:spcBef>
                <a:spcPct val="25000"/>
              </a:spcBef>
            </a:pPr>
            <a:r>
              <a:rPr kumimoji="1" lang="hu-HU" altLang="hu-HU" sz="2177" b="1" dirty="0"/>
              <a:t>Tízezer zsoldos</a:t>
            </a:r>
          </a:p>
          <a:p>
            <a:pPr lvl="1" eaLnBrk="1" hangingPunct="1">
              <a:lnSpc>
                <a:spcPct val="105000"/>
              </a:lnSpc>
              <a:spcBef>
                <a:spcPct val="25000"/>
              </a:spcBef>
            </a:pPr>
            <a:r>
              <a:rPr kumimoji="1" lang="hu-HU" altLang="hu-HU" sz="2177" dirty="0"/>
              <a:t>	</a:t>
            </a:r>
          </a:p>
          <a:p>
            <a:pPr eaLnBrk="1" hangingPunct="1">
              <a:lnSpc>
                <a:spcPct val="105000"/>
              </a:lnSpc>
              <a:spcBef>
                <a:spcPct val="25000"/>
              </a:spcBef>
              <a:buFont typeface="Wingdings" pitchFamily="2" charset="2"/>
              <a:buNone/>
            </a:pPr>
            <a:r>
              <a:rPr kumimoji="1" lang="hu-HU" altLang="hu-HU" sz="2177" b="1" u="sng" dirty="0"/>
              <a:t>1527 </a:t>
            </a:r>
            <a:r>
              <a:rPr kumimoji="1" lang="hu-HU" altLang="hu-HU" sz="2177" b="1" u="sng" dirty="0" smtClean="0"/>
              <a:t>- Tokajnál </a:t>
            </a:r>
            <a:r>
              <a:rPr kumimoji="1" lang="hu-HU" altLang="hu-HU" sz="2177" dirty="0"/>
              <a:t>döntő győzelem </a:t>
            </a:r>
            <a:r>
              <a:rPr kumimoji="1" lang="hu-HU" altLang="hu-HU" sz="2177" dirty="0" smtClean="0"/>
              <a:t>---</a:t>
            </a:r>
            <a:r>
              <a:rPr kumimoji="1" lang="hu-HU" altLang="hu-HU" sz="2177" dirty="0" smtClean="0">
                <a:sym typeface="Symbol" pitchFamily="18" charset="2"/>
              </a:rPr>
              <a:t> </a:t>
            </a:r>
            <a:r>
              <a:rPr kumimoji="1" lang="hu-HU" altLang="hu-HU" sz="2177" dirty="0"/>
              <a:t>Ferdinánd </a:t>
            </a:r>
            <a:r>
              <a:rPr kumimoji="1" lang="hu-HU" altLang="hu-HU" sz="2177" dirty="0" smtClean="0"/>
              <a:t>koronázása</a:t>
            </a:r>
            <a:endParaRPr kumimoji="1" lang="hu-HU" altLang="hu-HU" sz="2177" dirty="0"/>
          </a:p>
          <a:p>
            <a:pPr eaLnBrk="1" hangingPunct="1">
              <a:lnSpc>
                <a:spcPct val="105000"/>
              </a:lnSpc>
              <a:spcBef>
                <a:spcPct val="25000"/>
              </a:spcBef>
              <a:buFont typeface="Wingdings" pitchFamily="2" charset="2"/>
              <a:buNone/>
            </a:pPr>
            <a:r>
              <a:rPr kumimoji="1" lang="hu-HU" altLang="hu-HU" sz="2177" dirty="0">
                <a:sym typeface="Symbol" pitchFamily="18" charset="2"/>
              </a:rPr>
              <a:t>		</a:t>
            </a:r>
            <a:endParaRPr kumimoji="1" lang="hu-HU" altLang="hu-HU" sz="2177" dirty="0"/>
          </a:p>
          <a:p>
            <a:pPr marL="342900" indent="-342900" eaLnBrk="1" hangingPunct="1">
              <a:lnSpc>
                <a:spcPct val="105000"/>
              </a:lnSpc>
              <a:spcBef>
                <a:spcPct val="25000"/>
              </a:spcBef>
              <a:buFont typeface="Arial" panose="020B0604020202020204" pitchFamily="34" charset="0"/>
              <a:buChar char="•"/>
            </a:pPr>
            <a:r>
              <a:rPr kumimoji="1" lang="hu-HU" altLang="hu-HU" sz="2177" dirty="0"/>
              <a:t>Szapolyai</a:t>
            </a:r>
            <a:r>
              <a:rPr kumimoji="1" lang="hu-HU" altLang="hu-HU" sz="2177" b="1" dirty="0"/>
              <a:t> Erdélybe, majd Lengyelországba </a:t>
            </a:r>
            <a:r>
              <a:rPr kumimoji="1" lang="hu-HU" altLang="hu-HU" sz="2177" b="1" dirty="0" smtClean="0"/>
              <a:t>menekül</a:t>
            </a:r>
          </a:p>
          <a:p>
            <a:pPr marL="342900" indent="-342900" eaLnBrk="1" hangingPunct="1">
              <a:lnSpc>
                <a:spcPct val="105000"/>
              </a:lnSpc>
              <a:spcBef>
                <a:spcPct val="25000"/>
              </a:spcBef>
              <a:buFont typeface="Arial" panose="020B0604020202020204" pitchFamily="34" charset="0"/>
              <a:buChar char="•"/>
            </a:pPr>
            <a:r>
              <a:rPr kumimoji="1" lang="hu-HU" altLang="hu-HU" sz="2177" dirty="0" smtClean="0">
                <a:sym typeface="Symbol" pitchFamily="18" charset="2"/>
              </a:rPr>
              <a:t>Segítséget kér </a:t>
            </a:r>
            <a:r>
              <a:rPr kumimoji="1" lang="hu-HU" altLang="hu-HU" sz="2177" dirty="0">
                <a:sym typeface="Symbol" pitchFamily="18" charset="2"/>
              </a:rPr>
              <a:t>a franciáktól és </a:t>
            </a:r>
            <a:r>
              <a:rPr kumimoji="1" lang="hu-HU" altLang="hu-HU" sz="2177" dirty="0" smtClean="0">
                <a:sym typeface="Symbol" pitchFamily="18" charset="2"/>
              </a:rPr>
              <a:t>Velencétől (</a:t>
            </a:r>
            <a:r>
              <a:rPr kumimoji="1" lang="hu-HU" altLang="hu-HU" sz="2177" dirty="0" err="1" smtClean="0">
                <a:sym typeface="Symbol" pitchFamily="18" charset="2"/>
              </a:rPr>
              <a:t>cognac</a:t>
            </a:r>
            <a:r>
              <a:rPr kumimoji="1" lang="hu-HU" altLang="hu-HU" sz="2177" dirty="0" smtClean="0">
                <a:sym typeface="Symbol" pitchFamily="18" charset="2"/>
              </a:rPr>
              <a:t>-i liga) --- </a:t>
            </a:r>
            <a:r>
              <a:rPr kumimoji="1" lang="hu-HU" altLang="hu-HU" sz="2177" b="1" dirty="0" smtClean="0">
                <a:sym typeface="Symbol" pitchFamily="18" charset="2"/>
              </a:rPr>
              <a:t>A </a:t>
            </a:r>
            <a:r>
              <a:rPr kumimoji="1" lang="hu-HU" altLang="hu-HU" sz="2177" b="1" dirty="0">
                <a:sym typeface="Symbol" pitchFamily="18" charset="2"/>
              </a:rPr>
              <a:t>törökhöz irányítják: </a:t>
            </a:r>
            <a:endParaRPr kumimoji="1" lang="hu-HU" altLang="hu-HU" sz="2177" b="1" dirty="0" smtClean="0">
              <a:sym typeface="Symbol" pitchFamily="18" charset="2"/>
            </a:endParaRPr>
          </a:p>
          <a:p>
            <a:pPr marL="342900" indent="-342900" eaLnBrk="1" hangingPunct="1">
              <a:lnSpc>
                <a:spcPct val="105000"/>
              </a:lnSpc>
              <a:spcBef>
                <a:spcPct val="25000"/>
              </a:spcBef>
              <a:buFont typeface="Arial" panose="020B0604020202020204" pitchFamily="34" charset="0"/>
              <a:buChar char="•"/>
            </a:pPr>
            <a:r>
              <a:rPr kumimoji="1" lang="hu-HU" altLang="hu-HU" sz="2177" dirty="0" smtClean="0">
                <a:sym typeface="Symbol" pitchFamily="18" charset="2"/>
              </a:rPr>
              <a:t>1528 </a:t>
            </a:r>
            <a:r>
              <a:rPr kumimoji="1" lang="hu-HU" altLang="hu-HU" sz="2177" dirty="0">
                <a:sym typeface="Symbol" pitchFamily="18" charset="2"/>
              </a:rPr>
              <a:t>- </a:t>
            </a:r>
            <a:r>
              <a:rPr kumimoji="1" lang="hu-HU" altLang="hu-HU" sz="2177" b="1" u="sng" dirty="0">
                <a:solidFill>
                  <a:srgbClr val="FF0000"/>
                </a:solidFill>
                <a:sym typeface="Symbol" pitchFamily="18" charset="2"/>
              </a:rPr>
              <a:t>török </a:t>
            </a:r>
            <a:r>
              <a:rPr kumimoji="1" lang="hu-HU" altLang="hu-HU" sz="2177" b="1" u="sng" dirty="0" err="1" smtClean="0">
                <a:solidFill>
                  <a:srgbClr val="FF0000"/>
                </a:solidFill>
                <a:sym typeface="Symbol" pitchFamily="18" charset="2"/>
              </a:rPr>
              <a:t>segédhadakkal</a:t>
            </a:r>
            <a:r>
              <a:rPr kumimoji="1" lang="hu-HU" altLang="hu-HU" sz="2177" b="1" u="sng" dirty="0" smtClean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kumimoji="1" lang="hu-HU" altLang="hu-HU" sz="2177" dirty="0" err="1" smtClean="0">
                <a:sym typeface="Symbol" pitchFamily="18" charset="2"/>
              </a:rPr>
              <a:t>visszaszerzi</a:t>
            </a:r>
            <a:r>
              <a:rPr kumimoji="1" lang="hu-HU" altLang="hu-HU" sz="2177" dirty="0" smtClean="0">
                <a:sym typeface="Symbol" pitchFamily="18" charset="2"/>
              </a:rPr>
              <a:t> a</a:t>
            </a:r>
            <a:r>
              <a:rPr kumimoji="1" lang="hu-HU" altLang="hu-HU" sz="2177" b="1" dirty="0" smtClean="0">
                <a:sym typeface="Symbol" pitchFamily="18" charset="2"/>
              </a:rPr>
              <a:t> </a:t>
            </a:r>
            <a:r>
              <a:rPr kumimoji="1" lang="hu-HU" altLang="hu-HU" sz="2177" b="1" dirty="0">
                <a:sym typeface="Symbol" pitchFamily="18" charset="2"/>
              </a:rPr>
              <a:t>Tiszántúlt </a:t>
            </a:r>
            <a:r>
              <a:rPr kumimoji="1" lang="hu-HU" altLang="hu-HU" sz="2177" b="1" dirty="0" smtClean="0">
                <a:sym typeface="Symbol" pitchFamily="18" charset="2"/>
              </a:rPr>
              <a:t>Szapolyai</a:t>
            </a:r>
          </a:p>
          <a:p>
            <a:pPr marL="342900" indent="-342900">
              <a:lnSpc>
                <a:spcPct val="105000"/>
              </a:lnSpc>
              <a:spcBef>
                <a:spcPct val="25000"/>
              </a:spcBef>
              <a:buFont typeface="Arial" panose="020B0604020202020204" pitchFamily="34" charset="0"/>
              <a:buChar char="•"/>
            </a:pPr>
            <a:r>
              <a:rPr lang="hu-HU" sz="2200" dirty="0" smtClean="0">
                <a:cs typeface="Arial" charset="0"/>
              </a:rPr>
              <a:t>1529 </a:t>
            </a:r>
            <a:r>
              <a:rPr lang="hu-HU" sz="2200" dirty="0">
                <a:cs typeface="Arial" charset="0"/>
              </a:rPr>
              <a:t>a török ismét az országban</a:t>
            </a:r>
            <a:r>
              <a:rPr lang="en-US" sz="2200" dirty="0">
                <a:cs typeface="Arial" charset="0"/>
              </a:rPr>
              <a:t>»</a:t>
            </a:r>
            <a:r>
              <a:rPr lang="hu-HU" sz="2200" dirty="0">
                <a:cs typeface="Arial" charset="0"/>
              </a:rPr>
              <a:t> </a:t>
            </a:r>
            <a:r>
              <a:rPr lang="hu-HU" sz="2200" b="1" dirty="0">
                <a:cs typeface="Arial" charset="0"/>
              </a:rPr>
              <a:t>2 részre szakadás</a:t>
            </a:r>
          </a:p>
          <a:p>
            <a:pPr eaLnBrk="1" hangingPunct="1">
              <a:lnSpc>
                <a:spcPct val="105000"/>
              </a:lnSpc>
              <a:spcBef>
                <a:spcPct val="25000"/>
              </a:spcBef>
              <a:buFont typeface="Wingdings" pitchFamily="2" charset="2"/>
              <a:buNone/>
            </a:pPr>
            <a:endParaRPr kumimoji="1" lang="hu-HU" altLang="hu-HU" sz="2177" b="1" dirty="0">
              <a:sym typeface="Symbol" pitchFamily="18" charset="2"/>
            </a:endParaRPr>
          </a:p>
          <a:p>
            <a:pPr eaLnBrk="1" hangingPunct="1"/>
            <a:r>
              <a:rPr lang="hu-HU" altLang="hu-HU" sz="2177" dirty="0">
                <a:sym typeface="Symbol" pitchFamily="18" charset="2"/>
              </a:rPr>
              <a:t>							</a:t>
            </a:r>
          </a:p>
        </p:txBody>
      </p:sp>
      <p:sp>
        <p:nvSpPr>
          <p:cNvPr id="6157" name="Text Box 13"/>
          <p:cNvSpPr txBox="1">
            <a:spLocks noChangeArrowheads="1"/>
          </p:cNvSpPr>
          <p:nvPr/>
        </p:nvSpPr>
        <p:spPr bwMode="auto">
          <a:xfrm>
            <a:off x="1" y="45001"/>
            <a:ext cx="6372199" cy="595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9" tIns="45714" rIns="91429" bIns="45714"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50000"/>
              </a:spcBef>
              <a:defRPr/>
            </a:pPr>
            <a:r>
              <a:rPr kumimoji="1" lang="hu-HU" sz="3991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Polgárháború</a:t>
            </a:r>
          </a:p>
        </p:txBody>
      </p:sp>
      <p:sp>
        <p:nvSpPr>
          <p:cNvPr id="30725" name="Text Box 14"/>
          <p:cNvSpPr txBox="1">
            <a:spLocks noChangeArrowheads="1"/>
          </p:cNvSpPr>
          <p:nvPr/>
        </p:nvSpPr>
        <p:spPr bwMode="auto">
          <a:xfrm>
            <a:off x="6733124" y="3857211"/>
            <a:ext cx="1873440" cy="343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9" tIns="45714" rIns="91429" bIns="45714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hu-HU" altLang="hu-HU" sz="1633" b="1" dirty="0">
                <a:solidFill>
                  <a:srgbClr val="FF0000"/>
                </a:solidFill>
              </a:rPr>
              <a:t>V. Károly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188640"/>
            <a:ext cx="2595288" cy="360040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200819"/>
            <a:ext cx="3931146" cy="261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859155"/>
      </p:ext>
    </p:extLst>
  </p:cSld>
  <p:clrMapOvr>
    <a:masterClrMapping/>
  </p:clrMapOvr>
  <p:transition>
    <p:cut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1259632" y="8806"/>
            <a:ext cx="6444344" cy="653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9" tIns="45714" rIns="91429" bIns="45714"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4445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kiút nélküli ország</a:t>
            </a:r>
          </a:p>
        </p:txBody>
      </p:sp>
      <p:sp>
        <p:nvSpPr>
          <p:cNvPr id="36867" name="Text Box 11"/>
          <p:cNvSpPr txBox="1">
            <a:spLocks noChangeArrowheads="1"/>
          </p:cNvSpPr>
          <p:nvPr/>
        </p:nvSpPr>
        <p:spPr bwMode="auto">
          <a:xfrm>
            <a:off x="0" y="697484"/>
            <a:ext cx="6516216" cy="3409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4" rIns="91429" bIns="45714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hu-HU" altLang="hu-HU" sz="1633" dirty="0">
                <a:solidFill>
                  <a:srgbClr val="0000FF"/>
                </a:solidFill>
              </a:rPr>
              <a:t> </a:t>
            </a:r>
            <a:r>
              <a:rPr kumimoji="1" lang="hu-HU" altLang="hu-HU" sz="2177" b="1" dirty="0"/>
              <a:t>1529 Szulejmán ismét Magyarország földjén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hu-HU" sz="2177" b="1" dirty="0">
                <a:sym typeface="Wingdings 2" panose="05020102010507070707" pitchFamily="18" charset="2"/>
              </a:rPr>
              <a:t>	</a:t>
            </a:r>
            <a:r>
              <a:rPr kumimoji="1" lang="hu-HU" altLang="hu-HU" sz="2177" b="1" dirty="0" smtClean="0">
                <a:sym typeface="Wingdings 2" panose="05020102010507070707" pitchFamily="18" charset="2"/>
              </a:rPr>
              <a:t>     </a:t>
            </a:r>
            <a:r>
              <a:rPr kumimoji="1" lang="hu-HU" altLang="hu-HU" sz="2177" b="1" dirty="0">
                <a:sym typeface="Wingdings 2" panose="05020102010507070707" pitchFamily="18" charset="2"/>
              </a:rPr>
              <a:t>	   </a:t>
            </a:r>
            <a:r>
              <a:rPr kumimoji="1" lang="hu-HU" altLang="hu-HU" sz="2177" b="1" dirty="0" smtClean="0">
                <a:sym typeface="Wingdings 2" panose="05020102010507070707" pitchFamily="18" charset="2"/>
              </a:rPr>
              <a:t>           </a:t>
            </a:r>
            <a:r>
              <a:rPr kumimoji="1" lang="hu-HU" altLang="hu-HU" sz="2177" b="1" dirty="0" smtClean="0">
                <a:sym typeface="Symbol" pitchFamily="18" charset="2"/>
              </a:rPr>
              <a:t></a:t>
            </a:r>
            <a:r>
              <a:rPr kumimoji="1" lang="hu-HU" altLang="hu-HU" sz="2177" b="1" dirty="0" smtClean="0">
                <a:sym typeface="Wingdings 2" panose="05020102010507070707" pitchFamily="18" charset="2"/>
              </a:rPr>
              <a:t> </a:t>
            </a:r>
            <a:endParaRPr kumimoji="1" lang="hu-HU" altLang="hu-HU" sz="2177" b="1" dirty="0"/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hu-HU" sz="2177" b="1" dirty="0"/>
              <a:t>                  </a:t>
            </a:r>
            <a:r>
              <a:rPr kumimoji="1" lang="hu-HU" altLang="hu-HU" sz="2177" b="1" dirty="0" smtClean="0"/>
              <a:t>      </a:t>
            </a:r>
            <a:r>
              <a:rPr kumimoji="1" lang="hu-HU" altLang="hu-HU" sz="2177" b="1" dirty="0"/>
              <a:t>Buda ellen </a:t>
            </a:r>
            <a:r>
              <a:rPr kumimoji="1" lang="hu-HU" altLang="hu-HU" sz="2177" b="1" dirty="0" smtClean="0"/>
              <a:t>vonul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hu-HU" sz="2177" b="1" dirty="0" smtClean="0"/>
              <a:t>        </a:t>
            </a:r>
            <a:r>
              <a:rPr kumimoji="1" lang="hu-HU" altLang="hu-HU" sz="2177" b="1" dirty="0"/>
              <a:t>Előtte </a:t>
            </a:r>
            <a:r>
              <a:rPr kumimoji="1" lang="hu-HU" altLang="hu-HU" sz="2177" b="1" dirty="0" smtClean="0"/>
              <a:t>Szapolyai János </a:t>
            </a:r>
            <a:r>
              <a:rPr kumimoji="1" lang="hu-HU" altLang="hu-HU" sz="2177" b="1" u="sng" dirty="0">
                <a:solidFill>
                  <a:srgbClr val="FF0000"/>
                </a:solidFill>
              </a:rPr>
              <a:t>hűbér esküt tett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hu-HU" sz="2177" dirty="0"/>
              <a:t>			 </a:t>
            </a:r>
            <a:r>
              <a:rPr kumimoji="1" lang="hu-HU" altLang="hu-HU" sz="2177" dirty="0" smtClean="0"/>
              <a:t> </a:t>
            </a:r>
            <a:r>
              <a:rPr kumimoji="1" lang="hu-HU" altLang="hu-HU" sz="2177" dirty="0" smtClean="0">
                <a:sym typeface="Symbol" pitchFamily="18" charset="2"/>
              </a:rPr>
              <a:t></a:t>
            </a:r>
            <a:endParaRPr kumimoji="1" lang="hu-HU" altLang="hu-HU" sz="2177" dirty="0">
              <a:sym typeface="Symbol" pitchFamily="18" charset="2"/>
            </a:endParaRP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hu-HU" sz="2177" dirty="0" smtClean="0"/>
              <a:t>Szulejmán </a:t>
            </a:r>
            <a:r>
              <a:rPr kumimoji="1" lang="hu-HU" altLang="hu-HU" sz="2177" dirty="0"/>
              <a:t>Budát Jánosnak adja </a:t>
            </a:r>
            <a:r>
              <a:rPr lang="hu-HU" altLang="hu-HU" sz="2177" dirty="0">
                <a:sym typeface="Symbol" pitchFamily="18" charset="2"/>
              </a:rPr>
              <a:t></a:t>
            </a:r>
            <a:r>
              <a:rPr kumimoji="1" lang="hu-HU" altLang="hu-HU" sz="2177" dirty="0"/>
              <a:t> </a:t>
            </a:r>
            <a:r>
              <a:rPr kumimoji="1" lang="hu-HU" altLang="hu-HU" sz="2177" b="1" u="sng" dirty="0"/>
              <a:t>az ország </a:t>
            </a:r>
            <a:endParaRPr kumimoji="1" lang="hu-HU" altLang="hu-HU" sz="2177" b="1" u="sng" dirty="0" smtClean="0"/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hu-HU" sz="2177" b="1" u="sng" dirty="0" smtClean="0"/>
              <a:t>2 </a:t>
            </a:r>
            <a:r>
              <a:rPr kumimoji="1" lang="hu-HU" altLang="hu-HU" sz="2177" b="1" u="sng" dirty="0"/>
              <a:t>részre szakad</a:t>
            </a:r>
          </a:p>
          <a:p>
            <a:pPr eaLnBrk="1" hangingPunct="1">
              <a:lnSpc>
                <a:spcPct val="110000"/>
              </a:lnSpc>
              <a:spcBef>
                <a:spcPct val="20000"/>
              </a:spcBef>
            </a:pPr>
            <a:r>
              <a:rPr kumimoji="1" lang="hu-HU" altLang="hu-HU" sz="2177" b="1" dirty="0" smtClean="0"/>
              <a:t>Ez után a </a:t>
            </a:r>
            <a:r>
              <a:rPr kumimoji="1" lang="hu-HU" altLang="hu-HU" sz="2177" b="1" dirty="0"/>
              <a:t>török </a:t>
            </a:r>
            <a:r>
              <a:rPr kumimoji="1" lang="hu-HU" altLang="hu-HU" sz="2177" b="1" u="sng" dirty="0"/>
              <a:t>Bécs ellen indul </a:t>
            </a:r>
            <a:r>
              <a:rPr lang="hu-HU" altLang="hu-HU" sz="2177" dirty="0">
                <a:sym typeface="Symbol" pitchFamily="18" charset="2"/>
              </a:rPr>
              <a:t></a:t>
            </a:r>
            <a:r>
              <a:rPr kumimoji="1" lang="hu-HU" altLang="hu-HU" sz="2177" dirty="0"/>
              <a:t> </a:t>
            </a:r>
            <a:r>
              <a:rPr kumimoji="1" lang="hu-HU" altLang="hu-HU" dirty="0"/>
              <a:t>sikertelen ostrom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</a:pPr>
            <a:r>
              <a:rPr kumimoji="1" lang="hu-HU" altLang="hu-HU" sz="2177" dirty="0"/>
              <a:t>					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2963" y="662050"/>
            <a:ext cx="2667126" cy="4483993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861048"/>
            <a:ext cx="5327915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633555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62050"/>
            <a:ext cx="8229600" cy="45259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None/>
            </a:pPr>
            <a:r>
              <a:rPr kumimoji="1" lang="hu-HU" altLang="hu-HU" sz="2600" dirty="0"/>
              <a:t>A török kudarca </a:t>
            </a:r>
            <a:r>
              <a:rPr lang="hu-HU" altLang="hu-HU" sz="2600" dirty="0">
                <a:sym typeface="Symbol" pitchFamily="18" charset="2"/>
              </a:rPr>
              <a:t></a:t>
            </a:r>
            <a:r>
              <a:rPr kumimoji="1" lang="hu-HU" altLang="hu-HU" sz="2600" dirty="0"/>
              <a:t> Szapolyai helyzete romlik</a:t>
            </a:r>
          </a:p>
          <a:p>
            <a:pPr>
              <a:lnSpc>
                <a:spcPct val="110000"/>
              </a:lnSpc>
              <a:buNone/>
            </a:pPr>
            <a:r>
              <a:rPr kumimoji="1" lang="hu-HU" altLang="hu-HU" sz="2600" dirty="0">
                <a:sym typeface="Wingdings 2" panose="05020102010507070707" pitchFamily="18" charset="2"/>
              </a:rPr>
              <a:t>       </a:t>
            </a:r>
            <a:r>
              <a:rPr kumimoji="1" lang="hu-HU" altLang="hu-HU" sz="2600" dirty="0"/>
              <a:t>A bárók hol egyik, hol a másik </a:t>
            </a:r>
            <a:r>
              <a:rPr kumimoji="1" lang="hu-HU" altLang="hu-HU" sz="2600" i="1" dirty="0"/>
              <a:t>„párton”</a:t>
            </a:r>
            <a:r>
              <a:rPr kumimoji="1" lang="hu-HU" altLang="hu-HU" sz="2600" dirty="0"/>
              <a:t> állnak – leghatalmasabb főúr – </a:t>
            </a:r>
            <a:r>
              <a:rPr kumimoji="1" lang="hu-HU" altLang="hu-HU" sz="2600" b="1" u="sng" dirty="0">
                <a:solidFill>
                  <a:srgbClr val="FF0000"/>
                </a:solidFill>
              </a:rPr>
              <a:t>TÖRÖK BÁLINT</a:t>
            </a:r>
          </a:p>
          <a:p>
            <a:pPr>
              <a:lnSpc>
                <a:spcPct val="110000"/>
              </a:lnSpc>
              <a:buNone/>
            </a:pPr>
            <a:endParaRPr kumimoji="1" lang="hu-HU" altLang="hu-HU" sz="500" dirty="0"/>
          </a:p>
          <a:p>
            <a:pPr>
              <a:lnSpc>
                <a:spcPct val="90000"/>
              </a:lnSpc>
            </a:pPr>
            <a:r>
              <a:rPr kumimoji="1" lang="hu-HU" altLang="hu-HU" sz="2600" dirty="0"/>
              <a:t> </a:t>
            </a:r>
            <a:r>
              <a:rPr kumimoji="1" lang="hu-HU" altLang="hu-HU" sz="2600" b="1" dirty="0"/>
              <a:t>1532 újabb kísérlet Bécs ellen vonulni </a:t>
            </a:r>
            <a:br>
              <a:rPr kumimoji="1" lang="hu-HU" altLang="hu-HU" sz="2600" b="1" dirty="0"/>
            </a:br>
            <a:r>
              <a:rPr kumimoji="1" lang="hu-HU" altLang="hu-HU" sz="2600" b="1" dirty="0"/>
              <a:t> </a:t>
            </a:r>
            <a:r>
              <a:rPr kumimoji="1" lang="hu-HU" altLang="hu-HU" sz="2600" b="1" dirty="0" smtClean="0"/>
              <a:t>- útba esik </a:t>
            </a:r>
            <a:r>
              <a:rPr kumimoji="1" lang="hu-HU" altLang="hu-HU" sz="2600" b="1" u="sng" dirty="0" smtClean="0"/>
              <a:t>Kőszeg – osztrák hűbér birtok</a:t>
            </a:r>
            <a:endParaRPr kumimoji="1" lang="hu-HU" altLang="hu-HU" sz="2600" b="1" u="sng" dirty="0"/>
          </a:p>
          <a:p>
            <a:endParaRPr lang="hu-HU" sz="2600" dirty="0"/>
          </a:p>
        </p:txBody>
      </p:sp>
      <p:sp>
        <p:nvSpPr>
          <p:cNvPr id="4" name="Text Box 9"/>
          <p:cNvSpPr txBox="1">
            <a:spLocks noChangeArrowheads="1"/>
          </p:cNvSpPr>
          <p:nvPr/>
        </p:nvSpPr>
        <p:spPr bwMode="auto">
          <a:xfrm>
            <a:off x="1259632" y="8806"/>
            <a:ext cx="6444344" cy="6532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9" tIns="45714" rIns="91429" bIns="45714"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4445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kiút nélküli ország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257" y="1916832"/>
            <a:ext cx="2773454" cy="472514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142" y="3068960"/>
            <a:ext cx="3744416" cy="3744416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876558" y="6211089"/>
            <a:ext cx="216024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200" dirty="0" smtClean="0"/>
              <a:t>Török Bálint</a:t>
            </a:r>
            <a:endParaRPr lang="hu-HU" sz="2200" dirty="0"/>
          </a:p>
        </p:txBody>
      </p:sp>
    </p:spTree>
    <p:extLst>
      <p:ext uri="{BB962C8B-B14F-4D97-AF65-F5344CB8AC3E}">
        <p14:creationId xmlns:p14="http://schemas.microsoft.com/office/powerpoint/2010/main" val="3636424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9" descr="05 Török hadjáratok 1526-154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0086" r="7500" b="11206"/>
          <a:stretch>
            <a:fillRect/>
          </a:stretch>
        </p:blipFill>
        <p:spPr>
          <a:xfrm>
            <a:off x="251520" y="44624"/>
            <a:ext cx="8568952" cy="68032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5403854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-19410" y="806089"/>
            <a:ext cx="8856984" cy="4467200"/>
          </a:xfrm>
        </p:spPr>
        <p:txBody>
          <a:bodyPr>
            <a:normAutofit/>
          </a:bodyPr>
          <a:lstStyle/>
          <a:p>
            <a:r>
              <a:rPr lang="hu-HU" sz="2400" dirty="0"/>
              <a:t>A </a:t>
            </a:r>
            <a:r>
              <a:rPr lang="hu-HU" sz="2400" b="1" dirty="0"/>
              <a:t>kicsi és jelentéktelen </a:t>
            </a:r>
            <a:r>
              <a:rPr lang="hu-HU" sz="2400" dirty="0"/>
              <a:t>vár kapitánya a horvát származású </a:t>
            </a:r>
            <a:r>
              <a:rPr lang="hu-HU" sz="2400" b="1" u="sng" dirty="0">
                <a:solidFill>
                  <a:srgbClr val="FF0000"/>
                </a:solidFill>
              </a:rPr>
              <a:t>Jurisics Miklós</a:t>
            </a:r>
            <a:r>
              <a:rPr lang="hu-HU" sz="2400" dirty="0"/>
              <a:t> </a:t>
            </a:r>
            <a:r>
              <a:rPr lang="hu-HU" sz="2400" dirty="0" smtClean="0"/>
              <a:t>volt, kevés védő volt a várban</a:t>
            </a:r>
          </a:p>
          <a:p>
            <a:r>
              <a:rPr lang="hu-HU" sz="2400" dirty="0"/>
              <a:t>Szulejmán szultán hadserege </a:t>
            </a:r>
            <a:r>
              <a:rPr lang="hu-HU" sz="2400" b="1" u="sng" dirty="0" smtClean="0">
                <a:solidFill>
                  <a:srgbClr val="FF0000"/>
                </a:solidFill>
              </a:rPr>
              <a:t>60 000 </a:t>
            </a:r>
            <a:r>
              <a:rPr lang="hu-HU" sz="2400" b="1" u="sng" dirty="0">
                <a:solidFill>
                  <a:srgbClr val="FF0000"/>
                </a:solidFill>
              </a:rPr>
              <a:t>harcosból </a:t>
            </a:r>
            <a:r>
              <a:rPr lang="hu-HU" sz="2400" dirty="0" smtClean="0"/>
              <a:t>állt, 1532. augusztus 5-én érkezett meg Kőszeg alá</a:t>
            </a:r>
          </a:p>
          <a:p>
            <a:r>
              <a:rPr lang="hu-HU" sz="2400" dirty="0" smtClean="0"/>
              <a:t>A vár </a:t>
            </a:r>
            <a:r>
              <a:rPr lang="hu-HU" sz="2400" dirty="0"/>
              <a:t>védői nagy veszteségek árán kitartottak és </a:t>
            </a:r>
            <a:r>
              <a:rPr lang="hu-HU" sz="3000" b="1" u="sng" dirty="0">
                <a:solidFill>
                  <a:srgbClr val="FF0000"/>
                </a:solidFill>
              </a:rPr>
              <a:t>19 rohamot vertek vissza</a:t>
            </a:r>
            <a:r>
              <a:rPr lang="hu-HU" sz="2400" dirty="0"/>
              <a:t>, mígnem augusztus 28-án a nagyvezír tárgyalásokat kezdeményezett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179512" y="0"/>
            <a:ext cx="856895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500" dirty="0" smtClean="0"/>
              <a:t>1532 – Kőszeg ostroma</a:t>
            </a:r>
            <a:endParaRPr lang="en-US" sz="45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721073"/>
            <a:ext cx="3590077" cy="3060665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3448504"/>
            <a:ext cx="4860032" cy="3411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173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179512" y="764704"/>
            <a:ext cx="8856984" cy="5638800"/>
          </a:xfrm>
        </p:spPr>
        <p:txBody>
          <a:bodyPr>
            <a:normAutofit/>
          </a:bodyPr>
          <a:lstStyle/>
          <a:p>
            <a:r>
              <a:rPr lang="hu-HU" sz="2400" b="1" u="sng" dirty="0" smtClean="0"/>
              <a:t>Feltétel:</a:t>
            </a:r>
            <a:r>
              <a:rPr lang="hu-HU" sz="2400" dirty="0" smtClean="0"/>
              <a:t> Ha </a:t>
            </a:r>
            <a:r>
              <a:rPr lang="hu-HU" sz="2400" dirty="0"/>
              <a:t>a védők Kőszeg várfalára kitűzik a török lófarkas lobogót, akkor az addigra szintén meglehetősen kimerült óriási török sereg feladja a további ostromot és visszavonul</a:t>
            </a:r>
            <a:r>
              <a:rPr lang="hu-HU" sz="2400" dirty="0" smtClean="0"/>
              <a:t>…</a:t>
            </a:r>
          </a:p>
          <a:p>
            <a:r>
              <a:rPr lang="hu-HU" sz="2400" dirty="0" smtClean="0"/>
              <a:t>1532. augusztus 30-án, </a:t>
            </a:r>
            <a:r>
              <a:rPr lang="hu-HU" sz="2400" b="1" dirty="0" smtClean="0"/>
              <a:t>délelőtt 11 órakor </a:t>
            </a:r>
            <a:r>
              <a:rPr lang="hu-HU" sz="2400" dirty="0" smtClean="0"/>
              <a:t>a törökök visszavonultak</a:t>
            </a:r>
          </a:p>
          <a:p>
            <a:r>
              <a:rPr lang="hu-HU" sz="2400" dirty="0" smtClean="0"/>
              <a:t>1777 óta </a:t>
            </a:r>
            <a:r>
              <a:rPr lang="hu-HU" sz="2400" b="1" dirty="0" smtClean="0">
                <a:solidFill>
                  <a:srgbClr val="FF0000"/>
                </a:solidFill>
              </a:rPr>
              <a:t>CSAK (!) Kőszegen --- 11 órakor is harangszó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3" name="Szövegdoboz 2"/>
          <p:cNvSpPr txBox="1"/>
          <p:nvPr/>
        </p:nvSpPr>
        <p:spPr>
          <a:xfrm>
            <a:off x="179512" y="0"/>
            <a:ext cx="856895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500" dirty="0" smtClean="0"/>
              <a:t>1532 – Kőszeg ostroma</a:t>
            </a:r>
            <a:endParaRPr lang="en-US" sz="45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60" y="2936032"/>
            <a:ext cx="5201208" cy="3467472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356" y="2913606"/>
            <a:ext cx="3204051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879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223201" y="42662"/>
            <a:ext cx="8244409" cy="504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29" tIns="45714" rIns="91429" bIns="45714">
            <a:spAutoFit/>
          </a:bodyPr>
          <a:lstStyle/>
          <a:p>
            <a:pPr algn="ctr" eaLnBrk="1" hangingPunct="1">
              <a:lnSpc>
                <a:spcPct val="80000"/>
              </a:lnSpc>
              <a:spcBef>
                <a:spcPct val="20000"/>
              </a:spcBef>
              <a:defRPr/>
            </a:pPr>
            <a:r>
              <a:rPr kumimoji="1" lang="hu-HU" sz="3266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polgárháború vége - 1538</a:t>
            </a:r>
            <a:r>
              <a:rPr kumimoji="1" lang="hu-HU" sz="3266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 </a:t>
            </a:r>
            <a:r>
              <a:rPr kumimoji="1" lang="hu-HU" sz="3266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váradi</a:t>
            </a:r>
            <a:r>
              <a:rPr kumimoji="1" lang="hu-HU" sz="3266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béke</a:t>
            </a:r>
          </a:p>
        </p:txBody>
      </p:sp>
      <p:sp>
        <p:nvSpPr>
          <p:cNvPr id="38919" name="Tartalom helye 10"/>
          <p:cNvSpPr>
            <a:spLocks noGrp="1"/>
          </p:cNvSpPr>
          <p:nvPr>
            <p:ph/>
          </p:nvPr>
        </p:nvSpPr>
        <p:spPr>
          <a:xfrm>
            <a:off x="108001" y="547083"/>
            <a:ext cx="9035999" cy="3886560"/>
          </a:xfrm>
        </p:spPr>
        <p:txBody>
          <a:bodyPr>
            <a:noAutofit/>
          </a:bodyPr>
          <a:lstStyle/>
          <a:p>
            <a:r>
              <a:rPr kumimoji="1" lang="hu-HU" altLang="hu-HU" sz="2400" dirty="0"/>
              <a:t>Kiegyenlített erőviszonyok, értelmetlen harc		           </a:t>
            </a:r>
            <a:r>
              <a:rPr kumimoji="1" lang="hu-HU" altLang="hu-HU" sz="2400" dirty="0" smtClean="0"/>
              <a:t>  </a:t>
            </a:r>
            <a:endParaRPr kumimoji="1" lang="hu-HU" altLang="hu-HU" sz="2400" dirty="0"/>
          </a:p>
          <a:p>
            <a:r>
              <a:rPr kumimoji="1" lang="hu-HU" altLang="hu-HU" sz="2400" b="1" u="sng" dirty="0" smtClean="0"/>
              <a:t>Nagyváradon </a:t>
            </a:r>
            <a:r>
              <a:rPr kumimoji="1" lang="hu-HU" altLang="hu-HU" sz="2400" b="1" u="sng" dirty="0"/>
              <a:t>egyezséget kötnek </a:t>
            </a:r>
            <a:r>
              <a:rPr kumimoji="1" lang="hu-HU" altLang="hu-HU" sz="2400" b="1" u="sng" dirty="0" smtClean="0"/>
              <a:t>I. Ferdinánd </a:t>
            </a:r>
            <a:r>
              <a:rPr kumimoji="1" lang="hu-HU" altLang="hu-HU" sz="2400" b="1" u="sng" dirty="0"/>
              <a:t>és </a:t>
            </a:r>
            <a:r>
              <a:rPr kumimoji="1" lang="hu-HU" altLang="hu-HU" sz="2400" b="1" u="sng" dirty="0" smtClean="0"/>
              <a:t>I. </a:t>
            </a:r>
            <a:r>
              <a:rPr kumimoji="1" lang="hu-HU" altLang="hu-HU" sz="2400" b="1" u="sng" dirty="0"/>
              <a:t>(</a:t>
            </a:r>
            <a:r>
              <a:rPr kumimoji="1" lang="hu-HU" altLang="hu-HU" sz="2400" b="1" u="sng" dirty="0" smtClean="0"/>
              <a:t>Szapolyai) János</a:t>
            </a:r>
            <a:endParaRPr kumimoji="1" lang="hu-HU" altLang="hu-HU" sz="2400" b="1" u="sng" dirty="0"/>
          </a:p>
          <a:p>
            <a:pPr>
              <a:lnSpc>
                <a:spcPct val="125000"/>
              </a:lnSpc>
            </a:pPr>
            <a:r>
              <a:rPr kumimoji="1" lang="hu-HU" altLang="hu-HU" sz="2400" dirty="0" smtClean="0"/>
              <a:t>Pontjai:</a:t>
            </a:r>
            <a:endParaRPr kumimoji="1" lang="hu-HU" altLang="hu-HU" sz="2400" dirty="0"/>
          </a:p>
          <a:p>
            <a:pPr lvl="1" eaLnBrk="1" hangingPunct="1"/>
            <a:r>
              <a:rPr kumimoji="1" lang="hu-HU" altLang="hu-HU" sz="2400" dirty="0">
                <a:sym typeface="Wingdings 2" panose="05020102010507070707" pitchFamily="18" charset="2"/>
              </a:rPr>
              <a:t>     </a:t>
            </a:r>
            <a:r>
              <a:rPr kumimoji="1" lang="hu-HU" altLang="hu-HU" sz="2400" dirty="0"/>
              <a:t>kölcsönösen </a:t>
            </a:r>
            <a:r>
              <a:rPr kumimoji="1" lang="hu-HU" altLang="hu-HU" sz="2400" b="1" dirty="0"/>
              <a:t>elismerik egymás </a:t>
            </a:r>
            <a:r>
              <a:rPr kumimoji="1" lang="hu-HU" altLang="hu-HU" sz="2400" dirty="0"/>
              <a:t>királyságát</a:t>
            </a:r>
          </a:p>
          <a:p>
            <a:pPr lvl="1" eaLnBrk="1" hangingPunct="1"/>
            <a:r>
              <a:rPr kumimoji="1" lang="hu-HU" altLang="hu-HU" sz="2400" dirty="0"/>
              <a:t>	  </a:t>
            </a:r>
            <a:r>
              <a:rPr kumimoji="1" lang="hu-HU" altLang="hu-HU" sz="2400" dirty="0" smtClean="0"/>
              <a:t>az </a:t>
            </a:r>
            <a:r>
              <a:rPr kumimoji="1" lang="hu-HU" altLang="hu-HU" sz="2400" dirty="0"/>
              <a:t>ország jogilag is megosztottá </a:t>
            </a:r>
            <a:r>
              <a:rPr kumimoji="1" lang="hu-HU" altLang="hu-HU" sz="2400" dirty="0" smtClean="0"/>
              <a:t>válik</a:t>
            </a:r>
            <a:endParaRPr kumimoji="1" lang="hu-HU" altLang="hu-HU" sz="2400" dirty="0"/>
          </a:p>
          <a:p>
            <a:pPr lvl="1" eaLnBrk="1" hangingPunct="1"/>
            <a:r>
              <a:rPr kumimoji="1" lang="hu-HU" altLang="hu-HU" sz="2400" dirty="0">
                <a:sym typeface="Wingdings 2" panose="05020102010507070707" pitchFamily="18" charset="2"/>
              </a:rPr>
              <a:t>    </a:t>
            </a:r>
            <a:r>
              <a:rPr kumimoji="1" lang="hu-HU" altLang="hu-HU" sz="2400" dirty="0"/>
              <a:t>Szapolyai </a:t>
            </a:r>
            <a:r>
              <a:rPr lang="hu-HU" altLang="hu-HU" sz="2400" dirty="0">
                <a:sym typeface="Wingdings" pitchFamily="2" charset="2"/>
              </a:rPr>
              <a:t>halála</a:t>
            </a:r>
            <a:r>
              <a:rPr kumimoji="1" lang="hu-HU" altLang="hu-HU" sz="2400" dirty="0"/>
              <a:t> után </a:t>
            </a:r>
            <a:r>
              <a:rPr kumimoji="1" lang="hu-HU" altLang="hu-HU" sz="2400" b="1" dirty="0"/>
              <a:t>Ferdinándé az egész ország</a:t>
            </a:r>
          </a:p>
          <a:p>
            <a:pPr lvl="1" eaLnBrk="1" hangingPunct="1"/>
            <a:r>
              <a:rPr kumimoji="1" lang="hu-HU" altLang="hu-HU" sz="2400" dirty="0">
                <a:sym typeface="Wingdings 2" panose="05020102010507070707" pitchFamily="18" charset="2"/>
              </a:rPr>
              <a:t>    </a:t>
            </a:r>
            <a:r>
              <a:rPr kumimoji="1" lang="hu-HU" altLang="hu-HU" sz="2400" b="1" u="sng" dirty="0" smtClean="0">
                <a:solidFill>
                  <a:srgbClr val="C00000"/>
                </a:solidFill>
              </a:rPr>
              <a:t>ha I. Jánosnak örököse </a:t>
            </a:r>
            <a:r>
              <a:rPr kumimoji="1" lang="hu-HU" altLang="hu-HU" sz="2400" b="1" u="sng" dirty="0">
                <a:solidFill>
                  <a:srgbClr val="C00000"/>
                </a:solidFill>
              </a:rPr>
              <a:t>születne, akkor is</a:t>
            </a:r>
          </a:p>
          <a:p>
            <a:pPr eaLnBrk="1" hangingPunct="1">
              <a:buFont typeface="Wingdings 2" panose="05020102010507070707" pitchFamily="18" charset="2"/>
              <a:buNone/>
            </a:pPr>
            <a:endParaRPr lang="hu-HU" altLang="hu-HU" sz="2400" b="1" dirty="0">
              <a:solidFill>
                <a:schemeClr val="accent1"/>
              </a:solidFill>
              <a:sym typeface="Wingdings" pitchFamily="2" charset="2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6" y="3716719"/>
            <a:ext cx="4060768" cy="356624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4445" y="3716719"/>
            <a:ext cx="5074363" cy="2911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8029484"/>
      </p:ext>
    </p:extLst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960" y="0"/>
            <a:ext cx="521208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135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0"/>
          <p:cNvSpPr>
            <a:spLocks noChangeArrowheads="1"/>
          </p:cNvSpPr>
          <p:nvPr/>
        </p:nvSpPr>
        <p:spPr bwMode="auto">
          <a:xfrm>
            <a:off x="216471" y="4613494"/>
            <a:ext cx="8531993" cy="83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4" rIns="91429" bIns="45714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hu-HU" altLang="hu-HU" sz="2400" dirty="0"/>
              <a:t>János megnősül (59 éves) </a:t>
            </a:r>
            <a:r>
              <a:rPr lang="hu-HU" altLang="hu-HU" sz="2400" dirty="0">
                <a:sym typeface="Symbol" pitchFamily="18" charset="2"/>
              </a:rPr>
              <a:t></a:t>
            </a:r>
            <a:br>
              <a:rPr lang="hu-HU" altLang="hu-HU" sz="2400" dirty="0">
                <a:sym typeface="Symbol" pitchFamily="18" charset="2"/>
              </a:rPr>
            </a:br>
            <a:r>
              <a:rPr lang="hu-HU" altLang="hu-HU" sz="2400" dirty="0">
                <a:sym typeface="Symbol" pitchFamily="18" charset="2"/>
              </a:rPr>
              <a:t> neje Izabella, a lengyel király lánya</a:t>
            </a:r>
          </a:p>
        </p:txBody>
      </p:sp>
      <p:sp>
        <p:nvSpPr>
          <p:cNvPr id="4" name="Rectangle 18"/>
          <p:cNvSpPr>
            <a:spLocks noChangeArrowheads="1"/>
          </p:cNvSpPr>
          <p:nvPr/>
        </p:nvSpPr>
        <p:spPr bwMode="auto">
          <a:xfrm>
            <a:off x="0" y="5426242"/>
            <a:ext cx="5436096" cy="892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4" rIns="91429" bIns="45714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hu-HU" altLang="hu-HU" sz="2600" dirty="0">
                <a:solidFill>
                  <a:srgbClr val="FF3300"/>
                </a:solidFill>
                <a:sym typeface="Symbol" pitchFamily="18" charset="2"/>
              </a:rPr>
              <a:t>		</a:t>
            </a:r>
            <a:r>
              <a:rPr kumimoji="1" lang="hu-HU" altLang="hu-HU" sz="2600" dirty="0">
                <a:sym typeface="Symbol" pitchFamily="18" charset="2"/>
              </a:rPr>
              <a:t></a:t>
            </a:r>
            <a:endParaRPr kumimoji="1" lang="hu-HU" altLang="hu-HU" sz="2600" dirty="0"/>
          </a:p>
          <a:p>
            <a:pPr eaLnBrk="1" hangingPunct="1"/>
            <a:r>
              <a:rPr kumimoji="1" lang="hu-HU" altLang="hu-HU" sz="2600" b="1" dirty="0" smtClean="0"/>
              <a:t>János </a:t>
            </a:r>
            <a:r>
              <a:rPr kumimoji="1" lang="hu-HU" altLang="hu-HU" sz="2600" b="1" dirty="0"/>
              <a:t>Zsigmond (örökös)</a:t>
            </a:r>
            <a:endParaRPr lang="hu-HU" altLang="hu-HU" sz="2600" b="1" dirty="0">
              <a:sym typeface="Wingdings" pitchFamily="2" charset="2"/>
            </a:endParaRPr>
          </a:p>
        </p:txBody>
      </p:sp>
      <p:sp>
        <p:nvSpPr>
          <p:cNvPr id="5" name="Rectangle 21"/>
          <p:cNvSpPr>
            <a:spLocks noChangeArrowheads="1"/>
          </p:cNvSpPr>
          <p:nvPr/>
        </p:nvSpPr>
        <p:spPr bwMode="auto">
          <a:xfrm>
            <a:off x="4139952" y="5847667"/>
            <a:ext cx="4968552" cy="461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9" tIns="45714" rIns="91429" bIns="45714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kumimoji="1" lang="hu-HU" altLang="hu-HU" sz="2400" dirty="0">
                <a:sym typeface="Symbol" pitchFamily="18" charset="2"/>
              </a:rPr>
              <a:t></a:t>
            </a:r>
            <a:r>
              <a:rPr kumimoji="1" lang="hu-HU" altLang="hu-HU" sz="2400" dirty="0"/>
              <a:t> </a:t>
            </a:r>
            <a:r>
              <a:rPr kumimoji="1" lang="hu-HU" altLang="hu-HU" sz="2400" b="1" dirty="0"/>
              <a:t>1540: Szapolyai János meghal </a:t>
            </a:r>
            <a:endParaRPr lang="hu-HU" altLang="hu-HU" sz="2400" b="1" dirty="0">
              <a:sym typeface="Wingdings" pitchFamily="2" charset="2"/>
            </a:endParaRPr>
          </a:p>
        </p:txBody>
      </p:sp>
      <p:sp>
        <p:nvSpPr>
          <p:cNvPr id="6" name="Szövegdoboz 5"/>
          <p:cNvSpPr txBox="1"/>
          <p:nvPr/>
        </p:nvSpPr>
        <p:spPr>
          <a:xfrm>
            <a:off x="301265" y="0"/>
            <a:ext cx="8676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3600" dirty="0" smtClean="0"/>
              <a:t>Az ország 3 részre szakadása - előzmények</a:t>
            </a:r>
            <a:endParaRPr lang="hu-HU" sz="36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59" y="646330"/>
            <a:ext cx="3442948" cy="3727365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-182279" y="4142385"/>
            <a:ext cx="3878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400" dirty="0" smtClean="0"/>
              <a:t>János Zsigmond</a:t>
            </a:r>
            <a:endParaRPr lang="hu-HU" sz="2400" dirty="0"/>
          </a:p>
        </p:txBody>
      </p:sp>
      <p:sp>
        <p:nvSpPr>
          <p:cNvPr id="9" name="Szövegdoboz 8"/>
          <p:cNvSpPr txBox="1"/>
          <p:nvPr/>
        </p:nvSpPr>
        <p:spPr>
          <a:xfrm>
            <a:off x="0" y="6237312"/>
            <a:ext cx="55801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Helyette anyja és Fráter György pálos szerzetes gyakorolják az </a:t>
            </a:r>
            <a:r>
              <a:rPr lang="hu-HU" b="1" dirty="0" err="1" smtClean="0"/>
              <a:t>uralk</a:t>
            </a:r>
            <a:r>
              <a:rPr lang="hu-HU" b="1" dirty="0" smtClean="0"/>
              <a:t>. jogokat</a:t>
            </a:r>
            <a:endParaRPr lang="hu-HU" b="1" dirty="0"/>
          </a:p>
        </p:txBody>
      </p:sp>
      <p:pic>
        <p:nvPicPr>
          <p:cNvPr id="10" name="Kép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101" y="692696"/>
            <a:ext cx="2912107" cy="3314256"/>
          </a:xfrm>
          <a:prstGeom prst="rect">
            <a:avLst/>
          </a:prstGeom>
        </p:spPr>
      </p:pic>
      <p:sp>
        <p:nvSpPr>
          <p:cNvPr id="11" name="Szövegdoboz 10"/>
          <p:cNvSpPr txBox="1"/>
          <p:nvPr/>
        </p:nvSpPr>
        <p:spPr>
          <a:xfrm>
            <a:off x="3844577" y="4005064"/>
            <a:ext cx="27796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Jagelló Izabella</a:t>
            </a:r>
            <a:endParaRPr lang="hu-HU" sz="2400" dirty="0"/>
          </a:p>
        </p:txBody>
      </p:sp>
      <p:pic>
        <p:nvPicPr>
          <p:cNvPr id="12" name="Kép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5995" y="690808"/>
            <a:ext cx="2668005" cy="3973982"/>
          </a:xfrm>
          <a:prstGeom prst="rect">
            <a:avLst/>
          </a:prstGeom>
        </p:spPr>
      </p:pic>
      <p:sp>
        <p:nvSpPr>
          <p:cNvPr id="13" name="Szövegdoboz 12"/>
          <p:cNvSpPr txBox="1"/>
          <p:nvPr/>
        </p:nvSpPr>
        <p:spPr>
          <a:xfrm>
            <a:off x="6876256" y="4664077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 smtClean="0"/>
              <a:t>Fráter György</a:t>
            </a:r>
            <a:endParaRPr lang="hu-HU" sz="2400" dirty="0"/>
          </a:p>
        </p:txBody>
      </p:sp>
    </p:spTree>
    <p:extLst>
      <p:ext uri="{BB962C8B-B14F-4D97-AF65-F5344CB8AC3E}">
        <p14:creationId xmlns:p14="http://schemas.microsoft.com/office/powerpoint/2010/main" val="3991517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97285" y="886073"/>
            <a:ext cx="8856984" cy="5638800"/>
          </a:xfrm>
        </p:spPr>
        <p:txBody>
          <a:bodyPr>
            <a:normAutofit/>
          </a:bodyPr>
          <a:lstStyle/>
          <a:p>
            <a:r>
              <a:rPr lang="hu-HU" sz="2400" dirty="0"/>
              <a:t>A nevelő, </a:t>
            </a:r>
            <a:r>
              <a:rPr lang="hu-HU" sz="2400" b="1" dirty="0"/>
              <a:t>Fráter György</a:t>
            </a:r>
            <a:r>
              <a:rPr lang="hu-HU" sz="2400" dirty="0"/>
              <a:t> gyorsan összehívott egy országgyűlést, mely elismerte II. Jánost királynak. A gyermek királyt a s</a:t>
            </a:r>
            <a:r>
              <a:rPr lang="hu-HU" sz="2400" dirty="0" smtClean="0"/>
              <a:t>zultán </a:t>
            </a:r>
            <a:r>
              <a:rPr lang="hu-HU" sz="2400" dirty="0"/>
              <a:t>is elismerte. </a:t>
            </a:r>
            <a:r>
              <a:rPr lang="hu-HU" sz="2400" dirty="0" smtClean="0"/>
              <a:t>Ugyanis </a:t>
            </a:r>
            <a:r>
              <a:rPr lang="hu-HU" sz="2400" dirty="0"/>
              <a:t>érdekében állt az ellentét fokozása </a:t>
            </a:r>
            <a:r>
              <a:rPr lang="hu-HU" sz="2400" dirty="0" smtClean="0"/>
              <a:t>MO (erdélyi fejedelemség) </a:t>
            </a:r>
            <a:r>
              <a:rPr lang="hu-HU" sz="2400" dirty="0"/>
              <a:t>és Bécs </a:t>
            </a:r>
            <a:r>
              <a:rPr lang="hu-HU" sz="2400" dirty="0" smtClean="0"/>
              <a:t>között</a:t>
            </a:r>
            <a:endParaRPr lang="en-US" sz="24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685800" y="116632"/>
            <a:ext cx="777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400" dirty="0" smtClean="0"/>
              <a:t>Az ország 3 részre szakadása</a:t>
            </a:r>
            <a:endParaRPr lang="en-US" sz="44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6335" y="2316386"/>
            <a:ext cx="3678698" cy="437515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443065"/>
            <a:ext cx="3606479" cy="4248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859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8634" y="620688"/>
            <a:ext cx="9001000" cy="3691880"/>
          </a:xfrm>
        </p:spPr>
        <p:txBody>
          <a:bodyPr>
            <a:normAutofit/>
          </a:bodyPr>
          <a:lstStyle/>
          <a:p>
            <a:r>
              <a:rPr lang="hu-HU" sz="2400" b="1" dirty="0"/>
              <a:t>1541-ben Ferdinánd Buda ellen vonult</a:t>
            </a:r>
            <a:r>
              <a:rPr lang="hu-HU" sz="2400" dirty="0"/>
              <a:t>, hogy érvényt szerezzen a Váradi </a:t>
            </a:r>
            <a:r>
              <a:rPr lang="hu-HU" sz="2400" dirty="0" smtClean="0"/>
              <a:t>egyezménynek</a:t>
            </a:r>
            <a:r>
              <a:rPr lang="hu-HU" sz="2400" dirty="0"/>
              <a:t>. </a:t>
            </a:r>
            <a:r>
              <a:rPr lang="hu-HU" sz="2400" b="1" dirty="0"/>
              <a:t>Fráter György a töröktől kért segítséget</a:t>
            </a:r>
            <a:r>
              <a:rPr lang="hu-HU" sz="2400" dirty="0"/>
              <a:t>. A felmentő sereg létszáma hatalmas volt, könnyedén le is győzte </a:t>
            </a:r>
            <a:r>
              <a:rPr lang="hu-HU" sz="2400" dirty="0" smtClean="0"/>
              <a:t>Ferdinándot </a:t>
            </a:r>
          </a:p>
          <a:p>
            <a:r>
              <a:rPr lang="hu-HU" sz="2400" dirty="0" smtClean="0"/>
              <a:t>Szulejmán </a:t>
            </a:r>
            <a:r>
              <a:rPr lang="hu-HU" sz="2400" dirty="0"/>
              <a:t>meghívta a sátrába az ifjú uralkodót és </a:t>
            </a:r>
            <a:r>
              <a:rPr lang="hu-HU" sz="2400" dirty="0" smtClean="0"/>
              <a:t>kíséretét (Török Bálint).</a:t>
            </a:r>
            <a:r>
              <a:rPr lang="hu-HU" sz="2400" dirty="0"/>
              <a:t> </a:t>
            </a:r>
            <a:r>
              <a:rPr lang="hu-HU" sz="2400" b="1" dirty="0"/>
              <a:t>Ezalatt a janicsárok beszivárogtak Budára és vér nélkül bevették </a:t>
            </a:r>
            <a:r>
              <a:rPr lang="hu-HU" sz="2400" b="1" dirty="0" smtClean="0"/>
              <a:t>azt - </a:t>
            </a:r>
            <a:r>
              <a:rPr lang="hu-HU" sz="2400" b="1" u="sng" dirty="0" smtClean="0">
                <a:solidFill>
                  <a:srgbClr val="C00000"/>
                </a:solidFill>
              </a:rPr>
              <a:t>1541</a:t>
            </a:r>
            <a:r>
              <a:rPr lang="hu-HU" sz="2400" b="1" u="sng" dirty="0">
                <a:solidFill>
                  <a:srgbClr val="C00000"/>
                </a:solidFill>
              </a:rPr>
              <a:t>. </a:t>
            </a:r>
            <a:r>
              <a:rPr lang="hu-HU" sz="2400" b="1" u="sng" dirty="0" smtClean="0">
                <a:solidFill>
                  <a:srgbClr val="C00000"/>
                </a:solidFill>
              </a:rPr>
              <a:t>augusztus </a:t>
            </a:r>
            <a:r>
              <a:rPr lang="hu-HU" sz="2400" b="1" u="sng" dirty="0">
                <a:solidFill>
                  <a:srgbClr val="C00000"/>
                </a:solidFill>
              </a:rPr>
              <a:t>29</a:t>
            </a:r>
            <a:r>
              <a:rPr lang="hu-HU" sz="2400" b="1" u="sng" dirty="0" smtClean="0">
                <a:solidFill>
                  <a:srgbClr val="C00000"/>
                </a:solidFill>
              </a:rPr>
              <a:t>. </a:t>
            </a:r>
          </a:p>
          <a:p>
            <a:r>
              <a:rPr lang="hu-HU" sz="2400" b="1" dirty="0" smtClean="0"/>
              <a:t>A </a:t>
            </a:r>
            <a:r>
              <a:rPr lang="hu-HU" sz="2400" b="1" dirty="0"/>
              <a:t>Duna menti terület a szultán birodalmává vált. EZZEL AZ ORSZÁG HÁROM RÉSZRE SZAKADT (1541</a:t>
            </a:r>
            <a:r>
              <a:rPr lang="hu-HU" sz="2400" b="1" dirty="0" smtClean="0"/>
              <a:t>)</a:t>
            </a:r>
            <a:endParaRPr lang="hu-HU" sz="2400" dirty="0"/>
          </a:p>
        </p:txBody>
      </p:sp>
      <p:sp>
        <p:nvSpPr>
          <p:cNvPr id="3" name="Szövegdoboz 2"/>
          <p:cNvSpPr txBox="1"/>
          <p:nvPr/>
        </p:nvSpPr>
        <p:spPr>
          <a:xfrm>
            <a:off x="685800" y="-27384"/>
            <a:ext cx="7772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4400" dirty="0" smtClean="0"/>
              <a:t>Az ország 3 részre szakadása</a:t>
            </a:r>
            <a:endParaRPr lang="en-US" sz="44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4872" y="4149271"/>
            <a:ext cx="5089128" cy="2708729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149271"/>
            <a:ext cx="4704634" cy="270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534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906" y="0"/>
            <a:ext cx="4616358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1390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344" y="2327205"/>
            <a:ext cx="7272808" cy="4530795"/>
          </a:xfrm>
          <a:prstGeom prst="rect">
            <a:avLst/>
          </a:prstGeom>
        </p:spPr>
      </p:pic>
      <p:sp>
        <p:nvSpPr>
          <p:cNvPr id="3" name="Tartalom helye 1"/>
          <p:cNvSpPr>
            <a:spLocks noGrp="1"/>
          </p:cNvSpPr>
          <p:nvPr>
            <p:ph/>
          </p:nvPr>
        </p:nvSpPr>
        <p:spPr>
          <a:xfrm>
            <a:off x="162372" y="44624"/>
            <a:ext cx="8981628" cy="25202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sz="2400" dirty="0"/>
              <a:t>1. </a:t>
            </a:r>
            <a:r>
              <a:rPr lang="hu-HU" sz="2400" b="1" dirty="0"/>
              <a:t>Tiszántúl és Erdély</a:t>
            </a:r>
            <a:r>
              <a:rPr lang="hu-HU" sz="2400" dirty="0"/>
              <a:t> -Izabella és János Zsigmond kezén maradt évi </a:t>
            </a:r>
            <a:r>
              <a:rPr lang="hu-HU" sz="2400" dirty="0" smtClean="0"/>
              <a:t>10.000 aranyforint </a:t>
            </a:r>
            <a:r>
              <a:rPr lang="hu-HU" sz="2400" dirty="0"/>
              <a:t>adó </a:t>
            </a:r>
            <a:r>
              <a:rPr lang="hu-HU" sz="2400" dirty="0" smtClean="0"/>
              <a:t>fejében (a szultánnak) </a:t>
            </a:r>
            <a:r>
              <a:rPr lang="hu-HU" sz="2400" b="1" dirty="0" smtClean="0"/>
              <a:t>(főváros: Gyulafehérvár)</a:t>
            </a:r>
            <a:r>
              <a:rPr lang="hu-HU" sz="2400" b="1" dirty="0"/>
              <a:t/>
            </a:r>
            <a:br>
              <a:rPr lang="hu-HU" sz="2400" b="1" dirty="0"/>
            </a:br>
            <a:r>
              <a:rPr lang="hu-HU" sz="2400" dirty="0"/>
              <a:t>2. </a:t>
            </a:r>
            <a:r>
              <a:rPr lang="hu-HU" sz="2400" b="1" dirty="0"/>
              <a:t>Felvidék, Horvátország, Nyugat- Dunántúl, Szlavónia</a:t>
            </a:r>
            <a:r>
              <a:rPr lang="hu-HU" sz="2400" dirty="0"/>
              <a:t> – a Habsburgok kezén lévő egyre keskenyedő </a:t>
            </a:r>
            <a:r>
              <a:rPr lang="hu-HU" sz="2400" dirty="0" smtClean="0"/>
              <a:t>sáv </a:t>
            </a:r>
            <a:r>
              <a:rPr lang="hu-HU" sz="2400" b="1" dirty="0" smtClean="0"/>
              <a:t>(főváros: Pozsony)</a:t>
            </a:r>
            <a:r>
              <a:rPr lang="hu-HU" sz="2400" b="1" dirty="0"/>
              <a:t/>
            </a:r>
            <a:br>
              <a:rPr lang="hu-HU" sz="2400" b="1" dirty="0"/>
            </a:br>
            <a:r>
              <a:rPr lang="hu-HU" sz="2400" dirty="0"/>
              <a:t>3. </a:t>
            </a:r>
            <a:r>
              <a:rPr lang="hu-HU" sz="2400" b="1" dirty="0"/>
              <a:t>Duna menti területek</a:t>
            </a:r>
            <a:r>
              <a:rPr lang="hu-HU" sz="2400" dirty="0"/>
              <a:t> – a </a:t>
            </a:r>
            <a:r>
              <a:rPr lang="hu-HU" sz="2400" dirty="0" smtClean="0"/>
              <a:t>szultán </a:t>
            </a:r>
            <a:r>
              <a:rPr lang="hu-HU" sz="2400" dirty="0"/>
              <a:t>ellenőrzése alatt állt. Egyre szélesedett, terjeszkedett</a:t>
            </a:r>
            <a:r>
              <a:rPr lang="hu-HU" sz="2400" dirty="0" smtClean="0"/>
              <a:t>. </a:t>
            </a:r>
            <a:r>
              <a:rPr lang="hu-HU" sz="2400" b="1" dirty="0" smtClean="0"/>
              <a:t>(főváros: Buda)</a:t>
            </a:r>
            <a:endParaRPr lang="hu-HU" sz="2400" b="1" dirty="0"/>
          </a:p>
        </p:txBody>
      </p:sp>
    </p:spTree>
    <p:extLst>
      <p:ext uri="{BB962C8B-B14F-4D97-AF65-F5344CB8AC3E}">
        <p14:creationId xmlns:p14="http://schemas.microsoft.com/office/powerpoint/2010/main" val="9805121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43508" y="775276"/>
            <a:ext cx="8856984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hu-HU" altLang="hu-HU" dirty="0"/>
              <a:t>A mohácsi vész utáni időszakban Erdély vazallus fejedelemség lett, és Magyarország egy keskeny sávra zsugorodott, az ország középső része az Oszmán-birodalomba </a:t>
            </a:r>
            <a:r>
              <a:rPr lang="hu-HU" altLang="hu-HU" dirty="0" smtClean="0"/>
              <a:t>tagozódik</a:t>
            </a:r>
            <a:endParaRPr lang="hu-HU" altLang="hu-HU" dirty="0"/>
          </a:p>
          <a:p>
            <a:endParaRPr lang="hu-HU" dirty="0"/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pPr eaLnBrk="1" hangingPunct="1"/>
            <a:r>
              <a:rPr lang="hu-HU" altLang="hu-HU" dirty="0" smtClean="0"/>
              <a:t>Mohács következményei</a:t>
            </a:r>
            <a:endParaRPr lang="en-US" altLang="hu-HU" dirty="0" smtClean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588" y="2429825"/>
            <a:ext cx="7180824" cy="4428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1716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620688"/>
            <a:ext cx="9036496" cy="4525963"/>
          </a:xfrm>
        </p:spPr>
        <p:txBody>
          <a:bodyPr/>
          <a:lstStyle/>
          <a:p>
            <a:r>
              <a:rPr lang="hu-HU" altLang="hu-HU" dirty="0"/>
              <a:t>Ezek után Magyarországon „nem lehetett azt tenni amit kellett, mert azt kellett tenni amit lehetett”, azaz Magyarország többé nem középhatalom, </a:t>
            </a:r>
            <a:r>
              <a:rPr lang="hu-HU" altLang="hu-HU" b="1" dirty="0"/>
              <a:t>egy nagy birodalom</a:t>
            </a:r>
            <a:r>
              <a:rPr lang="hu-HU" altLang="hu-HU" dirty="0"/>
              <a:t> fontos </a:t>
            </a:r>
            <a:r>
              <a:rPr lang="hu-HU" altLang="hu-HU" b="1" dirty="0"/>
              <a:t>része</a:t>
            </a:r>
            <a:r>
              <a:rPr lang="hu-HU" altLang="hu-HU" dirty="0"/>
              <a:t>, ám amelyről </a:t>
            </a:r>
            <a:r>
              <a:rPr lang="hu-HU" altLang="hu-HU" b="1" dirty="0"/>
              <a:t>máshol hozzák a </a:t>
            </a:r>
            <a:r>
              <a:rPr lang="hu-HU" altLang="hu-HU" b="1" dirty="0" smtClean="0"/>
              <a:t>döntéseket (Bécs)</a:t>
            </a:r>
            <a:endParaRPr lang="en-US" altLang="hu-HU" b="1" dirty="0"/>
          </a:p>
          <a:p>
            <a:endParaRPr lang="en-US" dirty="0"/>
          </a:p>
        </p:txBody>
      </p:sp>
      <p:sp>
        <p:nvSpPr>
          <p:cNvPr id="4" name="Rectangle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/>
          <a:lstStyle/>
          <a:p>
            <a:pPr eaLnBrk="1" hangingPunct="1"/>
            <a:r>
              <a:rPr lang="hu-HU" altLang="hu-HU" dirty="0" smtClean="0"/>
              <a:t>Mohács következményei</a:t>
            </a:r>
            <a:endParaRPr lang="en-US" altLang="hu-HU" dirty="0" smtClean="0"/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5127"/>
            <a:ext cx="5436433" cy="3622873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3189075"/>
            <a:ext cx="4139952" cy="364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9037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91376"/>
            <a:ext cx="8229600" cy="1143000"/>
          </a:xfrm>
        </p:spPr>
        <p:txBody>
          <a:bodyPr/>
          <a:lstStyle/>
          <a:p>
            <a:r>
              <a:rPr lang="sk-SK" dirty="0" smtClean="0"/>
              <a:t>Köszönöm a figyelmet! </a:t>
            </a:r>
            <a:endParaRPr lang="en-US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80" y="1524668"/>
            <a:ext cx="8532440" cy="5264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0283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338</Words>
  <Application>Microsoft Office PowerPoint</Application>
  <PresentationFormat>Diavetítés a képernyőre (4:3 oldalarány)</PresentationFormat>
  <Paragraphs>87</Paragraphs>
  <Slides>20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20</vt:i4>
      </vt:variant>
    </vt:vector>
  </HeadingPairs>
  <TitlesOfParts>
    <vt:vector size="29" baseType="lpstr">
      <vt:lpstr>Arial</vt:lpstr>
      <vt:lpstr>Calibri</vt:lpstr>
      <vt:lpstr>Lucida Sans Unicode</vt:lpstr>
      <vt:lpstr>Symbol</vt:lpstr>
      <vt:lpstr>Tahoma</vt:lpstr>
      <vt:lpstr>Times New Roman</vt:lpstr>
      <vt:lpstr>Wingdings</vt:lpstr>
      <vt:lpstr>Wingdings 2</vt:lpstr>
      <vt:lpstr>Office-téma</vt:lpstr>
      <vt:lpstr>A mohácsi csata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Mohács következményei</vt:lpstr>
      <vt:lpstr>Mohács következményei</vt:lpstr>
      <vt:lpstr>Köszönöm a figyelmet!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mohácsi csata</dc:title>
  <dc:creator>OS</dc:creator>
  <cp:lastModifiedBy>Sándor Oláh</cp:lastModifiedBy>
  <cp:revision>63</cp:revision>
  <dcterms:created xsi:type="dcterms:W3CDTF">2019-02-09T06:10:56Z</dcterms:created>
  <dcterms:modified xsi:type="dcterms:W3CDTF">2023-10-10T09:17:28Z</dcterms:modified>
</cp:coreProperties>
</file>