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56" r:id="rId2"/>
    <p:sldId id="257" r:id="rId3"/>
    <p:sldId id="264" r:id="rId4"/>
    <p:sldId id="259" r:id="rId5"/>
    <p:sldId id="265" r:id="rId6"/>
    <p:sldId id="270" r:id="rId7"/>
    <p:sldId id="261" r:id="rId8"/>
    <p:sldId id="262" r:id="rId9"/>
    <p:sldId id="263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1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0EE0C-8395-40B7-8AD5-4014B1C8F1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209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E1DEF-15FF-45C2-8A68-B89AE4955A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762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3674F-2A6E-42B3-9273-2B39E0E85E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893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3D5F4-8210-4E86-9B68-CDDF524E3B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912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2D507-5E1E-4EB1-B277-F4C92EBBBB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69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A79A3-D597-4440-AC38-F7C446E147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60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87BC8-87C7-44DF-85DD-347D62C78A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907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61107-58A2-464B-8960-F28BCF3935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687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4BCC3-442D-41A3-9EB3-E95B15D00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51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6DD6B-0DAE-45EC-8F8B-159741CE38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2245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68483-F239-40FA-B216-D53FEE94FA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79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91907-AAC8-43CC-A02B-28F35F4DE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8251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  <a:endParaRPr lang="en-US" alt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96D361-6C7F-4E58-BC79-C7041A6829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1143000" y="28575"/>
            <a:ext cx="6858000" cy="9350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altLang="en-US" b="1" dirty="0">
                <a:solidFill>
                  <a:schemeClr val="bg1">
                    <a:lumMod val="85000"/>
                  </a:schemeClr>
                </a:solidFill>
              </a:rPr>
              <a:t>A nagy népvándorlás kora</a:t>
            </a:r>
            <a:endParaRPr lang="en-US" altLang="en-US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075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1447800"/>
            <a:ext cx="93535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9738"/>
            <a:ext cx="91440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2"/>
          <p:cNvSpPr>
            <a:spLocks noGrp="1" noChangeArrowheads="1"/>
          </p:cNvSpPr>
          <p:nvPr>
            <p:ph type="title"/>
          </p:nvPr>
        </p:nvSpPr>
        <p:spPr>
          <a:xfrm>
            <a:off x="628650" y="0"/>
            <a:ext cx="7886700" cy="777875"/>
          </a:xfrm>
        </p:spPr>
        <p:txBody>
          <a:bodyPr/>
          <a:lstStyle/>
          <a:p>
            <a:pPr algn="ctr"/>
            <a:r>
              <a:rPr lang="hu-HU" altLang="en-US" sz="4500" b="1"/>
              <a:t>A HUNOK</a:t>
            </a:r>
            <a:endParaRPr lang="en-US" altLang="en-US" sz="4500" b="1"/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52400" y="609600"/>
            <a:ext cx="8839200" cy="435133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altLang="en-US" sz="2800"/>
              <a:t>Kr. u. 375. - Ázsiából Európába törtek – „A népek kapuján”</a:t>
            </a:r>
          </a:p>
          <a:p>
            <a:r>
              <a:rPr lang="hu-HU" altLang="en-US" sz="2800"/>
              <a:t>A magyarok központi szerepe a Hun birodalomban</a:t>
            </a:r>
          </a:p>
          <a:p>
            <a:r>
              <a:rPr lang="hu-HU" altLang="en-US" sz="2800"/>
              <a:t>Óriási birodalom, központja Pannónia</a:t>
            </a:r>
          </a:p>
          <a:p>
            <a:r>
              <a:rPr lang="hu-HU" altLang="en-US" sz="2800" b="1"/>
              <a:t>Elindul a nagy népvándorlás</a:t>
            </a:r>
          </a:p>
          <a:p>
            <a:r>
              <a:rPr lang="hu-HU" altLang="en-US" sz="2800"/>
              <a:t>Támadások Róma ellen</a:t>
            </a:r>
            <a:endParaRPr lang="en-US" altLang="en-US" sz="280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4"/>
          <p:cNvSpPr>
            <a:spLocks noGrp="1" noChangeArrowheads="1"/>
          </p:cNvSpPr>
          <p:nvPr>
            <p:ph type="title"/>
          </p:nvPr>
        </p:nvSpPr>
        <p:spPr>
          <a:xfrm>
            <a:off x="628650" y="152400"/>
            <a:ext cx="7886700" cy="838200"/>
          </a:xfrm>
        </p:spPr>
        <p:txBody>
          <a:bodyPr/>
          <a:lstStyle/>
          <a:p>
            <a:r>
              <a:rPr lang="hu-HU" altLang="en-US" b="1"/>
              <a:t>A Hun Birodalom</a:t>
            </a:r>
            <a:endParaRPr lang="en-US" altLang="en-US" b="1"/>
          </a:p>
        </p:txBody>
      </p:sp>
      <p:graphicFrame>
        <p:nvGraphicFramePr>
          <p:cNvPr id="512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525" y="998538"/>
          <a:ext cx="9170988" cy="524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Bitmap Image" r:id="rId3" imgW="7621064" imgH="4361905" progId="Paint.Picture">
                  <p:embed/>
                </p:oleObj>
              </mc:Choice>
              <mc:Fallback>
                <p:oleObj name="Bitmap Image" r:id="rId3" imgW="7621064" imgH="4361905" progId="Paint.Picture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" y="998538"/>
                        <a:ext cx="9170988" cy="5249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636588" y="23813"/>
            <a:ext cx="7886700" cy="777875"/>
          </a:xfrm>
        </p:spPr>
        <p:txBody>
          <a:bodyPr/>
          <a:lstStyle/>
          <a:p>
            <a:pPr algn="ctr"/>
            <a:r>
              <a:rPr lang="hu-HU" altLang="en-US" sz="4500" b="1"/>
              <a:t>A Római Birodalom végnapjai</a:t>
            </a:r>
            <a:endParaRPr lang="en-US" altLang="en-US" sz="4500" b="1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52400" y="801688"/>
            <a:ext cx="4495800" cy="5522912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hu-HU" altLang="en-US" sz="3200"/>
              <a:t>Kr. u. 395. - Theodosziusz császár </a:t>
            </a:r>
            <a:r>
              <a:rPr lang="hu-HU" altLang="en-US" sz="3200" b="1" u="sng"/>
              <a:t>ketté osztotta a római birodalmat </a:t>
            </a:r>
            <a:r>
              <a:rPr lang="hu-HU" altLang="en-US" sz="3200"/>
              <a:t>(Nyugat-római Birodalom és Kelet-római Birodalom)</a:t>
            </a:r>
          </a:p>
          <a:p>
            <a:r>
              <a:rPr lang="hu-HU" altLang="en-US" sz="3200"/>
              <a:t>A Nyugat-római Császárság válsága</a:t>
            </a:r>
          </a:p>
          <a:p>
            <a:r>
              <a:rPr lang="hu-HU" altLang="en-US" sz="3200"/>
              <a:t>A hunok hatalmuk csúcsán </a:t>
            </a:r>
            <a:r>
              <a:rPr lang="hu-HU" altLang="en-US" sz="3200" b="1"/>
              <a:t>ATTILA király</a:t>
            </a:r>
            <a:r>
              <a:rPr lang="hu-HU" altLang="en-US" sz="3200"/>
              <a:t> (434-453) uralkodása alatt</a:t>
            </a:r>
            <a:endParaRPr lang="en-US" altLang="en-US" sz="3200"/>
          </a:p>
        </p:txBody>
      </p:sp>
      <p:pic>
        <p:nvPicPr>
          <p:cNvPr id="6148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38" y="801688"/>
            <a:ext cx="4475162" cy="605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762000"/>
            <a:ext cx="915035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9F900A2B-E9F0-4C3C-8745-E372E02B4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62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>
          <a:xfrm>
            <a:off x="646113" y="14288"/>
            <a:ext cx="7924800" cy="685800"/>
          </a:xfrm>
        </p:spPr>
        <p:txBody>
          <a:bodyPr/>
          <a:lstStyle/>
          <a:p>
            <a:pPr algn="ctr"/>
            <a:r>
              <a:rPr lang="hu-HU" altLang="en-US" b="1"/>
              <a:t>A Nyugat-római Birodalom bukása</a:t>
            </a:r>
            <a:endParaRPr lang="en-US" altLang="en-US" b="1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76200" y="838200"/>
            <a:ext cx="3770313" cy="57912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altLang="en-US" sz="2800"/>
              <a:t>Attila halála után szétesett a Hun Birodalom</a:t>
            </a:r>
          </a:p>
          <a:p>
            <a:r>
              <a:rPr lang="hu-HU" altLang="en-US" sz="2800"/>
              <a:t>Róma válsága tovább folytatódik</a:t>
            </a:r>
          </a:p>
          <a:p>
            <a:r>
              <a:rPr lang="hu-HU" altLang="en-US" sz="2800" b="1"/>
              <a:t>Kr. u. 476.</a:t>
            </a:r>
            <a:r>
              <a:rPr lang="hu-HU" altLang="en-US" sz="2800"/>
              <a:t> - </a:t>
            </a:r>
            <a:r>
              <a:rPr lang="hu-HU" altLang="en-US" sz="2800" b="1" u="sng"/>
              <a:t>Odoaker</a:t>
            </a:r>
            <a:r>
              <a:rPr lang="hu-HU" altLang="en-US" sz="2800"/>
              <a:t> germán vezér megfosztotta trónjától a római császárt – a </a:t>
            </a:r>
            <a:r>
              <a:rPr lang="hu-HU" altLang="en-US" sz="2800" b="1"/>
              <a:t>Nyugat-római Birodalom bukása</a:t>
            </a:r>
            <a:endParaRPr lang="en-US" altLang="en-US" sz="2800" b="1"/>
          </a:p>
        </p:txBody>
      </p:sp>
      <p:pic>
        <p:nvPicPr>
          <p:cNvPr id="8196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675" y="914400"/>
            <a:ext cx="5521325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12700"/>
            <a:ext cx="7886700" cy="1135063"/>
          </a:xfrm>
        </p:spPr>
        <p:txBody>
          <a:bodyPr/>
          <a:lstStyle/>
          <a:p>
            <a:pPr algn="ctr"/>
            <a:r>
              <a:rPr lang="hu-HU" altLang="en-US"/>
              <a:t>Népcsoportok a Római Birodalom végnapjainak idején</a:t>
            </a: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1147763"/>
            <a:ext cx="8251825" cy="5710237"/>
          </a:xfr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7542213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AutoShape 2"/>
          <p:cNvSpPr>
            <a:spLocks noGrp="1" noChangeArrowheads="1"/>
          </p:cNvSpPr>
          <p:nvPr>
            <p:ph type="title"/>
          </p:nvPr>
        </p:nvSpPr>
        <p:spPr>
          <a:xfrm>
            <a:off x="628650" y="-15875"/>
            <a:ext cx="7886700" cy="777875"/>
          </a:xfrm>
        </p:spPr>
        <p:txBody>
          <a:bodyPr/>
          <a:lstStyle/>
          <a:p>
            <a:pPr algn="ctr"/>
            <a:r>
              <a:rPr lang="hu-HU" altLang="en-US" sz="4500" b="1">
                <a:solidFill>
                  <a:schemeClr val="bg1"/>
                </a:solidFill>
              </a:rPr>
              <a:t>Germán államok</a:t>
            </a:r>
            <a:endParaRPr lang="en-US" altLang="en-US" sz="4500" b="1">
              <a:solidFill>
                <a:schemeClr val="bg1"/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52400" y="609600"/>
            <a:ext cx="8839200" cy="435133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altLang="en-US" sz="2600">
                <a:solidFill>
                  <a:schemeClr val="bg1"/>
                </a:solidFill>
              </a:rPr>
              <a:t>A Nyugatrómai Birodalom területére beáramlanak a </a:t>
            </a:r>
            <a:r>
              <a:rPr lang="hu-HU" altLang="en-US" sz="2600" b="1">
                <a:solidFill>
                  <a:srgbClr val="FFFF00"/>
                </a:solidFill>
              </a:rPr>
              <a:t>GERMÁNOK</a:t>
            </a:r>
            <a:r>
              <a:rPr lang="hu-HU" altLang="en-US" sz="2600" b="1">
                <a:solidFill>
                  <a:schemeClr val="bg1"/>
                </a:solidFill>
              </a:rPr>
              <a:t> </a:t>
            </a:r>
            <a:r>
              <a:rPr lang="hu-HU" altLang="en-US" sz="2600">
                <a:solidFill>
                  <a:schemeClr val="bg1"/>
                </a:solidFill>
              </a:rPr>
              <a:t>és letelepednek</a:t>
            </a:r>
          </a:p>
          <a:p>
            <a:r>
              <a:rPr lang="hu-HU" altLang="en-US" sz="2600" b="1">
                <a:solidFill>
                  <a:schemeClr val="bg1"/>
                </a:solidFill>
              </a:rPr>
              <a:t>Keleti gótok (osztrogótok) </a:t>
            </a:r>
            <a:r>
              <a:rPr lang="hu-HU" altLang="en-US" sz="2600">
                <a:solidFill>
                  <a:schemeClr val="bg1"/>
                </a:solidFill>
              </a:rPr>
              <a:t>– Itália</a:t>
            </a:r>
          </a:p>
          <a:p>
            <a:r>
              <a:rPr lang="hu-HU" altLang="en-US" sz="2600" b="1">
                <a:solidFill>
                  <a:schemeClr val="bg1"/>
                </a:solidFill>
              </a:rPr>
              <a:t>Nyugati gótok (vizigótok)</a:t>
            </a:r>
            <a:r>
              <a:rPr lang="hu-HU" altLang="en-US" sz="2600">
                <a:solidFill>
                  <a:schemeClr val="bg1"/>
                </a:solidFill>
              </a:rPr>
              <a:t> – Hispánia</a:t>
            </a:r>
          </a:p>
          <a:p>
            <a:r>
              <a:rPr lang="hu-HU" altLang="en-US" sz="2600" b="1">
                <a:solidFill>
                  <a:schemeClr val="bg1"/>
                </a:solidFill>
              </a:rPr>
              <a:t>Vandálok</a:t>
            </a:r>
            <a:r>
              <a:rPr lang="hu-HU" altLang="en-US" sz="2600">
                <a:solidFill>
                  <a:schemeClr val="bg1"/>
                </a:solidFill>
              </a:rPr>
              <a:t> – Észak-Afrika</a:t>
            </a:r>
          </a:p>
          <a:p>
            <a:r>
              <a:rPr lang="hu-HU" altLang="en-US" sz="2600" b="1">
                <a:solidFill>
                  <a:schemeClr val="bg1"/>
                </a:solidFill>
              </a:rPr>
              <a:t>Frankok</a:t>
            </a:r>
            <a:r>
              <a:rPr lang="hu-HU" altLang="en-US" sz="2600">
                <a:solidFill>
                  <a:schemeClr val="bg1"/>
                </a:solidFill>
              </a:rPr>
              <a:t> – Gallia</a:t>
            </a:r>
          </a:p>
          <a:p>
            <a:r>
              <a:rPr lang="hu-HU" altLang="en-US" sz="2600" b="1">
                <a:solidFill>
                  <a:schemeClr val="bg1"/>
                </a:solidFill>
              </a:rPr>
              <a:t>Angolok és szászok</a:t>
            </a:r>
            <a:r>
              <a:rPr lang="hu-HU" altLang="en-US" sz="2600">
                <a:solidFill>
                  <a:schemeClr val="bg1"/>
                </a:solidFill>
              </a:rPr>
              <a:t> – Britt-szigetek</a:t>
            </a:r>
            <a:endParaRPr lang="en-US" altLang="en-US" sz="2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92075" y="609600"/>
          <a:ext cx="8990013" cy="617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Bitmap Image" r:id="rId3" imgW="7104762" imgH="4877481" progId="Paint.Picture">
                  <p:embed/>
                </p:oleObj>
              </mc:Choice>
              <mc:Fallback>
                <p:oleObj name="Bitmap Image" r:id="rId3" imgW="7104762" imgH="4877481" progId="Paint.Picture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609600"/>
                        <a:ext cx="8990013" cy="617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Szövegdoboz 1"/>
          <p:cNvSpPr txBox="1">
            <a:spLocks noChangeArrowheads="1"/>
          </p:cNvSpPr>
          <p:nvPr/>
        </p:nvSpPr>
        <p:spPr bwMode="auto">
          <a:xfrm>
            <a:off x="252413" y="25400"/>
            <a:ext cx="8670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k-SK" altLang="en-US" sz="3200"/>
              <a:t>A germán népcsoportok elterjedése Európában</a:t>
            </a:r>
            <a:endParaRPr lang="en-US" altLang="en-US" sz="320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Grp="1" noChangeArrowheads="1"/>
          </p:cNvSpPr>
          <p:nvPr>
            <p:ph type="title"/>
          </p:nvPr>
        </p:nvSpPr>
        <p:spPr>
          <a:xfrm>
            <a:off x="628650" y="12700"/>
            <a:ext cx="7886700" cy="777875"/>
          </a:xfrm>
        </p:spPr>
        <p:txBody>
          <a:bodyPr/>
          <a:lstStyle/>
          <a:p>
            <a:pPr algn="ctr"/>
            <a:r>
              <a:rPr lang="hu-HU" altLang="en-US" sz="4500" b="1"/>
              <a:t>Őslakók és hódítók</a:t>
            </a:r>
            <a:endParaRPr lang="en-US" altLang="en-US" sz="4500" b="1"/>
          </a:p>
        </p:txBody>
      </p:sp>
      <p:sp>
        <p:nvSpPr>
          <p:cNvPr id="14339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76200" y="842963"/>
            <a:ext cx="3886200" cy="4351337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hu-HU" altLang="en-US" sz="2800" dirty="0"/>
              <a:t>ŐSLAKÓK</a:t>
            </a:r>
          </a:p>
          <a:p>
            <a:pPr fontAlgn="auto">
              <a:spcAft>
                <a:spcPts val="0"/>
              </a:spcAft>
              <a:defRPr/>
            </a:pPr>
            <a:endParaRPr lang="hu-HU" altLang="en-US" sz="2800" dirty="0"/>
          </a:p>
          <a:p>
            <a:pPr fontAlgn="auto">
              <a:spcAft>
                <a:spcPts val="0"/>
              </a:spcAft>
              <a:defRPr/>
            </a:pPr>
            <a:r>
              <a:rPr lang="hu-HU" altLang="en-US" sz="2800" dirty="0" err="1"/>
              <a:t>Romanizálódtak</a:t>
            </a:r>
            <a:r>
              <a:rPr lang="hu-HU" altLang="en-US" sz="2800" dirty="0"/>
              <a:t> (latin)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altLang="en-US" sz="2800" dirty="0"/>
              <a:t>Keresztények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altLang="en-US" sz="2800" dirty="0"/>
              <a:t>Rabszolgatartó állam</a:t>
            </a:r>
          </a:p>
          <a:p>
            <a:pPr fontAlgn="auto">
              <a:spcAft>
                <a:spcPts val="0"/>
              </a:spcAft>
              <a:defRPr/>
            </a:pPr>
            <a:endParaRPr lang="en-US" altLang="en-US" sz="2800" dirty="0"/>
          </a:p>
        </p:txBody>
      </p:sp>
      <p:sp>
        <p:nvSpPr>
          <p:cNvPr id="14340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419600" y="906463"/>
            <a:ext cx="4724400" cy="4351337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hu-HU" altLang="en-US" sz="2800" dirty="0"/>
              <a:t>HÓDÍTÓK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hu-HU" altLang="en-US" sz="2800" dirty="0"/>
          </a:p>
          <a:p>
            <a:pPr fontAlgn="auto">
              <a:spcAft>
                <a:spcPts val="0"/>
              </a:spcAft>
              <a:defRPr/>
            </a:pPr>
            <a:r>
              <a:rPr lang="hu-HU" altLang="en-US" sz="2800" dirty="0"/>
              <a:t>„Barbárok”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altLang="en-US" sz="2800" dirty="0"/>
              <a:t>Pogányok (nem keresztények)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altLang="en-US" sz="2800" dirty="0"/>
              <a:t>Törzsi társadalom</a:t>
            </a:r>
            <a:endParaRPr lang="en-US" altLang="en-US" sz="2800" dirty="0"/>
          </a:p>
        </p:txBody>
      </p:sp>
      <p:pic>
        <p:nvPicPr>
          <p:cNvPr id="12293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47244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350" y="4267200"/>
            <a:ext cx="45656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>
          <a:xfrm>
            <a:off x="628650" y="1588"/>
            <a:ext cx="7886700" cy="701675"/>
          </a:xfrm>
        </p:spPr>
        <p:txBody>
          <a:bodyPr/>
          <a:lstStyle/>
          <a:p>
            <a:pPr algn="ctr"/>
            <a:r>
              <a:rPr lang="hu-HU" altLang="en-US" sz="4500" b="1"/>
              <a:t>A lakosság összeolvadása</a:t>
            </a:r>
            <a:endParaRPr lang="en-US" altLang="en-US" sz="4500" b="1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0" y="677863"/>
            <a:ext cx="8991600" cy="435133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hu-HU" altLang="en-US" sz="2800"/>
              <a:t>Kezdetben külön élnek – nem keverednek</a:t>
            </a:r>
          </a:p>
          <a:p>
            <a:r>
              <a:rPr lang="hu-HU" altLang="en-US" sz="2800"/>
              <a:t>Az összeolvadást a KERESZTÉNYSÉG </a:t>
            </a:r>
            <a:r>
              <a:rPr lang="hu-HU" altLang="en-US" sz="2800" b="1" u="sng"/>
              <a:t>elterjedése/felvétele </a:t>
            </a:r>
            <a:r>
              <a:rPr lang="hu-HU" altLang="en-US" sz="2800"/>
              <a:t>segíti elő</a:t>
            </a:r>
          </a:p>
          <a:p>
            <a:r>
              <a:rPr lang="hu-HU" altLang="en-US" sz="2800"/>
              <a:t>A hódítók idővel elhagyják régi szokásaikat átveszik a latin nyelvet (közös kommunikációra) és az őslakosok szokásait</a:t>
            </a:r>
            <a:endParaRPr lang="en-US" altLang="en-US" sz="2800"/>
          </a:p>
        </p:txBody>
      </p:sp>
      <p:pic>
        <p:nvPicPr>
          <p:cNvPr id="13316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944813"/>
            <a:ext cx="6958012" cy="391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Cím 1"/>
          <p:cNvSpPr>
            <a:spLocks noGrp="1"/>
          </p:cNvSpPr>
          <p:nvPr>
            <p:ph type="title"/>
          </p:nvPr>
        </p:nvSpPr>
        <p:spPr>
          <a:xfrm>
            <a:off x="628650" y="381000"/>
            <a:ext cx="7886700" cy="1082675"/>
          </a:xfrm>
        </p:spPr>
        <p:txBody>
          <a:bodyPr/>
          <a:lstStyle/>
          <a:p>
            <a:pPr algn="ctr"/>
            <a:r>
              <a:rPr lang="sk-SK" altLang="en-US" sz="4500" b="1">
                <a:solidFill>
                  <a:schemeClr val="bg1"/>
                </a:solidFill>
              </a:rPr>
              <a:t>KÖSZÖNÖM A FIGYELMET!</a:t>
            </a:r>
            <a:endParaRPr lang="en-US" altLang="en-US" sz="45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228</Words>
  <Application>Microsoft Office PowerPoint</Application>
  <PresentationFormat>Diavetítés a képernyőre (4:3 oldalarány)</PresentationFormat>
  <Paragraphs>41</Paragraphs>
  <Slides>13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Office-téma</vt:lpstr>
      <vt:lpstr>Bitmap Image</vt:lpstr>
      <vt:lpstr>A nagy népvándorlás kora</vt:lpstr>
      <vt:lpstr>A HUNOK</vt:lpstr>
      <vt:lpstr>A Hun Birodalom</vt:lpstr>
      <vt:lpstr>A Római Birodalom végnapjai</vt:lpstr>
      <vt:lpstr>PowerPoint-bemutató</vt:lpstr>
      <vt:lpstr>PowerPoint-bemutató</vt:lpstr>
      <vt:lpstr>A Nyugat-római Birodalom bukása</vt:lpstr>
      <vt:lpstr>Népcsoportok a Római Birodalom végnapjainak idején</vt:lpstr>
      <vt:lpstr>Germán államok</vt:lpstr>
      <vt:lpstr>PowerPoint-bemutató</vt:lpstr>
      <vt:lpstr>Őslakók és hódítók</vt:lpstr>
      <vt:lpstr>A lakosság összeolvadása</vt:lpstr>
      <vt:lpstr>KÖSZÖNÖM A FIGYELMET!</vt:lpstr>
    </vt:vector>
  </TitlesOfParts>
  <Company>eXPerience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nagy népvándorlás</dc:title>
  <dc:creator>eXPerience</dc:creator>
  <cp:lastModifiedBy>os</cp:lastModifiedBy>
  <cp:revision>19</cp:revision>
  <dcterms:created xsi:type="dcterms:W3CDTF">2011-09-20T04:48:08Z</dcterms:created>
  <dcterms:modified xsi:type="dcterms:W3CDTF">2023-09-29T04:05:40Z</dcterms:modified>
</cp:coreProperties>
</file>