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4" r:id="rId4"/>
    <p:sldId id="259" r:id="rId5"/>
    <p:sldId id="257" r:id="rId6"/>
    <p:sldId id="265" r:id="rId7"/>
    <p:sldId id="260" r:id="rId8"/>
    <p:sldId id="261" r:id="rId9"/>
    <p:sldId id="266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3CCD-42AF-4626-8AE6-BD14DC91E220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23F-EFB7-4A30-8722-5BB70F27B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64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3CCD-42AF-4626-8AE6-BD14DC91E220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23F-EFB7-4A30-8722-5BB70F27B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703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3CCD-42AF-4626-8AE6-BD14DC91E220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23F-EFB7-4A30-8722-5BB70F27B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989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3CCD-42AF-4626-8AE6-BD14DC91E220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23F-EFB7-4A30-8722-5BB70F27B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01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3CCD-42AF-4626-8AE6-BD14DC91E220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23F-EFB7-4A30-8722-5BB70F27B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10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3CCD-42AF-4626-8AE6-BD14DC91E220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23F-EFB7-4A30-8722-5BB70F27B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77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3CCD-42AF-4626-8AE6-BD14DC91E220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23F-EFB7-4A30-8722-5BB70F27B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88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3CCD-42AF-4626-8AE6-BD14DC91E220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23F-EFB7-4A30-8722-5BB70F27B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18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3CCD-42AF-4626-8AE6-BD14DC91E220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23F-EFB7-4A30-8722-5BB70F27B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5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3CCD-42AF-4626-8AE6-BD14DC91E220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23F-EFB7-4A30-8722-5BB70F27B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26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3CCD-42AF-4626-8AE6-BD14DC91E220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23F-EFB7-4A30-8722-5BB70F27B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11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33CCD-42AF-4626-8AE6-BD14DC91E220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B823F-EFB7-4A30-8722-5BB70F27B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3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95647" y="92052"/>
            <a:ext cx="8290775" cy="11829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sk-SK" b="1" dirty="0" smtClean="0"/>
              <a:t>A „reformkor“ és előzményei</a:t>
            </a:r>
            <a:endParaRPr lang="en-US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065727" y="1541418"/>
            <a:ext cx="6858000" cy="1655762"/>
          </a:xfrm>
        </p:spPr>
        <p:txBody>
          <a:bodyPr>
            <a:normAutofit/>
          </a:bodyPr>
          <a:lstStyle/>
          <a:p>
            <a:r>
              <a:rPr lang="hu-HU" sz="2800" dirty="0" smtClean="0"/>
              <a:t>A magyar „jakobinus” mozgalom, a </a:t>
            </a:r>
            <a:r>
              <a:rPr lang="hu-HU" sz="2800" dirty="0" err="1" smtClean="0"/>
              <a:t>napoleoni</a:t>
            </a:r>
            <a:r>
              <a:rPr lang="hu-HU" sz="2800" dirty="0" smtClean="0"/>
              <a:t> háborúk és a nemzeti ébredés kora</a:t>
            </a:r>
            <a:endParaRPr lang="en-US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74" y="2442423"/>
            <a:ext cx="7949683" cy="426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8140" y="0"/>
            <a:ext cx="7886700" cy="748971"/>
          </a:xfrm>
        </p:spPr>
        <p:txBody>
          <a:bodyPr/>
          <a:lstStyle/>
          <a:p>
            <a:pPr algn="ctr"/>
            <a:r>
              <a:rPr lang="sk-SK" dirty="0" smtClean="0"/>
              <a:t>II. József halála után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2622" y="1058368"/>
            <a:ext cx="6612977" cy="5664403"/>
          </a:xfrm>
        </p:spPr>
        <p:txBody>
          <a:bodyPr>
            <a:normAutofit fontScale="92500" lnSpcReduction="10000"/>
          </a:bodyPr>
          <a:lstStyle/>
          <a:p>
            <a:r>
              <a:rPr lang="sk-SK" dirty="0" smtClean="0"/>
              <a:t>II. Lipót (1790-1792)</a:t>
            </a:r>
          </a:p>
          <a:p>
            <a:r>
              <a:rPr lang="sk-SK" dirty="0" smtClean="0"/>
              <a:t>Összehívják az orszgágyűlést</a:t>
            </a:r>
          </a:p>
          <a:p>
            <a:r>
              <a:rPr lang="sk-SK" dirty="0" smtClean="0"/>
              <a:t>II. Lipót próbált engedményeket tenni a magyar nemességnek</a:t>
            </a:r>
          </a:p>
          <a:p>
            <a:r>
              <a:rPr lang="sk-SK" dirty="0" smtClean="0"/>
              <a:t>1792 – II. Lipót halála, új uralkodó (fia): I. Ferenc – nem egyezkedik a magyar rendekkel – abszolutista uralkodás</a:t>
            </a:r>
          </a:p>
          <a:p>
            <a:r>
              <a:rPr lang="hu-HU" dirty="0" smtClean="0"/>
              <a:t>I. Ferenc </a:t>
            </a:r>
            <a:r>
              <a:rPr lang="hu-HU" dirty="0"/>
              <a:t>gondolkodását és uralkodását meghatározták az 1789-ben kezdődő franciaországi események: az </a:t>
            </a:r>
            <a:r>
              <a:rPr lang="hu-HU" b="1" dirty="0"/>
              <a:t>ancien régime véres bukása</a:t>
            </a:r>
            <a:r>
              <a:rPr lang="hu-HU" dirty="0"/>
              <a:t>, valamint az 1792 után eluralkodó terror </a:t>
            </a:r>
            <a:r>
              <a:rPr lang="hu-HU" b="1" dirty="0"/>
              <a:t>rettegéssel és gyanakvással </a:t>
            </a:r>
            <a:r>
              <a:rPr lang="hu-HU" dirty="0"/>
              <a:t>töltötte el az uralkodót, ezért országlása idején a legkisebb </a:t>
            </a:r>
            <a:r>
              <a:rPr lang="hu-HU" b="1" u="sng" dirty="0"/>
              <a:t>változásokat is mereven ellenezte.</a:t>
            </a:r>
            <a:endParaRPr lang="sk-SK" b="1" u="sng" dirty="0" smtClean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170" y="748971"/>
            <a:ext cx="2529830" cy="309847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62" y="3941379"/>
            <a:ext cx="2227846" cy="291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47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31680" y="0"/>
            <a:ext cx="7886700" cy="781094"/>
          </a:xfrm>
        </p:spPr>
        <p:txBody>
          <a:bodyPr/>
          <a:lstStyle/>
          <a:p>
            <a:pPr algn="ctr"/>
            <a:r>
              <a:rPr lang="hu-HU" dirty="0" smtClean="0"/>
              <a:t>A magyar „jakobinus” mozgalom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24103"/>
            <a:ext cx="6014389" cy="5885439"/>
          </a:xfrm>
        </p:spPr>
        <p:txBody>
          <a:bodyPr>
            <a:normAutofit lnSpcReduction="10000"/>
          </a:bodyPr>
          <a:lstStyle/>
          <a:p>
            <a:r>
              <a:rPr lang="sk-SK" b="1" dirty="0"/>
              <a:t>1795 – a magyar „jakobinusok“ </a:t>
            </a:r>
            <a:r>
              <a:rPr lang="sk-SK" dirty="0"/>
              <a:t>szervezkedése </a:t>
            </a:r>
            <a:r>
              <a:rPr lang="sk-SK" dirty="0" smtClean="0"/>
              <a:t>(összeesküvés), személyiségek: </a:t>
            </a:r>
            <a:r>
              <a:rPr lang="sk-SK" b="1" dirty="0" smtClean="0"/>
              <a:t>Martinovics </a:t>
            </a:r>
            <a:r>
              <a:rPr lang="sk-SK" b="1" dirty="0"/>
              <a:t>Ignác</a:t>
            </a:r>
            <a:r>
              <a:rPr lang="sk-SK" dirty="0"/>
              <a:t>, Sigray Jakab, </a:t>
            </a:r>
            <a:r>
              <a:rPr lang="sk-SK" dirty="0" smtClean="0"/>
              <a:t>Hajnóczy József, Szentmarjay Ferenc, Kazinczy Ferenc, Verseghy Ferenc...</a:t>
            </a:r>
          </a:p>
          <a:p>
            <a:r>
              <a:rPr lang="sk-SK" dirty="0" smtClean="0"/>
              <a:t>nemesi szervezkedés </a:t>
            </a:r>
            <a:r>
              <a:rPr lang="sk-SK" b="1" u="sng" dirty="0" smtClean="0"/>
              <a:t>Magyarország megreformálására</a:t>
            </a:r>
            <a:r>
              <a:rPr lang="sk-SK" dirty="0" smtClean="0"/>
              <a:t> (az uralkodó megkerülésével)</a:t>
            </a:r>
            <a:r>
              <a:rPr lang="sk-SK" b="1" u="sng" dirty="0" smtClean="0"/>
              <a:t> </a:t>
            </a:r>
          </a:p>
          <a:p>
            <a:r>
              <a:rPr lang="sk-SK" dirty="0" smtClean="0"/>
              <a:t>Az összeesküvést leleplezték (felfedték) és a résztvevőket elítélték, sokukat lefejezték a budai vár mögötti „vérmezőn“ 1795 május 20-án</a:t>
            </a:r>
            <a:endParaRPr lang="sk-SK" dirty="0"/>
          </a:p>
          <a:p>
            <a:r>
              <a:rPr lang="sk-SK" dirty="0"/>
              <a:t>Utána </a:t>
            </a:r>
            <a:r>
              <a:rPr lang="sk-SK" b="1" u="sng" dirty="0"/>
              <a:t>politikai csend</a:t>
            </a:r>
            <a:r>
              <a:rPr lang="sk-SK" dirty="0"/>
              <a:t>, a reformok háttérbe szorultak</a:t>
            </a:r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20" y="618186"/>
            <a:ext cx="2603461" cy="2627291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5813580" y="3258357"/>
            <a:ext cx="3309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Martinovics Ignác portréja – lefejezése után</a:t>
            </a:r>
            <a:endParaRPr lang="hu-HU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248" y="3904688"/>
            <a:ext cx="3381752" cy="2535522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5813579" y="6440210"/>
            <a:ext cx="3309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Emlékmű a „vérmezőn”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3821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7897" y="102367"/>
            <a:ext cx="8368205" cy="875095"/>
          </a:xfrm>
        </p:spPr>
        <p:txBody>
          <a:bodyPr/>
          <a:lstStyle/>
          <a:p>
            <a:r>
              <a:rPr lang="sk-SK" dirty="0" smtClean="0"/>
              <a:t>A 18. század vége és 19. század eleje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9222" y="977462"/>
            <a:ext cx="6329198" cy="5521105"/>
          </a:xfrm>
        </p:spPr>
        <p:txBody>
          <a:bodyPr>
            <a:normAutofit fontScale="92500"/>
          </a:bodyPr>
          <a:lstStyle/>
          <a:p>
            <a:r>
              <a:rPr lang="sk-SK" b="1" dirty="0" smtClean="0"/>
              <a:t>Nyelvújítási mozgalom </a:t>
            </a:r>
            <a:r>
              <a:rPr lang="sk-SK" dirty="0" smtClean="0"/>
              <a:t>(Kazinczy Ferenc, Baróti Szabó Dávid, ...)</a:t>
            </a:r>
          </a:p>
          <a:p>
            <a:r>
              <a:rPr lang="sk-SK" dirty="0" smtClean="0"/>
              <a:t>A nagybirtokos nemesség próbált tenni az országért – felajánlások, alapítások...</a:t>
            </a:r>
          </a:p>
          <a:p>
            <a:r>
              <a:rPr lang="sk-SK" b="1" dirty="0" smtClean="0"/>
              <a:t>Gróf Széchényi Ferenc </a:t>
            </a:r>
            <a:r>
              <a:rPr lang="sk-SK" b="1" i="1" u="sng" dirty="0" smtClean="0"/>
              <a:t>felajánlja</a:t>
            </a:r>
            <a:r>
              <a:rPr lang="sk-SK" dirty="0" smtClean="0"/>
              <a:t> könyv és tárgyi tört. emlékek gyűjteményét a magyar nemzetnek – Magyar Nemzeti Múzeum + Országos Széchényi Könyvtár alapítása, </a:t>
            </a:r>
            <a:r>
              <a:rPr lang="sk-SK" b="1" dirty="0" smtClean="0"/>
              <a:t>1802. november 25. </a:t>
            </a:r>
            <a:r>
              <a:rPr lang="sk-SK" dirty="0" smtClean="0"/>
              <a:t>(Bibliotheca Hungarica Széchényiano-Regnicolaris)</a:t>
            </a:r>
          </a:p>
          <a:p>
            <a:r>
              <a:rPr lang="sk-SK" b="1" dirty="0" smtClean="0"/>
              <a:t>Ludovika akadémia</a:t>
            </a:r>
            <a:r>
              <a:rPr lang="sk-SK" dirty="0" smtClean="0"/>
              <a:t>, 1808, tisztképző katonai akadémia, Buda (I. Ferenc támogatta, nevét felesége után – Mária Ludovika után kapta)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420" y="1058369"/>
            <a:ext cx="2678856" cy="350312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175" y="4782205"/>
            <a:ext cx="3107825" cy="193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57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9696" y="144410"/>
            <a:ext cx="8744607" cy="791012"/>
          </a:xfrm>
        </p:spPr>
        <p:txBody>
          <a:bodyPr/>
          <a:lstStyle/>
          <a:p>
            <a:r>
              <a:rPr lang="sk-SK" b="1" dirty="0" smtClean="0"/>
              <a:t>A napóleoni háborúk 1799-1815 alatt</a:t>
            </a:r>
            <a:endParaRPr lang="en-US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2584" y="867554"/>
            <a:ext cx="8861498" cy="5184775"/>
          </a:xfrm>
        </p:spPr>
        <p:txBody>
          <a:bodyPr/>
          <a:lstStyle/>
          <a:p>
            <a:r>
              <a:rPr lang="sk-SK" dirty="0" smtClean="0"/>
              <a:t>M.O.-n a társadalomban és a gazdaságban egy </a:t>
            </a:r>
            <a:r>
              <a:rPr lang="sk-SK" b="1" dirty="0" smtClean="0"/>
              <a:t>termelési konjunktúra</a:t>
            </a:r>
          </a:p>
          <a:p>
            <a:r>
              <a:rPr lang="sk-SK" dirty="0" smtClean="0"/>
              <a:t>Több termelés – a </a:t>
            </a:r>
            <a:r>
              <a:rPr lang="sk-SK" b="1" dirty="0" smtClean="0"/>
              <a:t>hadsereg és a katonaság ellátási igényei </a:t>
            </a:r>
            <a:r>
              <a:rPr lang="sk-SK" dirty="0" smtClean="0"/>
              <a:t>miatt (gabona, élelem, zab, széna, ágyúkhoz-tölgyfa és vas)</a:t>
            </a:r>
          </a:p>
          <a:p>
            <a:endParaRPr lang="sk-SK" dirty="0" smtClean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402" y="3434794"/>
            <a:ext cx="2553596" cy="340479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53" y="3692372"/>
            <a:ext cx="4932996" cy="314721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0" y="2907542"/>
            <a:ext cx="8963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k-SK" sz="2400" dirty="0"/>
              <a:t>A hadszínterek M.O.-n kívül, de támogatni kellett a Habsburg birodalmat (termény, pénz, újonc katonák)</a:t>
            </a:r>
          </a:p>
          <a:p>
            <a:endParaRPr lang="sk-SK" sz="2400" b="1" dirty="0"/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70824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3495" y="833951"/>
            <a:ext cx="8863079" cy="4351338"/>
          </a:xfrm>
        </p:spPr>
        <p:txBody>
          <a:bodyPr/>
          <a:lstStyle/>
          <a:p>
            <a:r>
              <a:rPr lang="sk-SK" dirty="0"/>
              <a:t>Utolsó nemesi felkelés M.O.-</a:t>
            </a:r>
            <a:r>
              <a:rPr lang="sk-SK" dirty="0" smtClean="0"/>
              <a:t>n</a:t>
            </a:r>
          </a:p>
          <a:p>
            <a:r>
              <a:rPr lang="sk-SK" b="1" dirty="0" smtClean="0"/>
              <a:t>győri </a:t>
            </a:r>
            <a:r>
              <a:rPr lang="sk-SK" b="1" dirty="0"/>
              <a:t>csata – </a:t>
            </a:r>
            <a:r>
              <a:rPr lang="sk-SK" b="1" dirty="0" smtClean="0"/>
              <a:t>1809. </a:t>
            </a:r>
            <a:r>
              <a:rPr lang="sk-SK" b="1" dirty="0"/>
              <a:t>június 14.</a:t>
            </a:r>
          </a:p>
          <a:p>
            <a:r>
              <a:rPr lang="hu-HU" dirty="0" smtClean="0"/>
              <a:t>Nemesi felkelő sereg </a:t>
            </a:r>
            <a:r>
              <a:rPr lang="hu-HU" dirty="0" err="1" smtClean="0"/>
              <a:t>k.b</a:t>
            </a:r>
            <a:r>
              <a:rPr lang="hu-HU" dirty="0" smtClean="0"/>
              <a:t>. 16 000, </a:t>
            </a:r>
            <a:r>
              <a:rPr lang="hu-HU" dirty="0" err="1" smtClean="0"/>
              <a:t>Napoleon</a:t>
            </a:r>
            <a:r>
              <a:rPr lang="hu-HU" dirty="0" smtClean="0"/>
              <a:t> serege </a:t>
            </a:r>
            <a:r>
              <a:rPr lang="hu-HU" dirty="0" err="1" smtClean="0"/>
              <a:t>k.b</a:t>
            </a:r>
            <a:r>
              <a:rPr lang="hu-HU" dirty="0" smtClean="0"/>
              <a:t>. 50 000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99696" y="144410"/>
            <a:ext cx="8744607" cy="791012"/>
          </a:xfrm>
        </p:spPr>
        <p:txBody>
          <a:bodyPr/>
          <a:lstStyle/>
          <a:p>
            <a:r>
              <a:rPr lang="sk-SK" b="1" dirty="0" smtClean="0"/>
              <a:t>A napóleoni háborúk 1799-1815 alatt</a:t>
            </a:r>
            <a:endParaRPr lang="en-US" b="1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701" y="4588100"/>
            <a:ext cx="3026533" cy="22699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706" y="5022760"/>
            <a:ext cx="2752859" cy="1835239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084" y="2358042"/>
            <a:ext cx="6523150" cy="279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0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59481"/>
          </a:xfrm>
        </p:spPr>
        <p:txBody>
          <a:bodyPr/>
          <a:lstStyle/>
          <a:p>
            <a:pPr algn="ctr"/>
            <a:r>
              <a:rPr lang="sk-SK" dirty="0" smtClean="0"/>
              <a:t>A napoleoni háborúk után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43750"/>
            <a:ext cx="6858001" cy="5417482"/>
          </a:xfrm>
        </p:spPr>
        <p:txBody>
          <a:bodyPr>
            <a:normAutofit/>
          </a:bodyPr>
          <a:lstStyle/>
          <a:p>
            <a:r>
              <a:rPr lang="sk-SK" dirty="0" smtClean="0"/>
              <a:t>A Habsburg birodalom gyakorlati irányítója </a:t>
            </a:r>
            <a:r>
              <a:rPr lang="sk-SK" b="1" dirty="0" smtClean="0"/>
              <a:t>Metternich kancellár</a:t>
            </a:r>
          </a:p>
          <a:p>
            <a:r>
              <a:rPr lang="sk-SK" dirty="0" smtClean="0"/>
              <a:t>Célja: a politikai mozgalmak elfojtása</a:t>
            </a:r>
          </a:p>
          <a:p>
            <a:r>
              <a:rPr lang="sk-SK" dirty="0" smtClean="0"/>
              <a:t>A nemesség újabb mozgalma a törvénytelen adóztatás és törvénytelen újoncoztatás ellen</a:t>
            </a:r>
          </a:p>
          <a:p>
            <a:r>
              <a:rPr lang="sk-SK" dirty="0" smtClean="0"/>
              <a:t>1823. január 22., Szatmárcseke </a:t>
            </a:r>
          </a:p>
          <a:p>
            <a:r>
              <a:rPr lang="sk-SK" dirty="0" smtClean="0"/>
              <a:t>Kölcsey Ferenc, </a:t>
            </a:r>
            <a:r>
              <a:rPr lang="sk-SK" b="1" dirty="0" smtClean="0"/>
              <a:t>Himnusz</a:t>
            </a:r>
          </a:p>
          <a:p>
            <a:r>
              <a:rPr lang="sk-SK" dirty="0" smtClean="0"/>
              <a:t>1825 – I. Ferenc összehívja az országgyűlést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459" y="4469350"/>
            <a:ext cx="3876542" cy="238130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1" y="643750"/>
            <a:ext cx="2174597" cy="3108395"/>
          </a:xfrm>
          <a:prstGeom prst="rect">
            <a:avLst/>
          </a:prstGeom>
        </p:spPr>
      </p:pic>
      <p:pic>
        <p:nvPicPr>
          <p:cNvPr id="7" name="Klcsey_Ferenc_Himnusz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rot="10800000" flipH="1" flipV="1">
            <a:off x="1159098" y="4423410"/>
            <a:ext cx="3206839" cy="240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2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400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64584"/>
          </a:xfrm>
        </p:spPr>
        <p:txBody>
          <a:bodyPr/>
          <a:lstStyle/>
          <a:p>
            <a:pPr algn="ctr"/>
            <a:r>
              <a:rPr lang="sk-SK" dirty="0" smtClean="0"/>
              <a:t>A pozsonyi országgyűlések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64584"/>
            <a:ext cx="9144000" cy="4789597"/>
          </a:xfrm>
        </p:spPr>
        <p:txBody>
          <a:bodyPr/>
          <a:lstStyle/>
          <a:p>
            <a:r>
              <a:rPr lang="sk-SK" dirty="0" smtClean="0"/>
              <a:t>1825-től három </a:t>
            </a:r>
            <a:r>
              <a:rPr lang="sk-SK" dirty="0"/>
              <a:t>évente újra országgyűlések </a:t>
            </a:r>
            <a:r>
              <a:rPr lang="sk-SK" dirty="0" smtClean="0"/>
              <a:t>- </a:t>
            </a:r>
            <a:r>
              <a:rPr lang="sk-SK" b="1" dirty="0" smtClean="0"/>
              <a:t>POZSONYBAN</a:t>
            </a:r>
            <a:r>
              <a:rPr lang="sk-SK" dirty="0" smtClean="0"/>
              <a:t>, </a:t>
            </a:r>
            <a:r>
              <a:rPr lang="sk-SK" dirty="0"/>
              <a:t>a politikai élet alapja a vármegyék (a megye választotta a nemesek követeit az országgyűlésbe), 52 vármegye</a:t>
            </a:r>
          </a:p>
          <a:p>
            <a:r>
              <a:rPr lang="sk-SK" dirty="0"/>
              <a:t>Az országgyűlés 2 házas (alsó ház, felső ház), 1608-tól külön tárgyaltak az ország főnemesei, főméltóságai és főpapjai (felső ház, felső tábla vagy főrendi ház), és külön a választott OGY képviselők – a vármegyék küldöttei (alsó ház) </a:t>
            </a:r>
          </a:p>
          <a:p>
            <a:r>
              <a:rPr lang="sk-SK" dirty="0"/>
              <a:t>Kossuth Lajos – </a:t>
            </a:r>
            <a:r>
              <a:rPr lang="sk-SK" b="1" dirty="0"/>
              <a:t>országgyűlési tudósítások </a:t>
            </a:r>
            <a:r>
              <a:rPr lang="sk-SK" dirty="0"/>
              <a:t>(kézirat</a:t>
            </a:r>
            <a:r>
              <a:rPr lang="sk-SK" dirty="0" smtClean="0"/>
              <a:t>)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27" y="4340180"/>
            <a:ext cx="3793327" cy="251782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289" y="4340180"/>
            <a:ext cx="53975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6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5772" y="-85635"/>
            <a:ext cx="7886700" cy="909882"/>
          </a:xfrm>
        </p:spPr>
        <p:txBody>
          <a:bodyPr/>
          <a:lstStyle/>
          <a:p>
            <a:pPr algn="ctr"/>
            <a:r>
              <a:rPr lang="hu-HU" dirty="0" smtClean="0"/>
              <a:t>A reformkori ellenállás formái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0616" y="640766"/>
            <a:ext cx="8888838" cy="4351338"/>
          </a:xfrm>
        </p:spPr>
        <p:txBody>
          <a:bodyPr/>
          <a:lstStyle/>
          <a:p>
            <a:r>
              <a:rPr lang="hu-HU" dirty="0" smtClean="0"/>
              <a:t>1837-ben Kossuth Lajost az „országgyűlési tudósítások” miatt bebörtönzik</a:t>
            </a:r>
          </a:p>
          <a:p>
            <a:r>
              <a:rPr lang="hu-HU" dirty="0" smtClean="0"/>
              <a:t>Báró </a:t>
            </a:r>
            <a:r>
              <a:rPr lang="hu-HU" smtClean="0"/>
              <a:t>Wesselényi </a:t>
            </a:r>
            <a:r>
              <a:rPr lang="hu-HU" smtClean="0"/>
              <a:t>Miklós </a:t>
            </a:r>
            <a:r>
              <a:rPr lang="hu-HU" dirty="0" smtClean="0"/>
              <a:t>– szintén naplót készít az országgyűlési beszédekről – 3 év börtönt kap érte</a:t>
            </a:r>
          </a:p>
          <a:p>
            <a:r>
              <a:rPr lang="hu-HU" dirty="0"/>
              <a:t>„Adjunk hálát az istennek, hogy tettünk annyit, miszerint üldözésre érdemesnek tartanak</a:t>
            </a:r>
            <a:r>
              <a:rPr lang="hu-HU" dirty="0" smtClean="0"/>
              <a:t>.” – Kossuth levele Wesselényihez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94" y="3657600"/>
            <a:ext cx="2525316" cy="32004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207" y="3325945"/>
            <a:ext cx="5230648" cy="3550251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4895799" y="3367777"/>
            <a:ext cx="392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Wesselényi – az árvízi hajós</a:t>
            </a:r>
            <a:endParaRPr lang="hu-H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48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822" y="3825027"/>
            <a:ext cx="4800600" cy="32004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0691" y="0"/>
            <a:ext cx="7886700" cy="896115"/>
          </a:xfrm>
        </p:spPr>
        <p:txBody>
          <a:bodyPr/>
          <a:lstStyle/>
          <a:p>
            <a:pPr algn="ctr"/>
            <a:r>
              <a:rPr lang="sk-SK" dirty="0" smtClean="0"/>
              <a:t>A pozsonyi országgyűlések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143777" y="4224268"/>
            <a:ext cx="5000223" cy="1326007"/>
          </a:xfrm>
        </p:spPr>
        <p:txBody>
          <a:bodyPr>
            <a:noAutofit/>
          </a:bodyPr>
          <a:lstStyle/>
          <a:p>
            <a:r>
              <a:rPr lang="sk-SK" sz="2600" dirty="0" smtClean="0"/>
              <a:t>Széchenyi István naplójából (1825. november 3.): </a:t>
            </a:r>
            <a:r>
              <a:rPr lang="sk-SK" sz="2600" i="1" dirty="0" smtClean="0"/>
              <a:t>„A kerületi ülésen beszéltem. Minden honfitársamat ellenségemmé tettem.“</a:t>
            </a:r>
          </a:p>
          <a:p>
            <a:r>
              <a:rPr lang="sk-SK" sz="2600" dirty="0" smtClean="0"/>
              <a:t>1830-tól </a:t>
            </a:r>
            <a:r>
              <a:rPr lang="sk-SK" sz="2600" b="1" dirty="0" smtClean="0"/>
              <a:t>„reformországgyűlések“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4" y="728687"/>
            <a:ext cx="2474676" cy="3495581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588654" y="862885"/>
            <a:ext cx="6413678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k-SK" sz="2500" dirty="0"/>
              <a:t>Az OGY minimális programja – helyreállítani a redni alkotmányt</a:t>
            </a:r>
            <a:endParaRPr lang="en-US" sz="2500" dirty="0"/>
          </a:p>
          <a:p>
            <a:pPr marL="285750" indent="-285750">
              <a:buFont typeface="Arial" pitchFamily="34" charset="0"/>
              <a:buChar char="•"/>
            </a:pPr>
            <a:r>
              <a:rPr lang="sk-SK" sz="2500" b="1" dirty="0"/>
              <a:t>Gróf Széchenyi István </a:t>
            </a:r>
            <a:r>
              <a:rPr lang="sk-SK" sz="2500" dirty="0"/>
              <a:t>beszéde az OGY felső tábláján – </a:t>
            </a:r>
            <a:r>
              <a:rPr lang="sk-SK" sz="2500" b="1" dirty="0"/>
              <a:t>magyarul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sz="2500" b="1" dirty="0"/>
              <a:t>1825. november 3. – </a:t>
            </a:r>
            <a:r>
              <a:rPr lang="sk-SK" sz="2500" dirty="0"/>
              <a:t>az </a:t>
            </a:r>
            <a:r>
              <a:rPr lang="sk-SK" sz="2500" dirty="0" smtClean="0"/>
              <a:t>Magyar tudós társaság, később akadémia (MTA) alapítása </a:t>
            </a:r>
            <a:r>
              <a:rPr lang="sk-SK" sz="2500" dirty="0"/>
              <a:t>(Széchenyi István felajánlja 1 évi jövedelmét az alapításhoz)</a:t>
            </a:r>
          </a:p>
          <a:p>
            <a:endParaRPr lang="hu-HU" sz="2500" dirty="0"/>
          </a:p>
        </p:txBody>
      </p:sp>
    </p:spTree>
    <p:extLst>
      <p:ext uri="{BB962C8B-B14F-4D97-AF65-F5344CB8AC3E}">
        <p14:creationId xmlns:p14="http://schemas.microsoft.com/office/powerpoint/2010/main" val="104285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55077" y="2656381"/>
            <a:ext cx="7886700" cy="1325563"/>
          </a:xfrm>
        </p:spPr>
        <p:txBody>
          <a:bodyPr/>
          <a:lstStyle/>
          <a:p>
            <a:pPr algn="ctr"/>
            <a:r>
              <a:rPr lang="sk-SK" b="1" dirty="0" smtClean="0"/>
              <a:t>KÖSZÖNÖM A FIGYELMET! :)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6310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645</Words>
  <Application>Microsoft Office PowerPoint</Application>
  <PresentationFormat>Diavetítés a képernyőre (4:3 oldalarány)</PresentationFormat>
  <Paragraphs>51</Paragraphs>
  <Slides>11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Office-téma</vt:lpstr>
      <vt:lpstr>A „reformkor“ és előzményei</vt:lpstr>
      <vt:lpstr>II. József halála után</vt:lpstr>
      <vt:lpstr>A magyar „jakobinus” mozgalom</vt:lpstr>
      <vt:lpstr>A 18. század vége és 19. század eleje</vt:lpstr>
      <vt:lpstr>A napóleoni háborúk 1799-1815 alatt</vt:lpstr>
      <vt:lpstr>A napóleoni háborúk 1799-1815 alatt</vt:lpstr>
      <vt:lpstr>A napoleoni háborúk után</vt:lpstr>
      <vt:lpstr>A pozsonyi országgyűlések</vt:lpstr>
      <vt:lpstr>A reformkori ellenállás formái</vt:lpstr>
      <vt:lpstr>A pozsonyi országgyűlések</vt:lpstr>
      <vt:lpstr>KÖSZÖNÖM A FIGYELMET! :)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reformkor előzményei</dc:title>
  <dc:creator>OS</dc:creator>
  <cp:lastModifiedBy>tanari</cp:lastModifiedBy>
  <cp:revision>27</cp:revision>
  <dcterms:created xsi:type="dcterms:W3CDTF">2018-02-20T04:47:30Z</dcterms:created>
  <dcterms:modified xsi:type="dcterms:W3CDTF">2019-09-27T08:45:45Z</dcterms:modified>
</cp:coreProperties>
</file>