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8" r:id="rId3"/>
    <p:sldId id="259" r:id="rId4"/>
    <p:sldId id="268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0000FF"/>
    <a:srgbClr val="0000CC"/>
    <a:srgbClr val="3333CC"/>
    <a:srgbClr val="003399"/>
    <a:srgbClr val="336699"/>
    <a:srgbClr val="00808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44" autoAdjust="0"/>
    <p:restoredTop sz="94647" autoAdjust="0"/>
  </p:normalViewPr>
  <p:slideViewPr>
    <p:cSldViewPr>
      <p:cViewPr varScale="1">
        <p:scale>
          <a:sx n="105" d="100"/>
          <a:sy n="105" d="100"/>
        </p:scale>
        <p:origin x="15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36CC289-C3E2-4CF7-BCD5-2F98A12DB03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22869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60539D-E45E-4F22-B260-9B78325CEC6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0252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575CF92-3714-4B89-A011-CE44AE4EB57A}" type="slidenum">
              <a:rPr lang="hu-HU" altLang="en-US" sz="1200"/>
              <a:pPr/>
              <a:t>1</a:t>
            </a:fld>
            <a:endParaRPr lang="hu-HU" alt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26310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EE14E31-ED30-458D-ADF0-CC707BB8FE21}" type="slidenum">
              <a:rPr lang="hu-HU" altLang="en-US" sz="1200"/>
              <a:pPr/>
              <a:t>2</a:t>
            </a:fld>
            <a:endParaRPr lang="hu-HU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18200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1EAF36-0A90-4565-8C61-53CD2A934742}" type="slidenum">
              <a:rPr lang="hu-HU" altLang="en-US" sz="1200"/>
              <a:pPr/>
              <a:t>3</a:t>
            </a:fld>
            <a:endParaRPr lang="hu-HU" altLang="en-US" sz="1200"/>
          </a:p>
        </p:txBody>
      </p:sp>
      <p:sp>
        <p:nvSpPr>
          <p:cNvPr id="215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11280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292BD03-52B6-45F0-B78E-D134B6D3FA62}" type="slidenum">
              <a:rPr lang="hu-HU" altLang="en-US" sz="1200"/>
              <a:pPr/>
              <a:t>5</a:t>
            </a:fld>
            <a:endParaRPr lang="hu-HU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39030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A854992-92C8-41D6-8D48-693A17535332}" type="slidenum">
              <a:rPr lang="hu-HU" altLang="en-US" sz="1200"/>
              <a:pPr/>
              <a:t>6</a:t>
            </a:fld>
            <a:endParaRPr lang="hu-HU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53670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28B6781-5A32-487D-B5B0-5E0F71ABE1CF}" type="slidenum">
              <a:rPr lang="hu-HU" altLang="en-US" sz="1200"/>
              <a:pPr/>
              <a:t>7</a:t>
            </a:fld>
            <a:endParaRPr lang="hu-HU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34976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2F62E9A-1242-488B-B56F-60B5820D7007}" type="slidenum">
              <a:rPr lang="hu-HU" altLang="en-US" sz="1200"/>
              <a:pPr/>
              <a:t>8</a:t>
            </a:fld>
            <a:endParaRPr lang="hu-HU" altLang="en-US" sz="1200"/>
          </a:p>
        </p:txBody>
      </p:sp>
      <p:sp>
        <p:nvSpPr>
          <p:cNvPr id="25603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88714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0035C2E-71E3-4214-ACF7-D2A27086635D}" type="slidenum">
              <a:rPr lang="hu-HU" altLang="en-US" sz="1200"/>
              <a:pPr/>
              <a:t>9</a:t>
            </a:fld>
            <a:endParaRPr lang="hu-HU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95339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A1B8F2F-E1BC-47BC-BF62-3C385FF0B7F7}" type="slidenum">
              <a:rPr lang="hu-HU" altLang="en-US" sz="1200"/>
              <a:pPr/>
              <a:t>10</a:t>
            </a:fld>
            <a:endParaRPr lang="hu-HU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6683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églalap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églalap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Téglalap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Téglalap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Ellipszis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Ellipszis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1" name="Ellipszis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/>
              <a:t>Alcím mintájának szerkesztése</a:t>
            </a:r>
            <a:endParaRPr lang="en-US"/>
          </a:p>
        </p:txBody>
      </p:sp>
      <p:sp>
        <p:nvSpPr>
          <p:cNvPr id="22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CEC9D-4C10-4954-9314-ECBFA8172423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23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5830B78D-2F9C-4CE2-BBFD-5EED52D5DFA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38279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9A4B554-CA36-4065-BDA7-91206B9B70A1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5" name="Dia számának hely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4B858D-B241-45F7-8D63-96CBBD1257D7}" type="slidenum">
              <a:rPr lang="hu-HU" altLang="en-US"/>
              <a:pPr/>
              <a:t>‹#›</a:t>
            </a:fld>
            <a:endParaRPr lang="hu-HU" altLang="en-US"/>
          </a:p>
        </p:txBody>
      </p:sp>
      <p:sp>
        <p:nvSpPr>
          <p:cNvPr id="6" name="Élőláb helye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354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églalap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églalap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Téglalap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églalap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4" name="Ellipszis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5" name="Ellipszis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Ellipszis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Ellipszis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Ellipszis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D3DA3-E902-40DC-8BC3-86E87D15B186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21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2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BFA86FAD-3F42-4FD1-B9AC-BF98F8216BA4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61910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A2417-629C-4B53-A28E-7D50834C3579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8F0C0-36A1-4C74-B733-9647BE8DF4AF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47246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176F2-3435-4838-A658-402F74F8AC4A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8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C1914-07C7-4721-A339-E8150DA0688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61201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E426E60-018A-4EF7-B5FF-73E6FC392C2A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4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B509080-3D7C-458A-A397-25E53531F980}" type="slidenum">
              <a:rPr lang="hu-HU" altLang="en-US"/>
              <a:pPr/>
              <a:t>‹#›</a:t>
            </a:fld>
            <a:endParaRPr lang="hu-HU" altLang="en-US"/>
          </a:p>
        </p:txBody>
      </p:sp>
      <p:sp>
        <p:nvSpPr>
          <p:cNvPr id="5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651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1A8C2-85CA-4A54-9FB3-E346A93872DA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4EF342-DAB3-41C0-9AC9-8BA9E8077AB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0159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Egyenes összekötő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Egyenes összekötő 1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" name="Egyenes összekötő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Egyenes összekötő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1" name="Ellipszis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2" name="Dátum helye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E1751F9-910D-4F69-BE70-EB40D0E60B89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13" name="Dia számának helye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8DD542-4DA7-4EF0-B309-C4EBCF084AA8}" type="slidenum">
              <a:rPr lang="hu-HU" altLang="en-US"/>
              <a:pPr/>
              <a:t>‹#›</a:t>
            </a:fld>
            <a:endParaRPr lang="hu-HU" altLang="en-US"/>
          </a:p>
        </p:txBody>
      </p:sp>
      <p:sp>
        <p:nvSpPr>
          <p:cNvPr id="14" name="Élőláb helye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7891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Ellipszis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Egyenes összekötő 1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Egyenes összekötő 1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1" name="Egyenes összekötő 2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B4DDD88-571B-4461-A53F-6FA52C8C1181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13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441212-519E-4A0B-9550-05F34630620B}" type="slidenum">
              <a:rPr lang="hu-HU" altLang="en-US"/>
              <a:pPr/>
              <a:t>‹#›</a:t>
            </a:fld>
            <a:endParaRPr lang="hu-HU" altLang="en-US"/>
          </a:p>
        </p:txBody>
      </p:sp>
      <p:sp>
        <p:nvSpPr>
          <p:cNvPr id="14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9930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2F159-F450-4AFC-B0ED-7B4BAFB8A91C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665BDC-23CD-4C82-897A-92F92E05E0FE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9069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92FAC-B95E-455A-87D8-E33AD6209868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D762D-6B6E-4BAB-8A9D-D6F63CF553E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1185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CB369-4A50-4B28-BEBA-C91540E7A402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8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42D28-056B-41C9-8E5E-95628DAA9CF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24877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84021-85D0-4166-8024-3A11534E6A3D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7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70485-8294-4410-BE84-F5907EB2DF8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27679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28896-446D-43D3-81CB-339AA30015FE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1E010-C5BD-4039-821E-682478B5810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86197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028" name="Szöveg helye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  <a:endParaRPr lang="en-US" alt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EFD3DC9-40BE-44C0-8955-EEF23025F854}" type="datetime1">
              <a:rPr lang="hu-HU"/>
              <a:pPr>
                <a:defRPr/>
              </a:pPr>
              <a:t>2022. 11. 13.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32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34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2" name="Ellipszis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fld id="{BE84B390-DD41-4422-930C-F486152DD4C0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62" r:id="rId4"/>
    <p:sldLayoutId id="2147483763" r:id="rId5"/>
    <p:sldLayoutId id="2147483773" r:id="rId6"/>
    <p:sldLayoutId id="2147483764" r:id="rId7"/>
    <p:sldLayoutId id="2147483774" r:id="rId8"/>
    <p:sldLayoutId id="2147483775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anose="02040604050505020304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title" sz="quarter"/>
          </p:nvPr>
        </p:nvSpPr>
        <p:spPr>
          <a:xfrm>
            <a:off x="467544" y="1124744"/>
            <a:ext cx="7848103" cy="720725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hu-HU" sz="6500" dirty="0">
                <a:solidFill>
                  <a:schemeClr val="tx1"/>
                </a:solidFill>
              </a:rPr>
              <a:t>A török kiűzése</a:t>
            </a:r>
            <a:br>
              <a:rPr lang="hu-HU" sz="6500" dirty="0">
                <a:solidFill>
                  <a:schemeClr val="tx1"/>
                </a:solidFill>
              </a:rPr>
            </a:br>
            <a:r>
              <a:rPr lang="hu-HU" sz="6500" dirty="0">
                <a:solidFill>
                  <a:schemeClr val="tx1"/>
                </a:solidFill>
              </a:rPr>
              <a:t>Magyarországról 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37" y="2132856"/>
            <a:ext cx="7785164" cy="396044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8"/>
          <p:cNvSpPr txBox="1">
            <a:spLocks noChangeArrowheads="1"/>
          </p:cNvSpPr>
          <p:nvPr/>
        </p:nvSpPr>
        <p:spPr bwMode="auto">
          <a:xfrm>
            <a:off x="0" y="70396"/>
            <a:ext cx="5364163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1683-as török támadás</a:t>
            </a:r>
          </a:p>
        </p:txBody>
      </p:sp>
      <p:sp>
        <p:nvSpPr>
          <p:cNvPr id="9219" name="Rectangle 20"/>
          <p:cNvSpPr>
            <a:spLocks noChangeArrowheads="1"/>
          </p:cNvSpPr>
          <p:nvPr/>
        </p:nvSpPr>
        <p:spPr bwMode="auto">
          <a:xfrm>
            <a:off x="7160831" y="-26122"/>
            <a:ext cx="17278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en-GB" altLang="en-US" sz="1800" dirty="0"/>
              <a:t>Kara </a:t>
            </a:r>
            <a:r>
              <a:rPr kumimoji="1" lang="en-GB" altLang="en-US" sz="1800" dirty="0" err="1"/>
              <a:t>Musztafa</a:t>
            </a:r>
            <a:r>
              <a:rPr kumimoji="1" lang="en-GB" altLang="en-US" sz="1800" dirty="0"/>
              <a:t> </a:t>
            </a:r>
          </a:p>
        </p:txBody>
      </p:sp>
      <p:pic>
        <p:nvPicPr>
          <p:cNvPr id="9220" name="Picture 22" descr="Kara Musztafa 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8224" y="343210"/>
            <a:ext cx="2498725" cy="3816350"/>
          </a:xfrm>
        </p:spPr>
      </p:pic>
      <p:sp>
        <p:nvSpPr>
          <p:cNvPr id="9221" name="Text Box 26"/>
          <p:cNvSpPr txBox="1">
            <a:spLocks noChangeArrowheads="1"/>
          </p:cNvSpPr>
          <p:nvPr/>
        </p:nvSpPr>
        <p:spPr bwMode="auto">
          <a:xfrm>
            <a:off x="0" y="549275"/>
            <a:ext cx="6588224" cy="4280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</a:rPr>
              <a:t>1664 vasvári béke után </a:t>
            </a: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Thököly sikerei (kuruc állam – a törökök vazallusa)</a:t>
            </a:r>
          </a:p>
          <a:p>
            <a:pPr eaLnBrk="1" hangingPunct="1">
              <a:lnSpc>
                <a:spcPct val="95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	</a:t>
            </a:r>
            <a:r>
              <a:rPr kumimoji="1" lang="hu-HU" altLang="en-US" b="1" dirty="0">
                <a:latin typeface="Calibri" panose="020F0502020204030204" pitchFamily="34" charset="0"/>
                <a:sym typeface="Wingdings 2" panose="05020102010507070707" pitchFamily="18" charset="2"/>
              </a:rPr>
              <a:t>A Habsburgok meggyengültek?</a:t>
            </a:r>
            <a:r>
              <a:rPr kumimoji="1" lang="hu-HU" altLang="en-US" dirty="0">
                <a:latin typeface="Calibri" panose="020F0502020204030204" pitchFamily="34" charset="0"/>
                <a:sym typeface="Symbol" panose="05050102010706020507" pitchFamily="18" charset="2"/>
              </a:rPr>
              <a:t>	</a:t>
            </a:r>
            <a:endParaRPr kumimoji="1" lang="hu-HU" altLang="en-US" dirty="0">
              <a:latin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95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kumimoji="1" lang="hu-HU" altLang="en-US" b="1" dirty="0">
                <a:latin typeface="Calibri" panose="020F0502020204030204" pitchFamily="34" charset="0"/>
                <a:sym typeface="Wingdings 2" panose="05020102010507070707" pitchFamily="18" charset="2"/>
              </a:rPr>
              <a:t>Török támadás Bécs ellen (Kara Musztafa)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I. Lipót szövetsége Sobieski János - lengyel királlyal és + érkeznek Bajor- és Szászország hadai</a:t>
            </a:r>
            <a:b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</a:br>
            <a:endParaRPr kumimoji="1" lang="hu-HU" altLang="en-US" sz="500" dirty="0">
              <a:latin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95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Győzelem: Párkány, Esztergom</a:t>
            </a:r>
            <a:b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</a:br>
            <a:b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</a:br>
            <a:b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</a:br>
            <a:endParaRPr lang="hu-HU" altLang="en-US" dirty="0">
              <a:latin typeface="Calibri" panose="020F0502020204030204" pitchFamily="34" charset="0"/>
            </a:endParaRPr>
          </a:p>
        </p:txBody>
      </p:sp>
      <p:pic>
        <p:nvPicPr>
          <p:cNvPr id="922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894" y="3031889"/>
            <a:ext cx="295275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Szövegdoboz 2"/>
          <p:cNvSpPr txBox="1">
            <a:spLocks noChangeArrowheads="1"/>
          </p:cNvSpPr>
          <p:nvPr/>
        </p:nvSpPr>
        <p:spPr bwMode="auto">
          <a:xfrm>
            <a:off x="5652120" y="6244989"/>
            <a:ext cx="2088232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hu-HU" altLang="hu-HU" dirty="0"/>
              <a:t>Sobieski János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5" y="3789040"/>
            <a:ext cx="4962094" cy="2793972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4450"/>
            <a:ext cx="7772400" cy="6921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török 1683-as kudarca</a:t>
            </a:r>
          </a:p>
        </p:txBody>
      </p:sp>
      <p:pic>
        <p:nvPicPr>
          <p:cNvPr id="10243" name="Picture 3" descr="10 Török hadjárat 168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t="2374" r="2267" b="3958"/>
          <a:stretch>
            <a:fillRect/>
          </a:stretch>
        </p:blipFill>
        <p:spPr>
          <a:xfrm>
            <a:off x="422275" y="781050"/>
            <a:ext cx="8131175" cy="5743575"/>
          </a:xfrm>
          <a:noFill/>
        </p:spPr>
      </p:pic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"/>
            <a:ext cx="9077305" cy="690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68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34925" y="1008063"/>
            <a:ext cx="7993063" cy="60928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hu-HU" altLang="en-US" dirty="0">
                <a:solidFill>
                  <a:srgbClr val="FF3300"/>
                </a:solidFill>
                <a:sym typeface="Symbol" panose="05050102010706020507" pitchFamily="18" charset="2"/>
              </a:rPr>
              <a:t>			</a:t>
            </a:r>
            <a:endParaRPr lang="hu-HU" altLang="en-US" dirty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hu-HU" altLang="en-US" sz="3200" dirty="0">
                <a:solidFill>
                  <a:srgbClr val="FF3300"/>
                </a:solidFill>
              </a:rPr>
              <a:t>   </a:t>
            </a:r>
            <a:r>
              <a:rPr lang="hu-HU" altLang="en-US" sz="3200" b="1" u="sng" dirty="0">
                <a:solidFill>
                  <a:srgbClr val="C00000"/>
                </a:solidFill>
                <a:latin typeface="Calibri" panose="020F0502020204030204" pitchFamily="34" charset="0"/>
              </a:rPr>
              <a:t>Szent Liga </a:t>
            </a:r>
            <a:r>
              <a:rPr lang="hu-HU" altLang="en-US" sz="3200" u="sng" dirty="0">
                <a:solidFill>
                  <a:srgbClr val="C00000"/>
                </a:solidFill>
                <a:latin typeface="Calibri" panose="020F0502020204030204" pitchFamily="34" charset="0"/>
              </a:rPr>
              <a:t>megalakítása (1684)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en-US" u="sng" dirty="0">
                <a:solidFill>
                  <a:srgbClr val="C00000"/>
                </a:solidFill>
                <a:latin typeface="Calibri" panose="020F0502020204030204" pitchFamily="34" charset="0"/>
              </a:rPr>
              <a:t>(Habsburg Birodalom, </a:t>
            </a:r>
            <a:r>
              <a:rPr lang="hu-HU" altLang="en-US" u="sng" dirty="0" err="1">
                <a:solidFill>
                  <a:srgbClr val="C00000"/>
                </a:solidFill>
                <a:latin typeface="Calibri" panose="020F0502020204030204" pitchFamily="34" charset="0"/>
              </a:rPr>
              <a:t>Lengyelo</a:t>
            </a:r>
            <a:r>
              <a:rPr lang="hu-HU" altLang="en-US" u="sng" dirty="0">
                <a:solidFill>
                  <a:srgbClr val="C00000"/>
                </a:solidFill>
                <a:latin typeface="Calibri" panose="020F0502020204030204" pitchFamily="34" charset="0"/>
              </a:rPr>
              <a:t>., Velence és </a:t>
            </a:r>
            <a:r>
              <a:rPr lang="hu-HU" altLang="en-US" u="sng" dirty="0" err="1">
                <a:solidFill>
                  <a:srgbClr val="C00000"/>
                </a:solidFill>
                <a:latin typeface="Calibri" panose="020F0502020204030204" pitchFamily="34" charset="0"/>
              </a:rPr>
              <a:t>Oroszo</a:t>
            </a:r>
            <a:r>
              <a:rPr lang="hu-HU" altLang="en-US" u="sng" dirty="0">
                <a:solidFill>
                  <a:srgbClr val="C00000"/>
                </a:solidFill>
                <a:latin typeface="Calibri" panose="020F0502020204030204" pitchFamily="34" charset="0"/>
              </a:rPr>
              <a:t>.)</a:t>
            </a:r>
          </a:p>
          <a:p>
            <a:pPr eaLnBrk="1" hangingPunct="1"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hu-HU" altLang="en-US" dirty="0">
                <a:latin typeface="Calibri" panose="020F0502020204030204" pitchFamily="34" charset="0"/>
              </a:rPr>
              <a:t>Események menete az egyesült keresztény </a:t>
            </a:r>
            <a:r>
              <a:rPr lang="hu-HU" altLang="en-US" dirty="0" err="1">
                <a:latin typeface="Calibri" panose="020F0502020204030204" pitchFamily="34" charset="0"/>
              </a:rPr>
              <a:t>hadak</a:t>
            </a:r>
            <a:endParaRPr lang="hu-HU" altLang="en-US" dirty="0">
              <a:latin typeface="Calibri" panose="020F0502020204030204" pitchFamily="34" charset="0"/>
            </a:endParaRPr>
          </a:p>
          <a:p>
            <a:pPr eaLnBrk="1" hangingPunct="1"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hu-HU" altLang="en-US" dirty="0">
                <a:latin typeface="Calibri" panose="020F0502020204030204" pitchFamily="34" charset="0"/>
              </a:rPr>
              <a:t>szemszögéből: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	 1686 </a:t>
            </a:r>
            <a:r>
              <a:rPr lang="hu-HU" altLang="en-US" dirty="0">
                <a:latin typeface="Calibri" panose="020F0502020204030204" pitchFamily="34" charset="0"/>
              </a:rPr>
              <a:t>Buda sikeres ostroma</a:t>
            </a:r>
            <a:endParaRPr lang="hu-HU" altLang="en-US" dirty="0">
              <a:latin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	 1687 </a:t>
            </a:r>
            <a:r>
              <a:rPr lang="hu-HU" altLang="en-US" dirty="0" err="1">
                <a:latin typeface="Calibri" panose="020F0502020204030204" pitchFamily="34" charset="0"/>
                <a:sym typeface="Wingdings 2" panose="05020102010507070707" pitchFamily="18" charset="2"/>
              </a:rPr>
              <a:t>Nagyharsányi</a:t>
            </a:r>
            <a:r>
              <a:rPr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győzelem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	 1687 Eger felszabadítása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	 1688 Belgrád bevétele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	 1689 </a:t>
            </a:r>
            <a:r>
              <a:rPr lang="hu-HU" altLang="en-US" dirty="0" err="1">
                <a:latin typeface="Calibri" panose="020F0502020204030204" pitchFamily="34" charset="0"/>
                <a:sym typeface="Wingdings 2" panose="05020102010507070707" pitchFamily="18" charset="2"/>
              </a:rPr>
              <a:t>Nis</a:t>
            </a:r>
            <a:r>
              <a:rPr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elfoglalása</a:t>
            </a:r>
          </a:p>
          <a:p>
            <a:pPr eaLnBrk="1" hangingPunct="1">
              <a:lnSpc>
                <a:spcPct val="8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hu-HU" altLang="en-US" b="1" dirty="0">
                <a:latin typeface="Calibri" panose="020F0502020204030204" pitchFamily="34" charset="0"/>
                <a:sym typeface="Wingdings 2" panose="05020102010507070707" pitchFamily="18" charset="2"/>
              </a:rPr>
              <a:t>Gyors győzelmek, </a:t>
            </a:r>
          </a:p>
          <a:p>
            <a:pPr eaLnBrk="1" hangingPunct="1">
              <a:lnSpc>
                <a:spcPct val="80000"/>
              </a:lnSpc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hu-HU" altLang="en-US" b="1" dirty="0">
                <a:latin typeface="Calibri" panose="020F0502020204030204" pitchFamily="34" charset="0"/>
                <a:sym typeface="Wingdings 2" panose="05020102010507070707" pitchFamily="18" charset="2"/>
              </a:rPr>
              <a:t>nagy területi nyereség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u-HU" altLang="en-US" b="1" dirty="0">
                <a:latin typeface="Calibri" panose="020F0502020204030204" pitchFamily="34" charset="0"/>
                <a:sym typeface="Wingdings 2" panose="05020102010507070707" pitchFamily="18" charset="2"/>
              </a:rPr>
              <a:t>	      </a:t>
            </a:r>
            <a:r>
              <a:rPr lang="hu-HU" altLang="en-US" b="1" u="sng" dirty="0">
                <a:latin typeface="Calibri" panose="020F0502020204030204" pitchFamily="34" charset="0"/>
                <a:sym typeface="Wingdings 2" panose="05020102010507070707" pitchFamily="18" charset="2"/>
              </a:rPr>
              <a:t>erőfölény</a:t>
            </a:r>
          </a:p>
        </p:txBody>
      </p:sp>
      <p:sp>
        <p:nvSpPr>
          <p:cNvPr id="9226" name="Text Box 1034"/>
          <p:cNvSpPr txBox="1">
            <a:spLocks noChangeArrowheads="1"/>
          </p:cNvSpPr>
          <p:nvPr/>
        </p:nvSpPr>
        <p:spPr bwMode="auto">
          <a:xfrm>
            <a:off x="0" y="44450"/>
            <a:ext cx="914400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28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török kiűzésének első szakasza (1683-89)</a:t>
            </a:r>
            <a:endParaRPr lang="hu-HU" sz="2800" dirty="0"/>
          </a:p>
        </p:txBody>
      </p:sp>
      <p:sp>
        <p:nvSpPr>
          <p:cNvPr id="11268" name="Rectangle 1040"/>
          <p:cNvSpPr>
            <a:spLocks noChangeArrowheads="1"/>
          </p:cNvSpPr>
          <p:nvPr/>
        </p:nvSpPr>
        <p:spPr bwMode="auto">
          <a:xfrm>
            <a:off x="0" y="549275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1" lang="hu-HU" altLang="en-US" dirty="0">
                <a:latin typeface="Calibri" panose="020F0502020204030204" pitchFamily="34" charset="0"/>
              </a:rPr>
              <a:t>XI. Ince erőfeszítés </a:t>
            </a:r>
            <a:r>
              <a:rPr kumimoji="1" lang="hu-HU" altLang="en-US" dirty="0">
                <a:latin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kumimoji="1" lang="hu-HU" altLang="en-US" dirty="0">
                <a:latin typeface="Calibri" panose="020F0502020204030204" pitchFamily="34" charset="0"/>
              </a:rPr>
              <a:t> 20 éves béke (XIV. Lajos francia király és I. Lipót NRCS császár és magyar király között)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159" y="1008063"/>
            <a:ext cx="2426841" cy="302170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7055880" y="952257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chemeClr val="bg1"/>
                </a:solidFill>
              </a:rPr>
              <a:t>XI. Ince pápa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085576"/>
            <a:ext cx="4959309" cy="2782051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6038"/>
            <a:ext cx="7772400" cy="7191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törökök kiűzése </a:t>
            </a:r>
            <a:r>
              <a:rPr lang="hu-H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(1684 - 1689)</a:t>
            </a:r>
          </a:p>
        </p:txBody>
      </p:sp>
      <p:pic>
        <p:nvPicPr>
          <p:cNvPr id="12291" name="Picture 9" descr="11 Török kiűzése I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" t="1241" r="1344" b="2481"/>
          <a:stretch>
            <a:fillRect/>
          </a:stretch>
        </p:blipFill>
        <p:spPr>
          <a:xfrm>
            <a:off x="509588" y="908050"/>
            <a:ext cx="8094662" cy="5757863"/>
          </a:xfrm>
          <a:noFill/>
        </p:spPr>
      </p:pic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" descr="karloc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528220"/>
            <a:ext cx="4392613" cy="2986088"/>
          </a:xfrm>
          <a:noFill/>
        </p:spPr>
      </p:pic>
      <p:sp>
        <p:nvSpPr>
          <p:cNvPr id="13315" name="Text Box 13"/>
          <p:cNvSpPr txBox="1">
            <a:spLocks noChangeArrowheads="1"/>
          </p:cNvSpPr>
          <p:nvPr/>
        </p:nvSpPr>
        <p:spPr bwMode="auto">
          <a:xfrm>
            <a:off x="0" y="585788"/>
            <a:ext cx="7308850" cy="395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b="1" dirty="0">
                <a:latin typeface="Calibri" panose="020F0502020204030204" pitchFamily="34" charset="0"/>
              </a:rPr>
              <a:t>XIV. Lajos támadása, </a:t>
            </a:r>
            <a:br>
              <a:rPr kumimoji="1" lang="hu-HU" altLang="en-US" b="1" dirty="0">
                <a:latin typeface="Calibri" panose="020F0502020204030204" pitchFamily="34" charset="0"/>
              </a:rPr>
            </a:br>
            <a:r>
              <a:rPr kumimoji="1" lang="hu-HU" altLang="en-US" b="1" dirty="0">
                <a:latin typeface="Calibri" panose="020F0502020204030204" pitchFamily="34" charset="0"/>
              </a:rPr>
              <a:t>Habsburg erők átcsoportosítása</a:t>
            </a:r>
            <a:endParaRPr kumimoji="1" lang="hu-HU" altLang="en-US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</a:rPr>
              <a:t>elhúzódó háború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      </a:t>
            </a:r>
            <a:r>
              <a:rPr kumimoji="1" lang="hu-HU" altLang="en-US" b="1" dirty="0">
                <a:latin typeface="Calibri" panose="020F0502020204030204" pitchFamily="34" charset="0"/>
                <a:sym typeface="Wingdings 2" panose="05020102010507070707" pitchFamily="18" charset="2"/>
              </a:rPr>
              <a:t>1697 Zenta győzelem</a:t>
            </a:r>
            <a:endParaRPr kumimoji="1" lang="hu-HU" altLang="en-US" dirty="0">
              <a:latin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b="1" dirty="0">
                <a:latin typeface="Calibri" panose="020F0502020204030204" pitchFamily="34" charset="0"/>
                <a:sym typeface="Wingdings 2" panose="05020102010507070707" pitchFamily="18" charset="2"/>
              </a:rPr>
              <a:t>      </a:t>
            </a:r>
            <a:r>
              <a:rPr kumimoji="1" lang="hu-HU" altLang="en-US" sz="3600" b="1" dirty="0">
                <a:latin typeface="Calibri" panose="020F0502020204030204" pitchFamily="34" charset="0"/>
                <a:sym typeface="Wingdings 2" panose="05020102010507070707" pitchFamily="18" charset="2"/>
              </a:rPr>
              <a:t>1699 - karlócai béke: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</a:rPr>
              <a:t>A Temesköz kivételével az ország </a:t>
            </a:r>
            <a:br>
              <a:rPr kumimoji="1" lang="hu-HU" altLang="en-US" dirty="0">
                <a:latin typeface="Calibri" panose="020F0502020204030204" pitchFamily="34" charset="0"/>
              </a:rPr>
            </a:br>
            <a:r>
              <a:rPr kumimoji="1" lang="hu-HU" altLang="en-US" dirty="0">
                <a:latin typeface="Calibri" panose="020F0502020204030204" pitchFamily="34" charset="0"/>
              </a:rPr>
              <a:t>felszabadult, de </a:t>
            </a:r>
            <a:endParaRPr kumimoji="1" lang="hu-HU" altLang="en-US" dirty="0">
              <a:latin typeface="Calibri" panose="020F0502020204030204" pitchFamily="34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Symbol" panose="05050102010706020507" pitchFamily="18" charset="2"/>
              </a:rPr>
              <a:t>	        </a:t>
            </a:r>
            <a:r>
              <a:rPr kumimoji="1" lang="hu-HU" altLang="en-US" b="1" dirty="0">
                <a:latin typeface="Calibri" panose="020F0502020204030204" pitchFamily="34" charset="0"/>
                <a:sym typeface="Symbol" panose="05050102010706020507" pitchFamily="18" charset="2"/>
              </a:rPr>
              <a:t>nagy árat fizetünk a szabadságért…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hu-HU" altLang="en-US" dirty="0"/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0" y="44450"/>
            <a:ext cx="91440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török kiűzésének 2. szakasza </a:t>
            </a:r>
            <a:r>
              <a:rPr kumimoji="1" lang="hu-HU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(1689-99)</a:t>
            </a:r>
          </a:p>
        </p:txBody>
      </p:sp>
      <p:sp>
        <p:nvSpPr>
          <p:cNvPr id="13317" name="Text Box 15"/>
          <p:cNvSpPr txBox="1">
            <a:spLocks noChangeArrowheads="1"/>
          </p:cNvSpPr>
          <p:nvPr/>
        </p:nvSpPr>
        <p:spPr bwMode="auto">
          <a:xfrm>
            <a:off x="5380831" y="3494108"/>
            <a:ext cx="3673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hu-HU" altLang="en-US" sz="1600" dirty="0">
                <a:sym typeface="Wingdings 2" panose="05020102010507070707" pitchFamily="18" charset="2"/>
              </a:rPr>
              <a:t>A karlócai béke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19" y="3973262"/>
            <a:ext cx="5771901" cy="2885951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12 Török kiűzése II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" t="2051" r="3004" b="2734"/>
          <a:stretch>
            <a:fillRect/>
          </a:stretch>
        </p:blipFill>
        <p:spPr>
          <a:xfrm>
            <a:off x="539750" y="989013"/>
            <a:ext cx="8026400" cy="5464175"/>
          </a:xfrm>
          <a:noFill/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0" y="115888"/>
            <a:ext cx="896461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törökök kiűzése </a:t>
            </a:r>
            <a:r>
              <a:rPr kumimoji="1" lang="hu-HU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(1689 - 1699)</a:t>
            </a: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7"/>
          <p:cNvSpPr txBox="1">
            <a:spLocks noChangeArrowheads="1"/>
          </p:cNvSpPr>
          <p:nvPr/>
        </p:nvSpPr>
        <p:spPr bwMode="auto">
          <a:xfrm>
            <a:off x="323850" y="376238"/>
            <a:ext cx="8424614" cy="693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defRPr/>
            </a:pPr>
            <a:r>
              <a:rPr kumimoji="1" lang="hu-HU" altLang="en-US" b="1" dirty="0">
                <a:latin typeface="Calibri" pitchFamily="34" charset="0"/>
              </a:rPr>
              <a:t>1687 – pozsonyi ogy. </a:t>
            </a:r>
            <a:br>
              <a:rPr kumimoji="1" lang="hu-HU" altLang="en-US" b="1" dirty="0">
                <a:latin typeface="Calibri" pitchFamily="34" charset="0"/>
              </a:rPr>
            </a:br>
            <a:r>
              <a:rPr kumimoji="1" lang="hu-HU" altLang="en-US" dirty="0">
                <a:latin typeface="Calibri" pitchFamily="34" charset="0"/>
              </a:rPr>
              <a:t>A rendek  </a:t>
            </a: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lemondanak:</a:t>
            </a:r>
            <a:endParaRPr kumimoji="1" lang="hu-HU" altLang="en-US" dirty="0">
              <a:latin typeface="Calibri" pitchFamily="34" charset="0"/>
            </a:endParaRPr>
          </a:p>
          <a:p>
            <a:pPr algn="l"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     </a:t>
            </a:r>
            <a:r>
              <a:rPr kumimoji="1" lang="hu-HU" altLang="en-US" b="1" dirty="0">
                <a:latin typeface="Calibri" pitchFamily="34" charset="0"/>
                <a:sym typeface="Wingdings 2" pitchFamily="18" charset="2"/>
              </a:rPr>
              <a:t> </a:t>
            </a:r>
            <a:r>
              <a:rPr kumimoji="1" lang="hu-HU" altLang="en-US" b="1" u="sng" dirty="0">
                <a:solidFill>
                  <a:srgbClr val="FF0000"/>
                </a:solidFill>
                <a:latin typeface="Calibri" pitchFamily="34" charset="0"/>
                <a:sym typeface="Wingdings 2" pitchFamily="18" charset="2"/>
              </a:rPr>
              <a:t>a szabad királyválasztás jogáról </a:t>
            </a:r>
            <a:br>
              <a:rPr kumimoji="1" lang="hu-HU" altLang="en-US" b="1" dirty="0">
                <a:latin typeface="Calibri" pitchFamily="34" charset="0"/>
                <a:sym typeface="Wingdings 2" pitchFamily="18" charset="2"/>
              </a:rPr>
            </a:br>
            <a:r>
              <a:rPr kumimoji="1" lang="hu-HU" altLang="en-US" b="1" dirty="0">
                <a:latin typeface="Calibri" pitchFamily="34" charset="0"/>
                <a:sym typeface="Wingdings 2" pitchFamily="18" charset="2"/>
              </a:rPr>
              <a:t>      </a:t>
            </a:r>
            <a:r>
              <a:rPr kumimoji="1" lang="hu-HU" altLang="en-US" b="1" u="sng" dirty="0">
                <a:solidFill>
                  <a:srgbClr val="FF0000"/>
                </a:solidFill>
                <a:latin typeface="Calibri" pitchFamily="34" charset="0"/>
                <a:sym typeface="Wingdings 2" pitchFamily="18" charset="2"/>
              </a:rPr>
              <a:t>az Aranybulla ellenállási záradékáról</a:t>
            </a:r>
          </a:p>
          <a:p>
            <a:pPr algn="l" eaLnBrk="1" hangingPunct="1">
              <a:spcBef>
                <a:spcPct val="20000"/>
              </a:spcBef>
              <a:defRPr/>
            </a:pPr>
            <a:endParaRPr kumimoji="1" lang="hu-HU" altLang="en-US" sz="2000" b="1" dirty="0">
              <a:latin typeface="Calibri" pitchFamily="34" charset="0"/>
              <a:sym typeface="Symbol" pitchFamily="18" charset="2"/>
            </a:endParaRPr>
          </a:p>
          <a:p>
            <a:pPr algn="l" eaLnBrk="1" hangingPunct="1">
              <a:spcBef>
                <a:spcPct val="20000"/>
              </a:spcBef>
              <a:defRPr/>
            </a:pPr>
            <a:r>
              <a:rPr kumimoji="1" lang="hu-HU" altLang="en-US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Wingdings 2" pitchFamily="18" charset="2"/>
              </a:rPr>
              <a:t>Habsburg abszolutizmus:</a:t>
            </a:r>
            <a:br>
              <a:rPr kumimoji="1" lang="hu-HU" altLang="en-US" b="1" dirty="0">
                <a:latin typeface="Calibri" pitchFamily="34" charset="0"/>
                <a:sym typeface="Wingdings 2" pitchFamily="18" charset="2"/>
              </a:rPr>
            </a:br>
            <a:endParaRPr kumimoji="1" lang="hu-HU" altLang="en-US" sz="1000" b="1" dirty="0">
              <a:latin typeface="Calibri" pitchFamily="34" charset="0"/>
              <a:sym typeface="Wingdings 2" pitchFamily="18" charset="2"/>
            </a:endParaRPr>
          </a:p>
          <a:p>
            <a:pPr algn="l"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     „</a:t>
            </a:r>
            <a:r>
              <a:rPr kumimoji="1" lang="hu-HU" altLang="en-US" u="sng" dirty="0">
                <a:latin typeface="Calibri" pitchFamily="34" charset="0"/>
                <a:sym typeface="Wingdings 2" pitchFamily="18" charset="2"/>
              </a:rPr>
              <a:t>Újszerzeményi Bizottság” </a:t>
            </a:r>
            <a:r>
              <a:rPr kumimoji="1" lang="hu-HU" altLang="en-US" dirty="0" err="1">
                <a:latin typeface="Calibri" pitchFamily="34" charset="0"/>
                <a:sym typeface="Wingdings 2" pitchFamily="18" charset="2"/>
              </a:rPr>
              <a:t>Neoacquistica</a:t>
            </a: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 </a:t>
            </a:r>
            <a:r>
              <a:rPr kumimoji="1" lang="hu-HU" altLang="en-US" dirty="0" err="1">
                <a:latin typeface="Calibri" pitchFamily="34" charset="0"/>
                <a:sym typeface="Wingdings 2" pitchFamily="18" charset="2"/>
              </a:rPr>
              <a:t>Commissio</a:t>
            </a: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:</a:t>
            </a:r>
            <a:br>
              <a:rPr kumimoji="1" lang="hu-HU" altLang="en-US" dirty="0">
                <a:latin typeface="Calibri" pitchFamily="34" charset="0"/>
                <a:sym typeface="Wingdings 2" pitchFamily="18" charset="2"/>
              </a:rPr>
            </a:b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- </a:t>
            </a:r>
            <a:r>
              <a:rPr kumimoji="1" lang="hu-HU" altLang="en-US" b="1" dirty="0">
                <a:latin typeface="Calibri" pitchFamily="34" charset="0"/>
                <a:sym typeface="Wingdings 2" pitchFamily="18" charset="2"/>
              </a:rPr>
              <a:t>fegyverváltság</a:t>
            </a: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 bevezetése (a törököktől visszahódított földbirtokok vissza a </a:t>
            </a:r>
            <a:r>
              <a:rPr kumimoji="1" lang="hu-HU" altLang="en-US" dirty="0" err="1">
                <a:latin typeface="Calibri" pitchFamily="34" charset="0"/>
                <a:sym typeface="Wingdings 2" pitchFamily="18" charset="2"/>
              </a:rPr>
              <a:t>tulajd</a:t>
            </a: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. a birtok értékének 10%-ának kifizetése után az uralkodónak</a:t>
            </a:r>
          </a:p>
          <a:p>
            <a:pPr algn="l"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      </a:t>
            </a:r>
            <a:r>
              <a:rPr kumimoji="1" lang="hu-HU" altLang="en-US" b="1" dirty="0">
                <a:solidFill>
                  <a:srgbClr val="C00000"/>
                </a:solidFill>
                <a:latin typeface="Calibri" pitchFamily="34" charset="0"/>
                <a:sym typeface="Wingdings 2" pitchFamily="18" charset="2"/>
              </a:rPr>
              <a:t>az idegen hadsereg eltartása - a parasztságot terheli</a:t>
            </a:r>
            <a:endParaRPr kumimoji="1" lang="hu-HU" altLang="en-US" b="1" dirty="0">
              <a:solidFill>
                <a:srgbClr val="C00000"/>
              </a:solidFill>
              <a:latin typeface="Calibri" pitchFamily="34" charset="0"/>
              <a:sym typeface="Symbol" pitchFamily="18" charset="2"/>
            </a:endParaRPr>
          </a:p>
          <a:p>
            <a:pPr algn="l"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      Erdélyt nem egyesítik </a:t>
            </a:r>
            <a:r>
              <a:rPr kumimoji="1" lang="hu-HU" altLang="en-US" dirty="0" err="1">
                <a:latin typeface="Calibri" pitchFamily="34" charset="0"/>
                <a:sym typeface="Wingdings 2" pitchFamily="18" charset="2"/>
              </a:rPr>
              <a:t>MO-gal</a:t>
            </a:r>
            <a:endParaRPr kumimoji="1" lang="hu-HU" altLang="en-US" dirty="0">
              <a:latin typeface="Calibri" pitchFamily="34" charset="0"/>
              <a:sym typeface="Symbol" pitchFamily="18" charset="2"/>
            </a:endParaRPr>
          </a:p>
          <a:p>
            <a:pPr algn="l"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      </a:t>
            </a:r>
            <a:r>
              <a:rPr kumimoji="1" lang="hu-HU" altLang="en-US" b="1" dirty="0">
                <a:latin typeface="Calibri" pitchFamily="34" charset="0"/>
                <a:sym typeface="Wingdings 2" pitchFamily="18" charset="2"/>
              </a:rPr>
              <a:t>idegenek</a:t>
            </a: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 magyar főméltóságokban</a:t>
            </a:r>
            <a:endParaRPr kumimoji="1" lang="hu-HU" altLang="en-US" dirty="0">
              <a:latin typeface="Calibri" pitchFamily="34" charset="0"/>
              <a:sym typeface="Symbol" pitchFamily="18" charset="2"/>
            </a:endParaRPr>
          </a:p>
          <a:p>
            <a:pPr algn="l"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latin typeface="Calibri" pitchFamily="34" charset="0"/>
                <a:sym typeface="Wingdings 2" pitchFamily="18" charset="2"/>
              </a:rPr>
              <a:t>      a végvári katonákat szélnek eresztik…  </a:t>
            </a:r>
            <a:br>
              <a:rPr kumimoji="1" lang="hu-HU" altLang="en-US" dirty="0">
                <a:latin typeface="Calibri" pitchFamily="34" charset="0"/>
                <a:sym typeface="Wingdings 2" pitchFamily="18" charset="2"/>
              </a:rPr>
            </a:br>
            <a:br>
              <a:rPr kumimoji="1" lang="hu-HU" altLang="en-US" sz="2000" dirty="0">
                <a:solidFill>
                  <a:srgbClr val="0000FF"/>
                </a:solidFill>
                <a:sym typeface="Wingdings 2" pitchFamily="18" charset="2"/>
              </a:rPr>
            </a:br>
            <a:r>
              <a:rPr kumimoji="1" lang="hu-HU" altLang="en-US" sz="2000" dirty="0">
                <a:solidFill>
                  <a:srgbClr val="0000FF"/>
                </a:solidFill>
                <a:sym typeface="Wingdings 2" pitchFamily="18" charset="2"/>
              </a:rPr>
              <a:t>   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3203575" y="31750"/>
            <a:ext cx="52752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45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 2" pitchFamily="18" charset="2"/>
              </a:rPr>
              <a:t>A szabadság ára</a:t>
            </a:r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500563" y="44450"/>
            <a:ext cx="4176712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sz="55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Erdély helyzete</a:t>
            </a:r>
          </a:p>
        </p:txBody>
      </p:sp>
      <p:pic>
        <p:nvPicPr>
          <p:cNvPr id="17411" name="Picture 5" descr="Diploma Leopoldina 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3150" y="1581150"/>
            <a:ext cx="2654300" cy="4368800"/>
          </a:xfrm>
          <a:noFill/>
        </p:spPr>
      </p:pic>
      <p:sp>
        <p:nvSpPr>
          <p:cNvPr id="17412" name="Text Box 8"/>
          <p:cNvSpPr txBox="1">
            <a:spLocks noChangeArrowheads="1"/>
          </p:cNvSpPr>
          <p:nvPr/>
        </p:nvSpPr>
        <p:spPr bwMode="auto">
          <a:xfrm>
            <a:off x="5387975" y="6126163"/>
            <a:ext cx="36703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"/>
              </a:spcBef>
            </a:pPr>
            <a:r>
              <a:rPr lang="hu-HU" altLang="en-US" sz="1800">
                <a:latin typeface="Calibri" panose="020F0502020204030204" pitchFamily="34" charset="0"/>
              </a:rPr>
              <a:t>Diploma Leopoldinum 1691 </a:t>
            </a:r>
          </a:p>
        </p:txBody>
      </p:sp>
      <p:sp>
        <p:nvSpPr>
          <p:cNvPr id="17413" name="Text Box 10"/>
          <p:cNvSpPr txBox="1">
            <a:spLocks noChangeArrowheads="1"/>
          </p:cNvSpPr>
          <p:nvPr/>
        </p:nvSpPr>
        <p:spPr bwMode="auto">
          <a:xfrm>
            <a:off x="95250" y="2279650"/>
            <a:ext cx="6156325" cy="372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</a:rPr>
              <a:t>Apafi Mihály (erdélyi fejedelem) halála - </a:t>
            </a:r>
            <a:r>
              <a:rPr lang="hu-HU" altLang="en-US" dirty="0">
                <a:latin typeface="Calibri" panose="020F0502020204030204" pitchFamily="34" charset="0"/>
              </a:rPr>
              <a:t>1690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1699 karlócai béke - </a:t>
            </a:r>
            <a:r>
              <a:rPr kumimoji="1" lang="hu-HU" altLang="en-US" b="1" u="sng" dirty="0">
                <a:latin typeface="Calibri" panose="020F0502020204030204" pitchFamily="34" charset="0"/>
                <a:sym typeface="Wingdings 2" panose="05020102010507070707" pitchFamily="18" charset="2"/>
              </a:rPr>
              <a:t>a török lemond Erdélyről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Symbol" panose="05050102010706020507" pitchFamily="18" charset="2"/>
              </a:rPr>
              <a:t>		</a:t>
            </a:r>
            <a:endParaRPr lang="hu-HU" altLang="en-US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hu-HU" altLang="en-US" b="1" dirty="0">
                <a:latin typeface="Calibri" panose="020F0502020204030204" pitchFamily="34" charset="0"/>
              </a:rPr>
              <a:t>        </a:t>
            </a:r>
            <a:r>
              <a:rPr lang="hu-HU" altLang="en-US" b="1" u="sng" dirty="0">
                <a:latin typeface="Calibri" panose="020F0502020204030204" pitchFamily="34" charset="0"/>
              </a:rPr>
              <a:t>Diploma </a:t>
            </a:r>
            <a:r>
              <a:rPr lang="hu-HU" altLang="en-US" b="1" u="sng" dirty="0" err="1">
                <a:latin typeface="Calibri" panose="020F0502020204030204" pitchFamily="34" charset="0"/>
              </a:rPr>
              <a:t>Leopoldinum</a:t>
            </a:r>
            <a:r>
              <a:rPr lang="hu-HU" altLang="en-US" b="1" u="sng" dirty="0">
                <a:latin typeface="Calibri" panose="020F0502020204030204" pitchFamily="34" charset="0"/>
              </a:rPr>
              <a:t>  </a:t>
            </a:r>
            <a:r>
              <a:rPr lang="hu-HU" altLang="en-US" b="1" dirty="0">
                <a:latin typeface="Calibri" panose="020F0502020204030204" pitchFamily="34" charset="0"/>
              </a:rPr>
              <a:t>1691  </a:t>
            </a:r>
            <a:r>
              <a:rPr lang="hu-HU" altLang="en-US" dirty="0">
                <a:latin typeface="Calibri" panose="020F0502020204030204" pitchFamily="34" charset="0"/>
              </a:rPr>
              <a:t>kiadása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lang="hu-HU" altLang="en-US" dirty="0">
                <a:latin typeface="Calibri" panose="020F0502020204030204" pitchFamily="34" charset="0"/>
              </a:rPr>
              <a:t>    </a:t>
            </a: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 Erdély </a:t>
            </a:r>
            <a:r>
              <a:rPr kumimoji="1" lang="hu-HU" altLang="en-US" b="1" dirty="0">
                <a:latin typeface="Calibri" panose="020F0502020204030204" pitchFamily="34" charset="0"/>
                <a:sym typeface="Wingdings 2" panose="05020102010507070707" pitchFamily="18" charset="2"/>
              </a:rPr>
              <a:t>önállóan kezelendő, élén </a:t>
            </a:r>
            <a:r>
              <a:rPr kumimoji="1" lang="hu-HU" altLang="en-US" b="1" u="sng" dirty="0">
                <a:latin typeface="Calibri" panose="020F0502020204030204" pitchFamily="34" charset="0"/>
                <a:sym typeface="Wingdings 2" panose="05020102010507070707" pitchFamily="18" charset="2"/>
              </a:rPr>
              <a:t>GUBERNÁTOR </a:t>
            </a:r>
            <a:r>
              <a:rPr kumimoji="1" lang="hu-HU" altLang="en-US" b="1" dirty="0">
                <a:latin typeface="Calibri" panose="020F0502020204030204" pitchFamily="34" charset="0"/>
                <a:sym typeface="Wingdings 2" panose="05020102010507070707" pitchFamily="18" charset="2"/>
              </a:rPr>
              <a:t> (kormányzó) aki a király nevében irányít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    vallási, rendi viszonyok tiszteletben tartása</a:t>
            </a:r>
            <a:endParaRPr lang="hu-HU" altLang="en-US" dirty="0">
              <a:latin typeface="Calibri" panose="020F0502020204030204" pitchFamily="34" charset="0"/>
            </a:endParaRPr>
          </a:p>
        </p:txBody>
      </p:sp>
      <p:sp>
        <p:nvSpPr>
          <p:cNvPr id="17414" name="Rectangle 11"/>
          <p:cNvSpPr>
            <a:spLocks noChangeArrowheads="1"/>
          </p:cNvSpPr>
          <p:nvPr/>
        </p:nvSpPr>
        <p:spPr bwMode="auto">
          <a:xfrm>
            <a:off x="73025" y="230188"/>
            <a:ext cx="5292725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</a:rPr>
              <a:t>Apafi Mihály: helyzete gyengül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Symbol" panose="05050102010706020507" pitchFamily="18" charset="2"/>
              </a:rPr>
              <a:t>		</a:t>
            </a:r>
            <a:endParaRPr kumimoji="1" lang="hu-HU" altLang="en-US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   </a:t>
            </a:r>
            <a:r>
              <a:rPr kumimoji="1" lang="hu-HU" altLang="en-US" dirty="0">
                <a:latin typeface="Calibri" panose="020F0502020204030204" pitchFamily="34" charset="0"/>
              </a:rPr>
              <a:t>1687 </a:t>
            </a:r>
            <a:r>
              <a:rPr kumimoji="1" lang="hu-HU" altLang="en-US" dirty="0" err="1">
                <a:latin typeface="Calibri" panose="020F0502020204030204" pitchFamily="34" charset="0"/>
              </a:rPr>
              <a:t>Lotharingiai</a:t>
            </a:r>
            <a:r>
              <a:rPr kumimoji="1" lang="hu-HU" altLang="en-US" dirty="0">
                <a:latin typeface="Calibri" panose="020F0502020204030204" pitchFamily="34" charset="0"/>
              </a:rPr>
              <a:t> Károly megszállja     </a:t>
            </a:r>
            <a:br>
              <a:rPr kumimoji="1" lang="hu-HU" altLang="en-US" dirty="0">
                <a:latin typeface="Calibri" panose="020F0502020204030204" pitchFamily="34" charset="0"/>
              </a:rPr>
            </a:br>
            <a:r>
              <a:rPr kumimoji="1" lang="hu-HU" altLang="en-US" dirty="0">
                <a:latin typeface="Calibri" panose="020F0502020204030204" pitchFamily="34" charset="0"/>
              </a:rPr>
              <a:t>            Erdélyt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Wingdings 2" panose="05020102010507070707" pitchFamily="18" charset="2"/>
              </a:rPr>
              <a:t>   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772400" cy="792088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KÖSZÖNÖM A FIGYELMET!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67" y="2132856"/>
            <a:ext cx="8471529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oggia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482</TotalTime>
  <Words>412</Words>
  <Application>Microsoft Office PowerPoint</Application>
  <PresentationFormat>Diavetítés a képernyőre (4:3 oldalarány)</PresentationFormat>
  <Paragraphs>68</Paragraphs>
  <Slides>11</Slides>
  <Notes>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8" baseType="lpstr">
      <vt:lpstr>Calibri</vt:lpstr>
      <vt:lpstr>Century Schoolbook</vt:lpstr>
      <vt:lpstr>Symbol</vt:lpstr>
      <vt:lpstr>Times New Roman</vt:lpstr>
      <vt:lpstr>Wingdings</vt:lpstr>
      <vt:lpstr>Wingdings 2</vt:lpstr>
      <vt:lpstr>Loggia</vt:lpstr>
      <vt:lpstr>A török kiűzése Magyarországról </vt:lpstr>
      <vt:lpstr>PowerPoint-bemutató</vt:lpstr>
      <vt:lpstr>A török 1683-as kudarca</vt:lpstr>
      <vt:lpstr>PowerPoint-bemutató</vt:lpstr>
      <vt:lpstr>PowerPoint-bemutató</vt:lpstr>
      <vt:lpstr>A törökök kiűzése (1684 - 1689)</vt:lpstr>
      <vt:lpstr>PowerPoint-bemutató</vt:lpstr>
      <vt:lpstr>PowerPoint-bemutató</vt:lpstr>
      <vt:lpstr>PowerPoint-bemutató</vt:lpstr>
      <vt:lpstr>PowerPoint-bemutató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Orosz Eniko</dc:creator>
  <cp:lastModifiedBy>os</cp:lastModifiedBy>
  <cp:revision>56</cp:revision>
  <cp:lastPrinted>1601-01-01T00:00:00Z</cp:lastPrinted>
  <dcterms:created xsi:type="dcterms:W3CDTF">1601-01-01T00:00:00Z</dcterms:created>
  <dcterms:modified xsi:type="dcterms:W3CDTF">2022-11-13T22:53:09Z</dcterms:modified>
</cp:coreProperties>
</file>