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0"/>
  </p:notesMasterIdLst>
  <p:sldIdLst>
    <p:sldId id="333" r:id="rId2"/>
    <p:sldId id="342" r:id="rId3"/>
    <p:sldId id="362" r:id="rId4"/>
    <p:sldId id="343" r:id="rId5"/>
    <p:sldId id="344" r:id="rId6"/>
    <p:sldId id="349" r:id="rId7"/>
    <p:sldId id="354" r:id="rId8"/>
    <p:sldId id="334" r:id="rId9"/>
    <p:sldId id="335" r:id="rId10"/>
    <p:sldId id="336" r:id="rId11"/>
    <p:sldId id="337" r:id="rId12"/>
    <p:sldId id="278" r:id="rId13"/>
    <p:sldId id="363" r:id="rId14"/>
    <p:sldId id="364" r:id="rId15"/>
    <p:sldId id="338" r:id="rId16"/>
    <p:sldId id="351" r:id="rId17"/>
    <p:sldId id="365" r:id="rId18"/>
    <p:sldId id="352" r:id="rId19"/>
    <p:sldId id="360" r:id="rId20"/>
    <p:sldId id="353" r:id="rId21"/>
    <p:sldId id="347" r:id="rId22"/>
    <p:sldId id="339" r:id="rId23"/>
    <p:sldId id="359" r:id="rId24"/>
    <p:sldId id="340" r:id="rId25"/>
    <p:sldId id="355" r:id="rId26"/>
    <p:sldId id="316" r:id="rId27"/>
    <p:sldId id="348" r:id="rId28"/>
    <p:sldId id="361" r:id="rId29"/>
    <p:sldId id="358" r:id="rId30"/>
    <p:sldId id="356" r:id="rId31"/>
    <p:sldId id="282" r:id="rId32"/>
    <p:sldId id="350" r:id="rId33"/>
    <p:sldId id="345" r:id="rId34"/>
    <p:sldId id="346" r:id="rId35"/>
    <p:sldId id="318" r:id="rId36"/>
    <p:sldId id="274" r:id="rId37"/>
    <p:sldId id="319" r:id="rId38"/>
    <p:sldId id="327" r:id="rId39"/>
    <p:sldId id="323" r:id="rId40"/>
    <p:sldId id="357" r:id="rId41"/>
    <p:sldId id="326" r:id="rId42"/>
    <p:sldId id="321" r:id="rId43"/>
    <p:sldId id="322" r:id="rId44"/>
    <p:sldId id="325" r:id="rId45"/>
    <p:sldId id="286" r:id="rId46"/>
    <p:sldId id="331" r:id="rId47"/>
    <p:sldId id="329" r:id="rId48"/>
    <p:sldId id="341" r:id="rId49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6" autoAdjust="0"/>
    <p:restoredTop sz="94660"/>
  </p:normalViewPr>
  <p:slideViewPr>
    <p:cSldViewPr>
      <p:cViewPr>
        <p:scale>
          <a:sx n="100" d="100"/>
          <a:sy n="100" d="100"/>
        </p:scale>
        <p:origin x="27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91298-91E6-443E-AFC0-C285C0D6492C}" type="datetimeFigureOut">
              <a:rPr lang="hu-HU" smtClean="0"/>
              <a:pPr/>
              <a:t>2024.02.20.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9A7FE-E0AA-4325-8858-BE9F330D32D3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22842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695FD-C6F3-40C4-9A64-0488F14D0BE0}" type="datetimeFigureOut">
              <a:rPr lang="hu-HU" smtClean="0"/>
              <a:pPr/>
              <a:t>2024.02.20.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F9A17-5A9C-482C-8DB1-32510D8288D1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98623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695FD-C6F3-40C4-9A64-0488F14D0BE0}" type="datetimeFigureOut">
              <a:rPr lang="hu-HU" smtClean="0"/>
              <a:pPr/>
              <a:t>2024.02.20.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F9A17-5A9C-482C-8DB1-32510D8288D1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07543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695FD-C6F3-40C4-9A64-0488F14D0BE0}" type="datetimeFigureOut">
              <a:rPr lang="hu-HU" smtClean="0"/>
              <a:pPr/>
              <a:t>2024.02.20.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F9A17-5A9C-482C-8DB1-32510D8288D1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28156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695FD-C6F3-40C4-9A64-0488F14D0BE0}" type="datetimeFigureOut">
              <a:rPr lang="hu-HU" smtClean="0"/>
              <a:pPr/>
              <a:t>2024.02.20.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F9A17-5A9C-482C-8DB1-32510D8288D1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03996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695FD-C6F3-40C4-9A64-0488F14D0BE0}" type="datetimeFigureOut">
              <a:rPr lang="hu-HU" smtClean="0"/>
              <a:pPr/>
              <a:t>2024.02.20.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F9A17-5A9C-482C-8DB1-32510D8288D1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25412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695FD-C6F3-40C4-9A64-0488F14D0BE0}" type="datetimeFigureOut">
              <a:rPr lang="hu-HU" smtClean="0"/>
              <a:pPr/>
              <a:t>2024.02.20.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F9A17-5A9C-482C-8DB1-32510D8288D1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87680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695FD-C6F3-40C4-9A64-0488F14D0BE0}" type="datetimeFigureOut">
              <a:rPr lang="hu-HU" smtClean="0"/>
              <a:pPr/>
              <a:t>2024.02.20.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F9A17-5A9C-482C-8DB1-32510D8288D1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32787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695FD-C6F3-40C4-9A64-0488F14D0BE0}" type="datetimeFigureOut">
              <a:rPr lang="hu-HU" smtClean="0"/>
              <a:pPr/>
              <a:t>2024.02.20.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F9A17-5A9C-482C-8DB1-32510D8288D1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20463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695FD-C6F3-40C4-9A64-0488F14D0BE0}" type="datetimeFigureOut">
              <a:rPr lang="hu-HU" smtClean="0"/>
              <a:pPr/>
              <a:t>2024.02.20.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F9A17-5A9C-482C-8DB1-32510D8288D1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98055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695FD-C6F3-40C4-9A64-0488F14D0BE0}" type="datetimeFigureOut">
              <a:rPr lang="hu-HU" smtClean="0"/>
              <a:pPr/>
              <a:t>2024.02.20.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F9A17-5A9C-482C-8DB1-32510D8288D1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91062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695FD-C6F3-40C4-9A64-0488F14D0BE0}" type="datetimeFigureOut">
              <a:rPr lang="hu-HU" smtClean="0"/>
              <a:pPr/>
              <a:t>2024.02.20.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F9A17-5A9C-482C-8DB1-32510D8288D1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30855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695FD-C6F3-40C4-9A64-0488F14D0BE0}" type="datetimeFigureOut">
              <a:rPr lang="hu-HU" smtClean="0"/>
              <a:pPr/>
              <a:t>2024.02.20.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F9A17-5A9C-482C-8DB1-32510D8288D1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37970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7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jp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784976" cy="1080120"/>
          </a:xfrm>
        </p:spPr>
        <p:txBody>
          <a:bodyPr>
            <a:noAutofit/>
          </a:bodyPr>
          <a:lstStyle/>
          <a:p>
            <a:r>
              <a:rPr lang="hu-HU" sz="5000" b="1" dirty="0"/>
              <a:t>A Hunyadiak kora és</a:t>
            </a:r>
            <a:br>
              <a:rPr lang="hu-HU" sz="5000" b="1" dirty="0"/>
            </a:br>
            <a:r>
              <a:rPr lang="hu-HU" sz="5000" b="1" dirty="0"/>
              <a:t>Mátyás király uralkodói portréja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34" y="1465752"/>
            <a:ext cx="8048130" cy="5392247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736" y="1484784"/>
            <a:ext cx="2376264" cy="3099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765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052736"/>
            <a:ext cx="5194920" cy="6048672"/>
          </a:xfrm>
        </p:spPr>
        <p:txBody>
          <a:bodyPr>
            <a:normAutofit fontScale="92500" lnSpcReduction="20000"/>
          </a:bodyPr>
          <a:lstStyle/>
          <a:p>
            <a:r>
              <a:rPr lang="hu-HU" dirty="0"/>
              <a:t>I. (Nagy) Lajos halála után (†1382) – lánya, Mária a magyar királynő (†1395)</a:t>
            </a:r>
          </a:p>
          <a:p>
            <a:r>
              <a:rPr lang="hu-HU" dirty="0"/>
              <a:t>Férjhez megy Luxemburgi Zsigmondhoz</a:t>
            </a:r>
          </a:p>
          <a:p>
            <a:r>
              <a:rPr lang="hu-HU" dirty="0"/>
              <a:t>Luxemburgi Zsigmond magyar király és NRCS (Német-római császár)</a:t>
            </a:r>
          </a:p>
          <a:p>
            <a:r>
              <a:rPr lang="hu-HU" dirty="0"/>
              <a:t>Zsigmond idegeneknek osztogat magyar birtokokat és címeket, ezért a magyar bárók letartoztatják és </a:t>
            </a:r>
            <a:r>
              <a:rPr lang="hu-HU" dirty="0" err="1"/>
              <a:t>bebörtönzik</a:t>
            </a:r>
            <a:r>
              <a:rPr lang="hu-HU" dirty="0"/>
              <a:t>, amíg nem változtat a gyakorlatán</a:t>
            </a: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77635" y="87623"/>
            <a:ext cx="6120680" cy="778098"/>
          </a:xfrm>
        </p:spPr>
        <p:txBody>
          <a:bodyPr/>
          <a:lstStyle/>
          <a:p>
            <a:r>
              <a:rPr lang="hu-HU" dirty="0"/>
              <a:t>Előzmények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25CF459A-1CA9-476A-A78A-A50C99422F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836711"/>
            <a:ext cx="3949080" cy="568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072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E80C0A72-4A72-4E45-8E0F-39A2BBCA8A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367" y="0"/>
            <a:ext cx="60432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756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26538" y="1124744"/>
            <a:ext cx="6222557" cy="5145435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Lux. Zsigmond elnököl a konstanzi </a:t>
            </a:r>
            <a:r>
              <a:rPr lang="hu-HU" b="1" dirty="0"/>
              <a:t>zsinaton</a:t>
            </a:r>
            <a:r>
              <a:rPr lang="hu-HU" dirty="0"/>
              <a:t> (1414-1418), ahol eretnekség vádjával elítélik és </a:t>
            </a:r>
            <a:r>
              <a:rPr lang="hu-HU" dirty="0" err="1"/>
              <a:t>kivégzik</a:t>
            </a:r>
            <a:r>
              <a:rPr lang="hu-HU" dirty="0"/>
              <a:t> Husz Jánost – korai cseh reformátort (1415, máglyahalál)</a:t>
            </a:r>
          </a:p>
          <a:p>
            <a:r>
              <a:rPr lang="hu-HU" dirty="0"/>
              <a:t>Követői – a </a:t>
            </a:r>
            <a:r>
              <a:rPr lang="hu-HU" b="1" u="sng" dirty="0"/>
              <a:t>husziták</a:t>
            </a:r>
            <a:r>
              <a:rPr lang="hu-HU" b="1" dirty="0"/>
              <a:t> </a:t>
            </a:r>
            <a:r>
              <a:rPr lang="hu-HU" dirty="0"/>
              <a:t>két ágra szakadnak 1. </a:t>
            </a:r>
            <a:r>
              <a:rPr lang="hu-HU" b="1" dirty="0">
                <a:solidFill>
                  <a:srgbClr val="FF0000"/>
                </a:solidFill>
              </a:rPr>
              <a:t>vallási csoport</a:t>
            </a:r>
            <a:r>
              <a:rPr lang="hu-HU" dirty="0"/>
              <a:t>, 2. </a:t>
            </a:r>
            <a:r>
              <a:rPr lang="hu-HU" b="1" dirty="0">
                <a:solidFill>
                  <a:srgbClr val="FF0000"/>
                </a:solidFill>
              </a:rPr>
              <a:t>fegyveres, harcos csoport</a:t>
            </a:r>
          </a:p>
          <a:p>
            <a:r>
              <a:rPr lang="hu-HU" dirty="0"/>
              <a:t>A harcosok harcban állnak a NRCS és magyar királlyal – Lux. Zsigmond </a:t>
            </a:r>
            <a:r>
              <a:rPr lang="hu-HU" b="1" dirty="0"/>
              <a:t>kereszteshadjáratokat</a:t>
            </a:r>
            <a:r>
              <a:rPr lang="hu-HU" dirty="0"/>
              <a:t> indít ellenük</a:t>
            </a:r>
            <a:endParaRPr lang="hu-HU" b="1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77635" y="87623"/>
            <a:ext cx="6120680" cy="778098"/>
          </a:xfrm>
        </p:spPr>
        <p:txBody>
          <a:bodyPr/>
          <a:lstStyle/>
          <a:p>
            <a:r>
              <a:rPr lang="hu-HU" dirty="0"/>
              <a:t>Előzmények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61351"/>
            <a:ext cx="2431285" cy="307226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843" y="3259275"/>
            <a:ext cx="3967737" cy="283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800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200" y="16016"/>
            <a:ext cx="2575488" cy="4562872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20688"/>
            <a:ext cx="8229600" cy="4525963"/>
          </a:xfrm>
        </p:spPr>
        <p:txBody>
          <a:bodyPr>
            <a:normAutofit/>
          </a:bodyPr>
          <a:lstStyle/>
          <a:p>
            <a:r>
              <a:rPr lang="hu-HU" sz="3000" dirty="0"/>
              <a:t>A harcos husziták vezetője </a:t>
            </a:r>
            <a:r>
              <a:rPr lang="hu-HU" sz="3000" b="1" dirty="0"/>
              <a:t>Jan </a:t>
            </a:r>
            <a:r>
              <a:rPr lang="hu-HU" sz="3000" b="1" dirty="0" err="1"/>
              <a:t>Zsizska</a:t>
            </a:r>
            <a:endParaRPr lang="hu-HU" sz="3000" b="1" dirty="0"/>
          </a:p>
          <a:p>
            <a:r>
              <a:rPr lang="hu-HU" sz="3000" b="1" dirty="0"/>
              <a:t>Szekérvár taktika</a:t>
            </a:r>
            <a:r>
              <a:rPr lang="hu-HU" sz="3000" dirty="0"/>
              <a:t>, győz a keresztesek ellen</a:t>
            </a:r>
          </a:p>
          <a:p>
            <a:endParaRPr lang="hu-HU" sz="3000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97160" y="-4022"/>
            <a:ext cx="6120680" cy="778098"/>
          </a:xfrm>
        </p:spPr>
        <p:txBody>
          <a:bodyPr/>
          <a:lstStyle/>
          <a:p>
            <a:r>
              <a:rPr lang="hu-HU" dirty="0"/>
              <a:t>Előzmények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5630941" cy="382904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464600"/>
            <a:ext cx="4369767" cy="239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436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A5D4A8A1-1D08-43FA-838B-47B35F5CF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63488"/>
            <a:ext cx="4371110" cy="576064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7B2C255C-3706-4760-9452-E206FBE25E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110" y="3629048"/>
            <a:ext cx="4831249" cy="3228952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BA14F6FF-3190-49A7-8019-96D40C80D6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307" y="304008"/>
            <a:ext cx="4765693" cy="2924944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B2F209EA-280B-4F8D-8264-7B03C05753A9}"/>
              </a:ext>
            </a:extLst>
          </p:cNvPr>
          <p:cNvSpPr txBox="1"/>
          <p:nvPr/>
        </p:nvSpPr>
        <p:spPr>
          <a:xfrm>
            <a:off x="107504" y="5157192"/>
            <a:ext cx="4104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/>
              <a:t>Szekérvár</a:t>
            </a:r>
          </a:p>
        </p:txBody>
      </p:sp>
    </p:spTree>
    <p:extLst>
      <p:ext uri="{BB962C8B-B14F-4D97-AF65-F5344CB8AC3E}">
        <p14:creationId xmlns:p14="http://schemas.microsoft.com/office/powerpoint/2010/main" val="3374503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21048A63-C046-4C1F-91BD-D314E40E7E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224" y="0"/>
            <a:ext cx="65155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602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7635" y="87623"/>
            <a:ext cx="6120680" cy="778098"/>
          </a:xfrm>
        </p:spPr>
        <p:txBody>
          <a:bodyPr/>
          <a:lstStyle/>
          <a:p>
            <a:r>
              <a:rPr lang="hu-HU" dirty="0"/>
              <a:t>Előzmények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4696" y="1124744"/>
            <a:ext cx="5688632" cy="5733256"/>
          </a:xfrm>
        </p:spPr>
        <p:txBody>
          <a:bodyPr>
            <a:normAutofit lnSpcReduction="10000"/>
          </a:bodyPr>
          <a:lstStyle/>
          <a:p>
            <a:r>
              <a:rPr lang="hu-HU" dirty="0"/>
              <a:t>1437 – Luxemburgi Zsigmond halála (nem volt fiú örököse, lánya: Erzsébet)</a:t>
            </a:r>
          </a:p>
          <a:p>
            <a:r>
              <a:rPr lang="hu-HU" dirty="0"/>
              <a:t>1438-tól Erzsébet férje – </a:t>
            </a:r>
            <a:r>
              <a:rPr lang="hu-HU" b="1" dirty="0"/>
              <a:t>Habsburg Albert </a:t>
            </a:r>
            <a:r>
              <a:rPr lang="hu-HU" dirty="0"/>
              <a:t>a király</a:t>
            </a:r>
          </a:p>
          <a:p>
            <a:r>
              <a:rPr lang="hu-HU" dirty="0"/>
              <a:t>1439-ben Habsburg Albert vérhasban elhunyt, Neszmélynél</a:t>
            </a:r>
          </a:p>
          <a:p>
            <a:r>
              <a:rPr lang="hu-HU" dirty="0"/>
              <a:t>1440 – Erzsébet fiút szült – </a:t>
            </a:r>
          </a:p>
          <a:p>
            <a:pPr marL="0" indent="0">
              <a:buNone/>
            </a:pPr>
            <a:r>
              <a:rPr lang="hu-HU" b="1" dirty="0"/>
              <a:t>    V. (utószülött) Lászlót</a:t>
            </a:r>
            <a:r>
              <a:rPr lang="hu-HU" dirty="0"/>
              <a:t>,</a:t>
            </a:r>
          </a:p>
          <a:p>
            <a:pPr marL="0" indent="0">
              <a:buNone/>
            </a:pPr>
            <a:r>
              <a:rPr lang="hu-HU" dirty="0"/>
              <a:t>    Komárom várában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0"/>
            <a:ext cx="2945685" cy="407707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581" y="3284984"/>
            <a:ext cx="2067419" cy="37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212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25052"/>
            <a:ext cx="5256584" cy="778098"/>
          </a:xfrm>
        </p:spPr>
        <p:txBody>
          <a:bodyPr/>
          <a:lstStyle/>
          <a:p>
            <a:r>
              <a:rPr lang="hu-HU" dirty="0"/>
              <a:t>Előzmények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511" y="764704"/>
            <a:ext cx="4994537" cy="6093296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Luxemburgi Erzsébet 1440-ben </a:t>
            </a:r>
            <a:r>
              <a:rPr lang="hu-HU" b="1" dirty="0"/>
              <a:t>ellopja a Szent Koronát</a:t>
            </a:r>
            <a:r>
              <a:rPr lang="hu-HU" dirty="0"/>
              <a:t> és </a:t>
            </a:r>
            <a:r>
              <a:rPr lang="hu-HU" b="1" dirty="0"/>
              <a:t>megkoronáztatta 3 hónapos fiát </a:t>
            </a:r>
            <a:r>
              <a:rPr lang="hu-HU" dirty="0"/>
              <a:t>Székesfehérváron, majd Bécsújhelyre szöknek</a:t>
            </a:r>
          </a:p>
          <a:p>
            <a:r>
              <a:rPr lang="hu-HU" dirty="0"/>
              <a:t>Magyarországra érkezik a </a:t>
            </a:r>
            <a:r>
              <a:rPr lang="hu-HU" b="1" dirty="0"/>
              <a:t>lengyel uralkodó III. Jagelló Ulászló</a:t>
            </a:r>
            <a:r>
              <a:rPr lang="hu-HU" dirty="0"/>
              <a:t> – és szintén királlyá koronáztatta magát Székesfehérváron – a magyar történelemben ezért </a:t>
            </a:r>
            <a:r>
              <a:rPr lang="hu-HU" b="1" u="sng" dirty="0">
                <a:solidFill>
                  <a:srgbClr val="FF0000"/>
                </a:solidFill>
              </a:rPr>
              <a:t>I. Jagelló Ulászló</a:t>
            </a:r>
            <a:r>
              <a:rPr lang="hu-HU" dirty="0"/>
              <a:t> néven ismerjük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590" y="0"/>
            <a:ext cx="4292410" cy="345259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497627"/>
            <a:ext cx="2520280" cy="336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670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512" y="-85402"/>
            <a:ext cx="5616624" cy="706090"/>
          </a:xfrm>
        </p:spPr>
        <p:txBody>
          <a:bodyPr>
            <a:normAutofit fontScale="90000"/>
          </a:bodyPr>
          <a:lstStyle/>
          <a:p>
            <a:r>
              <a:rPr lang="hu-HU" dirty="0"/>
              <a:t>Előzmények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20687"/>
            <a:ext cx="4644009" cy="6225395"/>
          </a:xfrm>
        </p:spPr>
        <p:txBody>
          <a:bodyPr>
            <a:normAutofit fontScale="92500" lnSpcReduction="20000"/>
          </a:bodyPr>
          <a:lstStyle/>
          <a:p>
            <a:r>
              <a:rPr lang="hu-HU" dirty="0"/>
              <a:t>I. Ulászló szolgálatában van ekkor </a:t>
            </a:r>
            <a:r>
              <a:rPr lang="hu-HU" b="1" dirty="0"/>
              <a:t>Hunyadi János – erdélyi vajda</a:t>
            </a:r>
            <a:r>
              <a:rPr lang="hu-HU" dirty="0"/>
              <a:t>, felesége: </a:t>
            </a:r>
            <a:r>
              <a:rPr lang="hu-HU" b="1" dirty="0">
                <a:solidFill>
                  <a:srgbClr val="C00000"/>
                </a:solidFill>
              </a:rPr>
              <a:t>Szilágyi Erzsébet</a:t>
            </a:r>
            <a:r>
              <a:rPr lang="hu-HU" dirty="0"/>
              <a:t>, sógora: </a:t>
            </a:r>
            <a:r>
              <a:rPr lang="hu-HU" b="1" dirty="0">
                <a:solidFill>
                  <a:srgbClr val="C00000"/>
                </a:solidFill>
              </a:rPr>
              <a:t>Szilágyi Mihály </a:t>
            </a:r>
            <a:r>
              <a:rPr lang="hu-HU" b="1" i="1" u="sng" dirty="0"/>
              <a:t>az akkori Magyarország leghatalmasabb nagyura</a:t>
            </a:r>
          </a:p>
          <a:p>
            <a:r>
              <a:rPr lang="hu-HU" b="1" u="sng" dirty="0"/>
              <a:t>1443 – Kolozsváron megszületett Hunyadi Mátyás </a:t>
            </a:r>
            <a:r>
              <a:rPr lang="hu-HU" dirty="0"/>
              <a:t>(Hunyadi János második fia)</a:t>
            </a:r>
            <a:endParaRPr lang="hu-HU" b="1" u="sng" dirty="0"/>
          </a:p>
          <a:p>
            <a:r>
              <a:rPr lang="hu-HU" dirty="0"/>
              <a:t>I. Jagelló Ulászló hadjáratokat vezet az oszmán törökök ellen a Balkánon, </a:t>
            </a:r>
            <a:r>
              <a:rPr lang="hu-HU" b="1" dirty="0"/>
              <a:t>de 1444-ben a várnai csatában meghal</a:t>
            </a:r>
          </a:p>
          <a:p>
            <a:endParaRPr lang="hu-HU" b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53325"/>
            <a:ext cx="2820533" cy="400549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194" y="4149081"/>
            <a:ext cx="4690807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403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4262" y="-99392"/>
            <a:ext cx="4475989" cy="335699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0127"/>
            <a:ext cx="4392488" cy="706090"/>
          </a:xfrm>
        </p:spPr>
        <p:txBody>
          <a:bodyPr>
            <a:normAutofit fontScale="90000"/>
          </a:bodyPr>
          <a:lstStyle/>
          <a:p>
            <a:r>
              <a:rPr lang="hu-HU" dirty="0"/>
              <a:t>Előzmények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92696"/>
            <a:ext cx="5292080" cy="5976664"/>
          </a:xfrm>
        </p:spPr>
        <p:txBody>
          <a:bodyPr/>
          <a:lstStyle/>
          <a:p>
            <a:r>
              <a:rPr lang="hu-HU" dirty="0"/>
              <a:t>V. (utószülött) László </a:t>
            </a:r>
            <a:r>
              <a:rPr lang="hu-HU" b="1" dirty="0"/>
              <a:t>ekkor kiskorú</a:t>
            </a:r>
            <a:r>
              <a:rPr lang="hu-HU" dirty="0"/>
              <a:t>, ezért az országgyűlés </a:t>
            </a:r>
            <a:r>
              <a:rPr lang="hu-HU" b="1" dirty="0"/>
              <a:t>kormányzót választ: </a:t>
            </a:r>
            <a:r>
              <a:rPr lang="hu-HU" b="1" u="sng" dirty="0">
                <a:solidFill>
                  <a:srgbClr val="C00000"/>
                </a:solidFill>
              </a:rPr>
              <a:t>Hunyadi Jánost</a:t>
            </a:r>
          </a:p>
          <a:p>
            <a:r>
              <a:rPr lang="hu-HU" b="1" dirty="0"/>
              <a:t>1452-ben (12 évesen) V. László betölti </a:t>
            </a:r>
            <a:r>
              <a:rPr lang="hu-HU" dirty="0"/>
              <a:t>a nagykorúságot és átveszi a hatalmat az ország felett – </a:t>
            </a:r>
            <a:r>
              <a:rPr lang="hu-HU" b="1" u="sng" dirty="0"/>
              <a:t>tanácsadója nagybátyja: Cillei Ulrik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995" y="3329602"/>
            <a:ext cx="2304256" cy="352480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77" y="3356992"/>
            <a:ext cx="1872208" cy="2667896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5076057" y="5989808"/>
            <a:ext cx="12241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b="1" dirty="0"/>
              <a:t>V. László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7380312" y="3375764"/>
            <a:ext cx="20479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b="1" dirty="0">
                <a:solidFill>
                  <a:schemeClr val="bg1"/>
                </a:solidFill>
              </a:rPr>
              <a:t>Cillei Ulrik</a:t>
            </a:r>
          </a:p>
        </p:txBody>
      </p:sp>
    </p:spTree>
    <p:extLst>
      <p:ext uri="{BB962C8B-B14F-4D97-AF65-F5344CB8AC3E}">
        <p14:creationId xmlns:p14="http://schemas.microsoft.com/office/powerpoint/2010/main" val="408943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95536" y="116632"/>
            <a:ext cx="7772400" cy="1224136"/>
          </a:xfrm>
        </p:spPr>
        <p:txBody>
          <a:bodyPr>
            <a:normAutofit fontScale="90000"/>
          </a:bodyPr>
          <a:lstStyle/>
          <a:p>
            <a:r>
              <a:rPr lang="hu-HU" dirty="0">
                <a:latin typeface="+mn-lt"/>
              </a:rPr>
              <a:t>Hunyadi Mátyás gyermekkora</a:t>
            </a:r>
            <a:br>
              <a:rPr lang="hu-HU" dirty="0">
                <a:latin typeface="+mn-lt"/>
              </a:rPr>
            </a:br>
            <a:br>
              <a:rPr lang="hu-HU" sz="2000" dirty="0">
                <a:latin typeface="+mn-lt"/>
              </a:rPr>
            </a:br>
            <a:endParaRPr lang="hu-HU" sz="3100" dirty="0">
              <a:latin typeface="+mn-lt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22104" y="836712"/>
            <a:ext cx="571123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- Kiváló tanítómesterei voltak: </a:t>
            </a:r>
            <a:r>
              <a:rPr lang="hu-HU" sz="2800" b="1" dirty="0" err="1">
                <a:cs typeface="Times New Roman" pitchFamily="18" charset="0"/>
              </a:rPr>
              <a:t>Szánoki</a:t>
            </a:r>
            <a:r>
              <a:rPr lang="hu-HU" sz="2800" b="1" dirty="0">
                <a:cs typeface="Times New Roman" pitchFamily="18" charset="0"/>
              </a:rPr>
              <a:t> Gergely  </a:t>
            </a:r>
            <a:br>
              <a:rPr lang="hu-HU" sz="2800" dirty="0">
                <a:cs typeface="Times New Roman" pitchFamily="18" charset="0"/>
              </a:rPr>
            </a:br>
            <a:r>
              <a:rPr lang="hu-HU" sz="2800" dirty="0">
                <a:cs typeface="Times New Roman" pitchFamily="18" charset="0"/>
              </a:rPr>
              <a:t>  lengyel humanista, majd </a:t>
            </a:r>
            <a:r>
              <a:rPr lang="hu-HU" sz="2800" b="1" dirty="0">
                <a:cs typeface="Times New Roman" pitchFamily="18" charset="0"/>
              </a:rPr>
              <a:t>Vitéz János</a:t>
            </a:r>
            <a:br>
              <a:rPr lang="hu-HU" sz="2800" dirty="0">
                <a:cs typeface="Times New Roman" pitchFamily="18" charset="0"/>
              </a:rPr>
            </a:br>
            <a:r>
              <a:rPr lang="hu-HU" sz="2800" dirty="0">
                <a:cs typeface="Times New Roman" pitchFamily="18" charset="0"/>
              </a:rPr>
              <a:t>- Mátyást sokoldalú, érdeklődő emberré nevelték, tanították </a:t>
            </a:r>
            <a:r>
              <a:rPr lang="hu-HU" sz="2800" b="1" dirty="0">
                <a:cs typeface="Times New Roman" pitchFamily="18" charset="0"/>
              </a:rPr>
              <a:t>egyház- és államjogra, művészetekre és latinra</a:t>
            </a:r>
            <a:r>
              <a:rPr lang="hu-HU" sz="2800" dirty="0">
                <a:cs typeface="Times New Roman" pitchFamily="18" charset="0"/>
              </a:rPr>
              <a:t>. A magyar mellett németül és csehül is beszélt</a:t>
            </a:r>
            <a:br>
              <a:rPr lang="hu-HU" sz="2800" dirty="0">
                <a:cs typeface="Times New Roman" pitchFamily="18" charset="0"/>
              </a:rPr>
            </a:br>
            <a:r>
              <a:rPr lang="hu-HU" sz="2800" dirty="0">
                <a:cs typeface="Times New Roman" pitchFamily="18" charset="0"/>
              </a:rPr>
              <a:t>- </a:t>
            </a:r>
            <a:r>
              <a:rPr lang="hu-HU" sz="2800" b="1" dirty="0">
                <a:cs typeface="Times New Roman" pitchFamily="18" charset="0"/>
              </a:rPr>
              <a:t>Mátyás műveltsége </a:t>
            </a:r>
            <a:r>
              <a:rPr lang="hu-HU" sz="2800" dirty="0">
                <a:cs typeface="Times New Roman" pitchFamily="18" charset="0"/>
              </a:rPr>
              <a:t>jóval meghaladta korának főuraiét</a:t>
            </a:r>
            <a:br>
              <a:rPr lang="hu-HU" sz="2800" dirty="0">
                <a:cs typeface="Times New Roman" pitchFamily="18" charset="0"/>
              </a:rPr>
            </a:br>
            <a:endParaRPr lang="hu-HU" sz="2800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338" y="692696"/>
            <a:ext cx="3401620" cy="40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722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30CB698-8CD8-4A68-80AD-555D158AB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2114"/>
          </a:xfrm>
        </p:spPr>
        <p:txBody>
          <a:bodyPr/>
          <a:lstStyle/>
          <a:p>
            <a:r>
              <a:rPr lang="hu-HU" dirty="0"/>
              <a:t>Az oszmán törökök terjeszkedése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C95B279-B926-4FC3-B43D-31246E2EA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40" y="764704"/>
            <a:ext cx="8784976" cy="4525963"/>
          </a:xfrm>
        </p:spPr>
        <p:txBody>
          <a:bodyPr>
            <a:normAutofit/>
          </a:bodyPr>
          <a:lstStyle/>
          <a:p>
            <a:r>
              <a:rPr lang="hu-HU" sz="2800" b="1" dirty="0"/>
              <a:t>II. Mehmed</a:t>
            </a:r>
            <a:r>
              <a:rPr lang="hu-HU" sz="2800" dirty="0"/>
              <a:t> (1451–1481) hadai </a:t>
            </a:r>
            <a:r>
              <a:rPr lang="hu-HU" sz="2800" b="1" dirty="0"/>
              <a:t>1453-ban elfoglalták Bizáncot,</a:t>
            </a:r>
            <a:r>
              <a:rPr lang="hu-HU" sz="2800" dirty="0"/>
              <a:t> és a szultán a várost az oszmán török birodalom új fővárossá emelte (Isztambul).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DAAAAF28-7658-409F-8AEC-C0D0024DC3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0" y="2305719"/>
            <a:ext cx="5489825" cy="4525964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0C6001F1-331D-4F8A-90C2-1D397578E1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488" y="2304206"/>
            <a:ext cx="3419872" cy="452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665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>
            <a:extLst>
              <a:ext uri="{FF2B5EF4-FFF2-40B4-BE49-F238E27FC236}">
                <a16:creationId xmlns:a16="http://schemas.microsoft.com/office/drawing/2014/main" id="{D8B9AC7A-84EB-43AF-B4CC-B330782803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92" y="0"/>
            <a:ext cx="87712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6388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2653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hu-HU" dirty="0"/>
              <a:t>A nándorfehérvári diadal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816241"/>
            <a:ext cx="5652120" cy="5976664"/>
          </a:xfrm>
        </p:spPr>
        <p:txBody>
          <a:bodyPr>
            <a:normAutofit fontScale="92500" lnSpcReduction="20000"/>
          </a:bodyPr>
          <a:lstStyle/>
          <a:p>
            <a:r>
              <a:rPr lang="hu-HU" dirty="0"/>
              <a:t>Az oszmán törökök </a:t>
            </a:r>
            <a:r>
              <a:rPr lang="hu-HU" b="1" dirty="0"/>
              <a:t>elsöprő hadjáratra készültek MO ellen 1456-ban</a:t>
            </a:r>
          </a:p>
          <a:p>
            <a:r>
              <a:rPr lang="hu-HU" b="1" dirty="0"/>
              <a:t>Hunyadi János </a:t>
            </a:r>
            <a:r>
              <a:rPr lang="hu-HU" dirty="0"/>
              <a:t>(Szilágyi Mihály és Kapisztrán János segítségével) </a:t>
            </a:r>
            <a:r>
              <a:rPr lang="hu-HU" b="1" dirty="0"/>
              <a:t>1456 július 22-én legyőzte az oszmán törököket Nándorfehérvárnál </a:t>
            </a:r>
            <a:r>
              <a:rPr lang="hu-HU" dirty="0"/>
              <a:t>(világra szóló győzelem, a köv. 70 évben a törökök nem mertek hadjáratot indítani MO ellen), röviddel utána pestisben elhunyt</a:t>
            </a:r>
          </a:p>
          <a:p>
            <a:r>
              <a:rPr lang="hu-HU" dirty="0"/>
              <a:t>Két utódja maradt: </a:t>
            </a:r>
            <a:r>
              <a:rPr lang="hu-HU" b="1" dirty="0">
                <a:solidFill>
                  <a:srgbClr val="C00000"/>
                </a:solidFill>
              </a:rPr>
              <a:t>Hunyadi László </a:t>
            </a:r>
            <a:r>
              <a:rPr lang="hu-HU" dirty="0"/>
              <a:t>és öccse </a:t>
            </a:r>
            <a:r>
              <a:rPr lang="hu-HU" b="1" dirty="0">
                <a:solidFill>
                  <a:srgbClr val="C00000"/>
                </a:solidFill>
              </a:rPr>
              <a:t>Hunyadi Mátyás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1" y="3036480"/>
            <a:ext cx="3491080" cy="370488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008" y="692696"/>
            <a:ext cx="3718769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34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119CBA2B-6790-4189-8C23-E99E6FE139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734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698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2BA7EC8F-A01B-4829-A779-BF45C56F6B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029" y="0"/>
            <a:ext cx="56179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6476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8F17299E-7D65-4E7B-B377-9738936D80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928" y="0"/>
            <a:ext cx="4082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789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B99C5903-29D0-4CAD-8180-54BA1BD5D3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169" y="0"/>
            <a:ext cx="38636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766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320DB01F-E53B-432E-9DA2-F6D6801D50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421" y="0"/>
            <a:ext cx="50131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5684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84640" y="4616"/>
            <a:ext cx="5527520" cy="706090"/>
          </a:xfrm>
        </p:spPr>
        <p:txBody>
          <a:bodyPr>
            <a:normAutofit fontScale="90000"/>
          </a:bodyPr>
          <a:lstStyle/>
          <a:p>
            <a:r>
              <a:rPr lang="hu-HU" dirty="0"/>
              <a:t>Déli harangszó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0616" y="710706"/>
            <a:ext cx="5626968" cy="4525963"/>
          </a:xfrm>
        </p:spPr>
        <p:txBody>
          <a:bodyPr/>
          <a:lstStyle/>
          <a:p>
            <a:r>
              <a:rPr lang="hu-HU" dirty="0"/>
              <a:t>III. </a:t>
            </a:r>
            <a:r>
              <a:rPr lang="hu-HU" dirty="0" err="1"/>
              <a:t>Kallixtusz</a:t>
            </a:r>
            <a:r>
              <a:rPr lang="hu-HU" dirty="0"/>
              <a:t> pápa, 1456. július 29. </a:t>
            </a:r>
          </a:p>
          <a:p>
            <a:r>
              <a:rPr lang="hu-HU" dirty="0"/>
              <a:t>Bulla </a:t>
            </a:r>
            <a:r>
              <a:rPr lang="hu-HU" dirty="0" err="1"/>
              <a:t>orationum</a:t>
            </a:r>
            <a:endParaRPr lang="hu-HU" dirty="0"/>
          </a:p>
          <a:p>
            <a:r>
              <a:rPr lang="hu-HU" dirty="0"/>
              <a:t>„</a:t>
            </a:r>
            <a:r>
              <a:rPr lang="hu-HU" i="1" dirty="0"/>
              <a:t>Minthogy Isten győzelemre segítette a keresztények fegyvereit, a déli harangszó alatt elmondott imák egyben a hálaadás imái legyenek</a:t>
            </a:r>
            <a:r>
              <a:rPr lang="hu-HU" dirty="0"/>
              <a:t>”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616"/>
            <a:ext cx="2719176" cy="4402106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521" y="4504134"/>
            <a:ext cx="4143375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4118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273" y="-15124"/>
            <a:ext cx="4682631" cy="2232248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0"/>
            <a:ext cx="4896544" cy="764704"/>
          </a:xfrm>
        </p:spPr>
        <p:txBody>
          <a:bodyPr/>
          <a:lstStyle/>
          <a:p>
            <a:r>
              <a:rPr lang="hu-HU" dirty="0"/>
              <a:t>V. László uralkodása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31081" y="692696"/>
            <a:ext cx="5395170" cy="6165304"/>
          </a:xfrm>
        </p:spPr>
        <p:txBody>
          <a:bodyPr>
            <a:normAutofit lnSpcReduction="10000"/>
          </a:bodyPr>
          <a:lstStyle/>
          <a:p>
            <a:r>
              <a:rPr lang="hu-HU" dirty="0"/>
              <a:t>V. László a két hunyadi fiútól </a:t>
            </a:r>
            <a:r>
              <a:rPr lang="hu-HU" b="1" dirty="0"/>
              <a:t>a Nándorfehérvári vár átadását követeli</a:t>
            </a:r>
            <a:r>
              <a:rPr lang="hu-HU" dirty="0"/>
              <a:t>, közben a hunyadi-pártiak </a:t>
            </a:r>
            <a:r>
              <a:rPr lang="hu-HU" b="1" u="sng" dirty="0"/>
              <a:t>megölik Cillei Ulrikot</a:t>
            </a:r>
            <a:r>
              <a:rPr lang="hu-HU" b="1" dirty="0"/>
              <a:t> </a:t>
            </a:r>
            <a:r>
              <a:rPr lang="hu-HU" dirty="0"/>
              <a:t>a király nagybátyját</a:t>
            </a:r>
          </a:p>
          <a:p>
            <a:r>
              <a:rPr lang="hu-HU" dirty="0"/>
              <a:t>V. László Budán </a:t>
            </a:r>
            <a:r>
              <a:rPr lang="hu-HU" b="1" dirty="0"/>
              <a:t>lefejezteti Hunyadi Lászlót</a:t>
            </a:r>
            <a:r>
              <a:rPr lang="hu-HU" dirty="0"/>
              <a:t>, öccsét </a:t>
            </a:r>
            <a:r>
              <a:rPr lang="hu-HU" b="1" u="sng" dirty="0"/>
              <a:t>Mátyást magával hurcolja és fogságban tartja Prágában</a:t>
            </a:r>
            <a:r>
              <a:rPr lang="hu-HU" dirty="0"/>
              <a:t>, ahol V. László az esküvőjére készül, de váratlanul </a:t>
            </a:r>
            <a:r>
              <a:rPr lang="hu-HU" b="1" dirty="0"/>
              <a:t>1457 novemberében meghal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411127"/>
            <a:ext cx="2989212" cy="443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980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9963413D-A4D8-419A-B598-08A360A093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5782"/>
            <a:ext cx="7632848" cy="686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740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850106"/>
          </a:xfrm>
        </p:spPr>
        <p:txBody>
          <a:bodyPr/>
          <a:lstStyle/>
          <a:p>
            <a:r>
              <a:rPr lang="hu-HU" dirty="0"/>
              <a:t>Hunyadi Mátyás királlyá választása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8689" y="836712"/>
            <a:ext cx="6425519" cy="4421088"/>
          </a:xfrm>
        </p:spPr>
        <p:txBody>
          <a:bodyPr>
            <a:normAutofit/>
          </a:bodyPr>
          <a:lstStyle/>
          <a:p>
            <a:r>
              <a:rPr lang="hu-HU" dirty="0"/>
              <a:t>Mátyás Prágában a cseh fejedelem Podjebrád György fogságában marad (1457)</a:t>
            </a:r>
          </a:p>
          <a:p>
            <a:r>
              <a:rPr lang="hu-HU" dirty="0"/>
              <a:t>Mátyás királlyá választását két befolyásos személy támogatja: </a:t>
            </a:r>
          </a:p>
          <a:p>
            <a:pPr lvl="1"/>
            <a:r>
              <a:rPr lang="hu-HU" dirty="0" err="1"/>
              <a:t>MO-n</a:t>
            </a:r>
            <a:r>
              <a:rPr lang="hu-HU" dirty="0"/>
              <a:t> – Szilágyi Mihály (Mátyás nagybátyja)</a:t>
            </a:r>
          </a:p>
          <a:p>
            <a:pPr lvl="1"/>
            <a:r>
              <a:rPr lang="hu-HU" dirty="0"/>
              <a:t>Külföldről – III. </a:t>
            </a:r>
            <a:r>
              <a:rPr lang="hu-HU" dirty="0" err="1"/>
              <a:t>Kallixtusz</a:t>
            </a:r>
            <a:r>
              <a:rPr lang="hu-HU" dirty="0"/>
              <a:t> pápa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21704" y="5157192"/>
            <a:ext cx="67825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hu-HU" sz="2800" dirty="0"/>
              <a:t>Podjebrád György szabadon engedi Mátyást, </a:t>
            </a:r>
            <a:r>
              <a:rPr lang="hu-HU" sz="2800" b="1" dirty="0"/>
              <a:t>ha feleségül veszi lányát – Podjebrád Katalint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801" y="887178"/>
            <a:ext cx="2464349" cy="318989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4221088"/>
            <a:ext cx="2278261" cy="351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344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6C421C6D-A13F-4583-A9A4-8B9ED005C8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10" y="0"/>
            <a:ext cx="79601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740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535" y="4603162"/>
            <a:ext cx="4778465" cy="2254838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216957" y="83240"/>
            <a:ext cx="86409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b="1" dirty="0"/>
              <a:t>Hunyadi Mátyás uralkodásának kezdete</a:t>
            </a:r>
            <a:br>
              <a:rPr lang="hu-HU" sz="4000" b="1" dirty="0"/>
            </a:br>
            <a:br>
              <a:rPr lang="hu-HU" sz="4000" b="1" dirty="0"/>
            </a:br>
            <a:endParaRPr lang="hu-HU" sz="4000" b="1" dirty="0"/>
          </a:p>
        </p:txBody>
      </p:sp>
      <p:sp>
        <p:nvSpPr>
          <p:cNvPr id="5" name="Szövegdoboz 4"/>
          <p:cNvSpPr txBox="1"/>
          <p:nvPr/>
        </p:nvSpPr>
        <p:spPr>
          <a:xfrm>
            <a:off x="0" y="692696"/>
            <a:ext cx="561662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hu-HU" sz="2800" dirty="0"/>
              <a:t>Az akkor 15 éves Mátyást </a:t>
            </a:r>
            <a:r>
              <a:rPr lang="hu-HU" sz="2800" b="1" dirty="0"/>
              <a:t>1458 januárjában</a:t>
            </a:r>
            <a:r>
              <a:rPr lang="hu-HU" sz="2800" dirty="0"/>
              <a:t> az országgyűlés </a:t>
            </a:r>
            <a:r>
              <a:rPr lang="hu-HU" sz="2800" b="1" dirty="0"/>
              <a:t>királlyá választotta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sz="2800" dirty="0"/>
              <a:t>A Szent Korona </a:t>
            </a:r>
            <a:r>
              <a:rPr lang="hu-HU" sz="2800" b="1" dirty="0"/>
              <a:t>zálogban</a:t>
            </a:r>
            <a:r>
              <a:rPr lang="hu-HU" sz="2800" dirty="0"/>
              <a:t> a </a:t>
            </a:r>
            <a:r>
              <a:rPr lang="hu-HU" sz="2800" dirty="0" err="1"/>
              <a:t>NRCS-nál</a:t>
            </a:r>
            <a:r>
              <a:rPr lang="hu-HU" sz="2800" dirty="0"/>
              <a:t> - III. Frigyesnél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sz="2800" dirty="0"/>
              <a:t>Mátyás kiváltja a Szent Koronát </a:t>
            </a:r>
            <a:r>
              <a:rPr lang="hu-HU" sz="2800" b="1" dirty="0"/>
              <a:t>80 000 aranyforintért</a:t>
            </a:r>
            <a:r>
              <a:rPr lang="hu-HU" sz="2800" dirty="0"/>
              <a:t> (a mai értéke </a:t>
            </a:r>
            <a:r>
              <a:rPr lang="en-US" sz="2800" dirty="0"/>
              <a:t>= </a:t>
            </a:r>
            <a:r>
              <a:rPr lang="sk-SK" sz="2800" b="1" dirty="0">
                <a:solidFill>
                  <a:srgbClr val="FF0000"/>
                </a:solidFill>
              </a:rPr>
              <a:t>négy</a:t>
            </a:r>
            <a:r>
              <a:rPr lang="hu-HU" sz="2800" b="1" dirty="0">
                <a:solidFill>
                  <a:srgbClr val="C00000"/>
                </a:solidFill>
              </a:rPr>
              <a:t>ezer milliárd (!!!) forint</a:t>
            </a:r>
            <a:r>
              <a:rPr lang="hu-HU" sz="2800" dirty="0"/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sz="2800" b="1" dirty="0"/>
              <a:t>Mátyás megkoronázása: 1464 márciusában</a:t>
            </a:r>
            <a:endParaRPr lang="hu-HU" sz="2800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456" y="692696"/>
            <a:ext cx="2953461" cy="3866903"/>
          </a:xfrm>
          <a:prstGeom prst="rect">
            <a:avLst/>
          </a:prstGeom>
        </p:spPr>
      </p:pic>
      <p:sp>
        <p:nvSpPr>
          <p:cNvPr id="9" name="Szövegdoboz 8"/>
          <p:cNvSpPr txBox="1"/>
          <p:nvPr/>
        </p:nvSpPr>
        <p:spPr>
          <a:xfrm>
            <a:off x="827584" y="6165304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/>
              <a:t>A Szent Korona legrégebbi hiteles ábrázolása, 1555</a:t>
            </a:r>
          </a:p>
        </p:txBody>
      </p:sp>
    </p:spTree>
    <p:extLst>
      <p:ext uri="{BB962C8B-B14F-4D97-AF65-F5344CB8AC3E}">
        <p14:creationId xmlns:p14="http://schemas.microsoft.com/office/powerpoint/2010/main" val="16737229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61" y="0"/>
            <a:ext cx="79130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2687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AC6F3865-228C-4B76-9AEF-23C935782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9469"/>
            <a:ext cx="5904656" cy="683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8646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43D07CFC-2D6E-4F7A-B3B8-A441EF904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816" y="0"/>
            <a:ext cx="68743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0248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F0B114E9-6EF2-4411-867E-C07A631855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123" y="0"/>
            <a:ext cx="40317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8340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8560" y="1412774"/>
            <a:ext cx="4321133" cy="5592955"/>
          </a:xfrm>
          <a:prstGeom prst="rect">
            <a:avLst/>
          </a:prstGeom>
        </p:spPr>
      </p:pic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627784" y="3831"/>
            <a:ext cx="6220289" cy="766438"/>
          </a:xfrm>
        </p:spPr>
        <p:txBody>
          <a:bodyPr>
            <a:normAutofit/>
          </a:bodyPr>
          <a:lstStyle/>
          <a:p>
            <a:r>
              <a:rPr lang="hu-HU" sz="3600" b="1" dirty="0">
                <a:solidFill>
                  <a:schemeClr val="tx1"/>
                </a:solidFill>
              </a:rPr>
              <a:t>Mátyás uralkodása</a:t>
            </a:r>
            <a:endParaRPr lang="hu-HU" b="1" dirty="0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158" y="4581128"/>
            <a:ext cx="4065842" cy="2276872"/>
          </a:xfrm>
          <a:prstGeom prst="rect">
            <a:avLst/>
          </a:prstGeom>
        </p:spPr>
      </p:pic>
      <p:sp>
        <p:nvSpPr>
          <p:cNvPr id="11" name="Szövegdoboz 10"/>
          <p:cNvSpPr txBox="1"/>
          <p:nvPr/>
        </p:nvSpPr>
        <p:spPr>
          <a:xfrm>
            <a:off x="3131840" y="548680"/>
            <a:ext cx="608416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600" dirty="0"/>
              <a:t>- Hatalmának alapja a </a:t>
            </a:r>
            <a:r>
              <a:rPr lang="hu-HU" sz="2600" b="1" dirty="0"/>
              <a:t>163 000 fős </a:t>
            </a:r>
            <a:r>
              <a:rPr lang="hu-HU" sz="2600" dirty="0"/>
              <a:t>hadsereg volt</a:t>
            </a:r>
            <a:br>
              <a:rPr lang="hu-HU" sz="2600" dirty="0"/>
            </a:br>
            <a:r>
              <a:rPr lang="hu-HU" sz="2600" dirty="0"/>
              <a:t>- A híres </a:t>
            </a:r>
            <a:r>
              <a:rPr lang="hu-HU" sz="2600" b="1" u="sng" dirty="0"/>
              <a:t>fekete sereg</a:t>
            </a:r>
            <a:r>
              <a:rPr lang="hu-HU" sz="2600" dirty="0"/>
              <a:t> ebből </a:t>
            </a:r>
            <a:r>
              <a:rPr lang="hu-HU" sz="2600" b="1" dirty="0"/>
              <a:t>10 000 főt tett ki </a:t>
            </a:r>
            <a:r>
              <a:rPr lang="hu-HU" sz="2600" dirty="0"/>
              <a:t>(ez volt Mátyás hadseregének a magja, az elitje). Tagjai zsoldos katonák voltak. Híres hadvezére: </a:t>
            </a:r>
            <a:r>
              <a:rPr lang="hu-HU" sz="2600" b="1" dirty="0"/>
              <a:t>Kinizsi Pál.</a:t>
            </a:r>
            <a:r>
              <a:rPr lang="hu-HU" sz="2600" dirty="0"/>
              <a:t> </a:t>
            </a:r>
            <a:br>
              <a:rPr lang="hu-HU" sz="2600" dirty="0"/>
            </a:br>
            <a:r>
              <a:rPr lang="hu-HU" sz="2600" dirty="0"/>
              <a:t>- </a:t>
            </a:r>
            <a:r>
              <a:rPr lang="hu-HU" sz="2600" b="1" dirty="0">
                <a:solidFill>
                  <a:srgbClr val="C00000"/>
                </a:solidFill>
              </a:rPr>
              <a:t>Célja</a:t>
            </a:r>
            <a:r>
              <a:rPr lang="hu-HU" sz="2600" dirty="0"/>
              <a:t>: az </a:t>
            </a:r>
            <a:r>
              <a:rPr lang="hu-HU" sz="2600" b="1" dirty="0"/>
              <a:t>erős királyi hatalom</a:t>
            </a:r>
            <a:r>
              <a:rPr lang="hu-HU" sz="2600" dirty="0"/>
              <a:t> visszaállítása. Az állam bevételeit kemény adózással biztosította (az adó mértéke </a:t>
            </a:r>
            <a:r>
              <a:rPr lang="hu-HU" sz="2600" dirty="0" err="1"/>
              <a:t>k.b</a:t>
            </a:r>
            <a:r>
              <a:rPr lang="hu-HU" sz="2600" dirty="0"/>
              <a:t>. </a:t>
            </a:r>
            <a:r>
              <a:rPr lang="hu-HU" sz="2600" b="1" dirty="0"/>
              <a:t>10%-a az évi jövedelemnek</a:t>
            </a:r>
            <a:r>
              <a:rPr lang="hu-HU" sz="2600" dirty="0"/>
              <a:t>)</a:t>
            </a:r>
          </a:p>
        </p:txBody>
      </p:sp>
      <p:pic>
        <p:nvPicPr>
          <p:cNvPr id="12" name="Kép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92" y="0"/>
            <a:ext cx="3014910" cy="166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84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enyermező 1479 - teaser">
            <a:hlinkClick r:id="" action="ppaction://media"/>
            <a:extLst>
              <a:ext uri="{FF2B5EF4-FFF2-40B4-BE49-F238E27FC236}">
                <a16:creationId xmlns:a16="http://schemas.microsoft.com/office/drawing/2014/main" id="{0A00B3BB-8AE2-404A-BE4E-2B15D0BD77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45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4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92088"/>
          </a:xfrm>
        </p:spPr>
        <p:txBody>
          <a:bodyPr/>
          <a:lstStyle/>
          <a:p>
            <a:r>
              <a:rPr lang="hu-HU" dirty="0"/>
              <a:t>A kenyérmezei csata, 1479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22840" y="802448"/>
            <a:ext cx="4738856" cy="5938920"/>
          </a:xfrm>
        </p:spPr>
        <p:txBody>
          <a:bodyPr>
            <a:normAutofit lnSpcReduction="10000"/>
          </a:bodyPr>
          <a:lstStyle/>
          <a:p>
            <a:r>
              <a:rPr lang="hu-HU" dirty="0"/>
              <a:t>20 000 fős oszmán török sereg indul Erdélybe, </a:t>
            </a:r>
            <a:r>
              <a:rPr lang="hu-HU" b="1" dirty="0"/>
              <a:t>fosztogatási szándékkal</a:t>
            </a:r>
          </a:p>
          <a:p>
            <a:r>
              <a:rPr lang="hu-HU" dirty="0"/>
              <a:t>Az erdélyi vajda, Báthory István seregeivel (szintén 20 000) október 13. ütközik meg a törökökkel </a:t>
            </a:r>
            <a:r>
              <a:rPr lang="hu-HU" b="1" dirty="0"/>
              <a:t>Kenyérmezőnél</a:t>
            </a:r>
            <a:r>
              <a:rPr lang="hu-HU" dirty="0"/>
              <a:t>. </a:t>
            </a:r>
          </a:p>
          <a:p>
            <a:r>
              <a:rPr lang="hu-HU" dirty="0"/>
              <a:t>Báthory vesztésre áll, megérkezik Kinizsi Pál a nehézlovassággal és </a:t>
            </a:r>
            <a:r>
              <a:rPr lang="hu-HU" b="1" dirty="0"/>
              <a:t>diadalt aratnak</a:t>
            </a:r>
            <a:r>
              <a:rPr lang="hu-HU" dirty="0"/>
              <a:t>.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980728"/>
            <a:ext cx="4725666" cy="553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9144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088" y="486944"/>
            <a:ext cx="5118357" cy="6381328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2904"/>
            <a:ext cx="8229600" cy="885816"/>
          </a:xfrm>
        </p:spPr>
        <p:txBody>
          <a:bodyPr/>
          <a:lstStyle/>
          <a:p>
            <a:r>
              <a:rPr lang="hu-HU" dirty="0"/>
              <a:t>Bécs ostroma és elfoglalása 1485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194504"/>
            <a:ext cx="3610744" cy="4525963"/>
          </a:xfrm>
        </p:spPr>
        <p:txBody>
          <a:bodyPr>
            <a:normAutofit fontScale="92500"/>
          </a:bodyPr>
          <a:lstStyle/>
          <a:p>
            <a:r>
              <a:rPr lang="hu-HU" dirty="0"/>
              <a:t>Mátyás király hadjáratai – nyugat felé, Bécs – már 1477-ben (kiegyezés)</a:t>
            </a:r>
          </a:p>
          <a:p>
            <a:r>
              <a:rPr lang="hu-HU" dirty="0"/>
              <a:t>Ostrom 1485 jan. – június, Mátyás sikeresen elfoglalta Bécs városát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471392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3076" y="3805297"/>
            <a:ext cx="3741399" cy="3080087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01824" y="332656"/>
            <a:ext cx="7848872" cy="720080"/>
          </a:xfrm>
        </p:spPr>
        <p:txBody>
          <a:bodyPr>
            <a:normAutofit fontScale="90000"/>
          </a:bodyPr>
          <a:lstStyle/>
          <a:p>
            <a:r>
              <a:rPr lang="hu-HU" dirty="0"/>
              <a:t>Hunyadi Mátyás uralkodása</a:t>
            </a:r>
            <a:br>
              <a:rPr lang="hu-HU" dirty="0"/>
            </a:br>
            <a:br>
              <a:rPr lang="hu-HU" sz="1100" dirty="0"/>
            </a:br>
            <a:endParaRPr lang="hu-HU" sz="29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885" y="3805297"/>
            <a:ext cx="6154643" cy="3052703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35496" y="716583"/>
            <a:ext cx="925252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600" dirty="0"/>
              <a:t>- A fekete sereg fenntartására évente </a:t>
            </a:r>
            <a:r>
              <a:rPr lang="hu-HU" sz="2600" b="1" dirty="0"/>
              <a:t>rendkívüli hadiadót vetett ki. </a:t>
            </a:r>
            <a:br>
              <a:rPr lang="hu-HU" sz="2600" b="1" dirty="0"/>
            </a:br>
            <a:r>
              <a:rPr lang="hu-HU" sz="2600" dirty="0">
                <a:cs typeface="Times New Roman" pitchFamily="18" charset="0"/>
              </a:rPr>
              <a:t>- </a:t>
            </a:r>
            <a:r>
              <a:rPr lang="hu-HU" sz="2600" dirty="0"/>
              <a:t>A határokon behozott és kivitt árukra </a:t>
            </a:r>
            <a:r>
              <a:rPr lang="hu-HU" sz="2600" b="1" dirty="0"/>
              <a:t>korona-vámot szedett.</a:t>
            </a:r>
            <a:r>
              <a:rPr lang="hu-HU" sz="2600" dirty="0"/>
              <a:t> A kapuadó helyett </a:t>
            </a:r>
            <a:r>
              <a:rPr lang="hu-HU" sz="2600" b="1" dirty="0"/>
              <a:t>füstpénzt </a:t>
            </a:r>
            <a:r>
              <a:rPr lang="hu-HU" sz="2600" dirty="0"/>
              <a:t>kellett fizetni. </a:t>
            </a:r>
            <a:br>
              <a:rPr lang="hu-HU" sz="2600" dirty="0"/>
            </a:br>
            <a:r>
              <a:rPr lang="hu-HU" sz="2600" dirty="0"/>
              <a:t>- A kincstartóságot újjászervezte. Egy </a:t>
            </a:r>
            <a:r>
              <a:rPr lang="hu-HU" sz="2600" b="1" dirty="0"/>
              <a:t>központi bíróság</a:t>
            </a:r>
            <a:r>
              <a:rPr lang="hu-HU" sz="2600" dirty="0"/>
              <a:t> volt az országban. Maga is sokat ítélkezett.</a:t>
            </a:r>
            <a:br>
              <a:rPr lang="hu-HU" sz="2600" dirty="0"/>
            </a:br>
            <a:r>
              <a:rPr lang="hu-HU" sz="2600" dirty="0"/>
              <a:t>- </a:t>
            </a:r>
            <a:r>
              <a:rPr lang="hu-HU" sz="2600" b="1" dirty="0"/>
              <a:t>Az országgyűlés határozatait </a:t>
            </a:r>
            <a:r>
              <a:rPr lang="hu-HU" sz="2600" dirty="0"/>
              <a:t>nem vette figyelembe, emiatt </a:t>
            </a:r>
            <a:r>
              <a:rPr lang="hu-HU" sz="2600" b="1" dirty="0"/>
              <a:t>főúri lázadás</a:t>
            </a:r>
            <a:r>
              <a:rPr lang="hu-HU" sz="2600" dirty="0"/>
              <a:t> is kitört ellene. Ezt a lázadást  kegyetlenül leverte. </a:t>
            </a:r>
            <a:br>
              <a:rPr lang="hu-HU" sz="2600" dirty="0">
                <a:cs typeface="Times New Roman" pitchFamily="18" charset="0"/>
              </a:rPr>
            </a:br>
            <a:br>
              <a:rPr lang="hu-HU" sz="2600" dirty="0">
                <a:cs typeface="Times New Roman" pitchFamily="18" charset="0"/>
              </a:rPr>
            </a:br>
            <a:endParaRPr lang="hu-HU" sz="2600" dirty="0"/>
          </a:p>
        </p:txBody>
      </p:sp>
    </p:spTree>
    <p:extLst>
      <p:ext uri="{BB962C8B-B14F-4D97-AF65-F5344CB8AC3E}">
        <p14:creationId xmlns:p14="http://schemas.microsoft.com/office/powerpoint/2010/main" val="16737229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39552" y="0"/>
            <a:ext cx="7988424" cy="792088"/>
          </a:xfrm>
        </p:spPr>
        <p:txBody>
          <a:bodyPr/>
          <a:lstStyle/>
          <a:p>
            <a:r>
              <a:rPr lang="hu-HU" dirty="0"/>
              <a:t>Kikkel háborúzott Mátyás?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81" y="764704"/>
            <a:ext cx="7920880" cy="5177551"/>
          </a:xfrm>
          <a:prstGeom prst="rect">
            <a:avLst/>
          </a:prstGeom>
        </p:spPr>
      </p:pic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5751662" y="5013176"/>
            <a:ext cx="3392338" cy="1752600"/>
          </a:xfrm>
        </p:spPr>
        <p:txBody>
          <a:bodyPr/>
          <a:lstStyle/>
          <a:p>
            <a:pPr marL="514350" indent="-514350" algn="l">
              <a:buAutoNum type="arabicPeriod"/>
            </a:pPr>
            <a:r>
              <a:rPr lang="hu-HU" b="1" dirty="0">
                <a:solidFill>
                  <a:schemeClr val="tx1"/>
                </a:solidFill>
              </a:rPr>
              <a:t>A törökökkel</a:t>
            </a:r>
          </a:p>
          <a:p>
            <a:pPr marL="514350" indent="-514350" algn="l">
              <a:buAutoNum type="arabicPeriod"/>
            </a:pPr>
            <a:r>
              <a:rPr lang="hu-HU" b="1" dirty="0">
                <a:solidFill>
                  <a:schemeClr val="tx1"/>
                </a:solidFill>
              </a:rPr>
              <a:t>A csehekkel</a:t>
            </a:r>
          </a:p>
          <a:p>
            <a:pPr marL="514350" indent="-514350" algn="l">
              <a:buAutoNum type="arabicPeriod"/>
            </a:pPr>
            <a:r>
              <a:rPr lang="hu-HU" b="1" dirty="0">
                <a:solidFill>
                  <a:schemeClr val="tx1"/>
                </a:solidFill>
              </a:rPr>
              <a:t>Az osztrákokkal </a:t>
            </a:r>
          </a:p>
          <a:p>
            <a:pPr algn="l"/>
            <a:endParaRPr lang="hu-H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1067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5458" y="0"/>
            <a:ext cx="9018542" cy="5976664"/>
          </a:xfrm>
        </p:spPr>
        <p:txBody>
          <a:bodyPr>
            <a:normAutofit/>
          </a:bodyPr>
          <a:lstStyle/>
          <a:p>
            <a:pPr algn="l"/>
            <a:r>
              <a:rPr lang="hu-HU" dirty="0"/>
              <a:t>         Hunyadi Mátyás jövedelmei</a:t>
            </a:r>
            <a:br>
              <a:rPr lang="hu-HU" dirty="0"/>
            </a:br>
            <a:br>
              <a:rPr lang="hu-HU" sz="1700" dirty="0"/>
            </a:br>
            <a:r>
              <a:rPr lang="hu-HU" sz="3100" dirty="0"/>
              <a:t>- </a:t>
            </a:r>
            <a:r>
              <a:rPr lang="hu-HU" sz="3200" b="1" dirty="0"/>
              <a:t>Jövedelmei:</a:t>
            </a:r>
            <a:r>
              <a:rPr lang="hu-HU" sz="3200" dirty="0"/>
              <a:t> sóbányászat, ércbányászat, adók, vámjövedelmek voltak</a:t>
            </a:r>
            <a:br>
              <a:rPr lang="hu-HU" sz="3200" dirty="0"/>
            </a:br>
            <a:r>
              <a:rPr lang="hu-HU" sz="3200" dirty="0"/>
              <a:t>- </a:t>
            </a:r>
            <a:r>
              <a:rPr lang="hu-HU" sz="3200" b="1" dirty="0"/>
              <a:t>Kiváló politikusi képességei voltak</a:t>
            </a:r>
            <a:r>
              <a:rPr lang="hu-HU" sz="3200" dirty="0"/>
              <a:t>. Hadseregével, bevételeivel, híveivel az elképzeléseit nagyszerűen meg tudta valósítani.</a:t>
            </a:r>
            <a:br>
              <a:rPr lang="hu-HU" sz="3200" dirty="0"/>
            </a:br>
            <a:r>
              <a:rPr lang="hu-HU" sz="3200" dirty="0"/>
              <a:t>- Mátyás aranyforintjain Szent László képe volt</a:t>
            </a:r>
            <a:br>
              <a:rPr lang="hu-HU" sz="3200" dirty="0"/>
            </a:br>
            <a:br>
              <a:rPr lang="hu-HU" sz="3200" dirty="0"/>
            </a:br>
            <a:br>
              <a:rPr lang="hu-HU" sz="3200" dirty="0"/>
            </a:br>
            <a:br>
              <a:rPr lang="hu-HU" sz="3100" dirty="0">
                <a:latin typeface="Times New Roman" pitchFamily="18" charset="0"/>
                <a:cs typeface="Times New Roman" pitchFamily="18" charset="0"/>
              </a:rPr>
            </a:br>
            <a:endParaRPr lang="hu-HU" sz="3100" dirty="0"/>
          </a:p>
        </p:txBody>
      </p:sp>
      <p:pic>
        <p:nvPicPr>
          <p:cNvPr id="3" name="Picture 2" descr="http://upload.wikimedia.org/wikipedia/commons/1/1d/111_Matthias_Corvinus_florint_7558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4077072"/>
            <a:ext cx="5292080" cy="25719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737229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07975" y="7937"/>
            <a:ext cx="8229600" cy="1143000"/>
          </a:xfrm>
        </p:spPr>
        <p:txBody>
          <a:bodyPr>
            <a:normAutofit/>
          </a:bodyPr>
          <a:lstStyle/>
          <a:p>
            <a:r>
              <a:rPr lang="hu-HU" sz="3600" dirty="0"/>
              <a:t>Mátyás magánélete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5" y="1095295"/>
            <a:ext cx="8928992" cy="484030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hu-HU" sz="3500" dirty="0"/>
              <a:t>2x volt nős</a:t>
            </a:r>
          </a:p>
          <a:p>
            <a:endParaRPr lang="hu-HU" dirty="0"/>
          </a:p>
          <a:p>
            <a:pPr marL="0">
              <a:spcBef>
                <a:spcPts val="0"/>
              </a:spcBef>
              <a:buNone/>
            </a:pPr>
            <a:r>
              <a:rPr lang="hu-HU" sz="2800" dirty="0"/>
              <a:t>Az első </a:t>
            </a:r>
            <a:r>
              <a:rPr lang="hu-HU" sz="2800" b="1" dirty="0"/>
              <a:t>Podjebrád Katalin</a:t>
            </a:r>
            <a:r>
              <a:rPr lang="hu-HU" sz="2800" dirty="0"/>
              <a:t>,            Második felesége </a:t>
            </a:r>
            <a:r>
              <a:rPr lang="hu-HU" sz="2800" b="1" dirty="0"/>
              <a:t>Beatrix</a:t>
            </a:r>
          </a:p>
          <a:p>
            <a:pPr marL="0">
              <a:spcBef>
                <a:spcPts val="0"/>
              </a:spcBef>
              <a:buNone/>
            </a:pPr>
            <a:r>
              <a:rPr lang="hu-HU" sz="2800" dirty="0"/>
              <a:t>cseh királylány. 1464-ben	          nápolyi királylány volt. gyerekszülésben meghalt.            1475-ben házasodtak össze.</a:t>
            </a:r>
          </a:p>
          <a:p>
            <a:pPr marL="0">
              <a:spcBef>
                <a:spcPts val="0"/>
              </a:spcBef>
              <a:buNone/>
            </a:pPr>
            <a:r>
              <a:rPr lang="hu-HU" sz="2800" dirty="0"/>
              <a:t>				         Gyermekük nem született.</a:t>
            </a:r>
          </a:p>
          <a:p>
            <a:pPr marL="0">
              <a:spcBef>
                <a:spcPts val="0"/>
              </a:spcBef>
              <a:buNone/>
            </a:pPr>
            <a:endParaRPr lang="hu-HU" sz="2800" dirty="0"/>
          </a:p>
          <a:p>
            <a:pPr marL="0">
              <a:spcBef>
                <a:spcPts val="0"/>
              </a:spcBef>
            </a:pPr>
            <a:r>
              <a:rPr lang="hu-HU" sz="2800" dirty="0"/>
              <a:t>1470-ben, Bécsben ismerkedett meg egy 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2800" dirty="0" err="1"/>
              <a:t>boroszlói</a:t>
            </a:r>
            <a:r>
              <a:rPr lang="hu-HU" sz="2800" dirty="0"/>
              <a:t> ma (</a:t>
            </a:r>
            <a:r>
              <a:rPr lang="hu-HU" sz="2800" dirty="0" err="1"/>
              <a:t>Wroclaw</a:t>
            </a:r>
            <a:r>
              <a:rPr lang="hu-HU" sz="2800" dirty="0"/>
              <a:t>, </a:t>
            </a:r>
            <a:r>
              <a:rPr lang="hu-HU" sz="2800" dirty="0" err="1"/>
              <a:t>Breslau</a:t>
            </a:r>
            <a:r>
              <a:rPr lang="hu-HU" sz="2800" dirty="0"/>
              <a:t>) polgárleánnyal 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2800" b="1" dirty="0" err="1"/>
              <a:t>Edelpeck</a:t>
            </a:r>
            <a:r>
              <a:rPr lang="hu-HU" sz="2800" b="1" dirty="0"/>
              <a:t> Borbálával</a:t>
            </a:r>
            <a:r>
              <a:rPr lang="hu-HU" sz="2800" dirty="0"/>
              <a:t>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2800" dirty="0"/>
              <a:t>Szerelmükből  1473-ben </a:t>
            </a:r>
            <a:r>
              <a:rPr lang="hu-HU" sz="2800" b="1" u="sng" dirty="0">
                <a:solidFill>
                  <a:srgbClr val="FF0000"/>
                </a:solidFill>
              </a:rPr>
              <a:t>törvénytelen</a:t>
            </a:r>
            <a:r>
              <a:rPr lang="hu-HU" sz="2800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2800" dirty="0"/>
              <a:t>fia született, </a:t>
            </a:r>
            <a:r>
              <a:rPr lang="hu-HU" sz="2800" b="1" dirty="0"/>
              <a:t>Corvin János</a:t>
            </a:r>
            <a:r>
              <a:rPr lang="hu-HU" sz="2800" dirty="0"/>
              <a:t>.</a:t>
            </a:r>
          </a:p>
          <a:p>
            <a:pPr marL="0">
              <a:spcBef>
                <a:spcPts val="0"/>
              </a:spcBef>
              <a:buNone/>
            </a:pPr>
            <a:r>
              <a:rPr lang="hu-HU" sz="2800" dirty="0"/>
              <a:t>				</a:t>
            </a:r>
            <a:endParaRPr lang="hu-HU" dirty="0"/>
          </a:p>
        </p:txBody>
      </p:sp>
      <p:cxnSp>
        <p:nvCxnSpPr>
          <p:cNvPr id="5" name="Egyenes összekötő nyíllal 4"/>
          <p:cNvCxnSpPr/>
          <p:nvPr/>
        </p:nvCxnSpPr>
        <p:spPr>
          <a:xfrm rot="10800000" flipV="1">
            <a:off x="2771800" y="1581182"/>
            <a:ext cx="928694" cy="35719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Egyenes összekötő nyíllal 6"/>
          <p:cNvCxnSpPr/>
          <p:nvPr/>
        </p:nvCxnSpPr>
        <p:spPr>
          <a:xfrm>
            <a:off x="5158018" y="1608225"/>
            <a:ext cx="674101" cy="350447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322" name="AutoShape 2" descr="data:image/jpeg;base64,/9j/4AAQSkZJRgABAQAAAQABAAD/2wCEAAkGBhQSERUSExQWFRQWGBwXGBgYFxcaGhgdHBUVGhoaHBcXGyYfGB4kGhcXHy8gJCcpLCwsGB4xNTAqNSYrLCkBCQoKDgwOGg8PGiwkHyQpKSwsKSwsLCksLCwpKSwsLCkpLCwpLCwsLCksLCksKSksLCwpLCwpLCwpKSwsLCwsLP/AABEIAQkAvgMBIgACEQEDEQH/xAAcAAABBQEBAQAAAAAAAAAAAAAFAgMEBgcAAQj/xABJEAABAgQCBgUIBgcIAgMAAAABAhEAAwQhEjEFBkFRYXETIoGRoQcUMkKxwdHwIyRSYrLhFjRTcpLC8RVDRFRzgqLSM2MXNbP/xAAZAQACAwEAAAAAAAAAAAAAAAADBAECBQD/xAAtEQACAQMDAwEJAAMBAAAAAAAAAQIDBBESITETQVFxFCIjMjNhgZGhBUNSNP/aAAwDAQACEQMRAD8A2x49eEx7GapMsevHkdHROWcc8c8ePHFUVySevCSqAul9apUmz417Epim6Y1xmE9dfRJOSRdX8IgUqyW3IzStZ1N+DQKzS8qV6a0jtgFP8oUi4R1u72ZiM0q65ag5SwJsuesAbb4BeIc6tOapym3SkBA/iUzxTXN8D8bKEfmeTTF68LJ6ko93vMMjXWeLGWM9pSPB4y1em5IJJVjP3pyif4UJ9kNzNZJI9WWo/wCnNLdpMRoqvgt06C7Gv/pdNI9Duwn3wuXroU+nLUB+6faIx/8ASGQW6kq+bpnpbueJ1Lp2U5EtTf6dSATyROSmO0VkU6dBmsjX+Q4d2a5TduYzgxR6dkzSAiYkkh2yPcYyAaeUDi6Vg7ET5VjymocRLOmgwWtBQR6M2UQtHaAXAjtc48oq7SnL5WbHHoEZ1orXVSQ+ITE7Sly3MZiLborWWVOFlAHnbvi0aiYlVt50wzHQkGFQZC50dHR0ScdHR0dHHHkex0dEI46OjwxD0hpFMpOJR5DfHNpLLJjFyeEOVtcmUnEosIoOnddFzAQhXRoBbFe/LeeUR9NaWVOJxFwfRQDn+UVKvrhLGNRDiyTmE52SNp2Qk6rqPETaoWkaa1T5JU+uUzhRQkv1iHmK5fZgPWaely3wellZirmVmyTygNpHTcyY4cpScxtPM+6BySYap22N5HVLrtElTtNTVZHDyuo/7y57ohEuXLqP3iT7YUA+QvkzRd9WNRAodJUB90t/xN7IPOpCktxZKdVlS0foidPLSpal8QLDtyg3/wDG9Yzsh2yxj4Rp9LThLISGAZgLAdjQd8xcCE/a5yfuou6UIcmETtRq1LfQKJ+6Un3xFqNV6tI61NNb9x/Y8fQadGx06nKU2i6uJ9weIZ2PmvDMlG2OUeGJPY2R7okUWmJkpTjtKeorw6p7RG81dEiYlpqEzBuUkH3OIp2mfJxTzHVJeSvdmjuOUEV1F7SRfpy7MrFDp2XNIsUzB60vqTOZRlMHLug0itKRjd0/tZYGf/sljI8RFO07qpPpT109XZMS5Hfs7YTozT8yUp1KPFTOTwWnJY45x06MZrMA0azjtNGx6v65LQQid1kn0VAuCN4O3lnF+p6lK0hSS4MYVQVAVeWHCusqS7pUP2klW/hmNsWHRmn5kpLypnVLYSoWBHqTE+rucQBSdN4kCr2yn70DWQY6IOia/pZSF2BIGIAuAWuHicIYTyZbTWzOjo6OiSDo6PIStYFzaKpnDFfXJlIK1EBozjSWmzNWVElvVDs99nCJWtOnOkUR6iT38e2KpW1+BJWuzAfkkcTCFSbqy0xNy0t1TjrlydpfSiZKSpVybAAsVHcOG8xRqytM2YVKz2AZAbmjq/SBmrxHL1RdkjcHiKXjQt6CgvuAuKzqPC4FeEKlyitQSkOolgBmYbi3aiUYxiarNQOA7gCx7z4QWrPpxcgVOGt4DmruqSadPSLZU4jmEcE8fvd0WvQcoFZBOY/rEGZM3fPzeHdH2WCNx8WjClUlOeqRpOmlDCDvRh37oLCcwAgImYWEPGreCxlgTnTyFk1YeOnTAQYHyziyhc4sHgnUeALgkxlYBYP1ibDhDBp8+EPAhLrV88IYVVjCS+fvgbGIJkRdOFApIBBzBuDGe62+T7C86lBKRdUvMjinhwjQOmbjHiCTz9kTTrOm8oO6aktzD9G6VMgsxMslynIpL+mg+qoNyLMYvNFVCYnpZbLKkutIympyxAbFDaNh7IRrxqg4VUygyheYkDP74bxEU/QOmzTzLk9GVOW9RWQWBubMbRyjSko3EMx5FoSdGWHwa9qrpzoVC5VKULHt/EN0aPKmBQBGRyjHaRYJLFkqN29VW8cDnF51T0uf/Cs3GXDhClKrh6WUu6GffiWyOjwGPYcMs8MV7W7SvRywhJ6y8+Qz74PqMZjrBpAzpq1HJLoS24HOFq89MR2zpdSpv2A1fPcizt7fgBFJ1g0n0q8IJwp9sWnWGf0EgkHrHqjtzPzvigqXHWdPbUaN3UwtKPFR4THLFokUVAucsS5aSon5c7AI0XJJZZnpZ2Q3TSDMWEJzJb49kX3R1H0U6SghgJZHvaJOgdVUU4D9aZmpTWHBPD2w5pWnxJKg4UFBiOYjKuLlTelcGnQo6Y57huYnhDssMfkxHkVtyltj3h9ExrQgG37koz7AbofkTH5wNKnvEmntF4sHJBvR6rmEzajEptg9sCDpQYsKLtmREyTYe2L6uwu6eN2OVanF7AQME58vRHjDU+pM9RSn/wAYtnmR7oXKRs3RVsPGOFuPFWZNhCpRY584bCXNsh4mHpgbnEcEs6Yd94xnW3RAp6paBdKjjTyU9uyNgUeMZ15SgDMlK+6pPcr84bs54ngDXjmGSLqdpjOSu+Ed6Pik+Bi30tcodYHrSlMTw9VUZXJqTLWmYLlJy3jIjtEaHopaSEqBdKuqS7ulQdPaMuyDXdNRetEW09cdLNk0PpATpSVg5i/MZxOijaiaQKVrkE2LkcCGfwvF4BgtOWpJmTWp6JuIM1ireip5ihmzDmbCMykizZ/1i6a/VTSpcv7at/2Q8U6Si47H8IQuZZlpNj/HwxTcika51eKcJY/u0seZv8Ir5y2xJr6nHNmLPrKUfEt4NER3jVox0xSFKstUmybojRpqJolgsGdRb0UjM27o1LRGipciWESks9yTdSjxin6sITKp8Z9Kbf8A2scI8PGD+jNJTFJUFJAY4U53DDt2whdzlLKXCHLekkkwz0r2HbziJWCwHGGv7UQiYiUospeVi2WT5QnSksqLgsEkG2/dCGl7Nja5wPqAfs+bRKM8MBtMC0njYR5Km4lEjLZ8Y7BLQbQiBmldJKUeglPjPpK+yN/Mwqv0iZcsBIdauqkbzv5QrR1KJCW9Kau6id5926LLZZBE3R9IJSQgZjP53xIrKgqPRIsSHJHqj4wNmaRShSZWL6WZ6L7LHbBCilplp6xcnM7VH29kcs9ysl3ClFRBgAGAtyhc2jBsLJ2mIaNLY1FIDJTnvJZyOVxEPSdSuZ1cSkpFzhzVdgBuvtgjwAUZN5Hp1WkzBLRfDmRkIc6AmGdH6P6N3sX2fHbBMzAM4pgI5Y43B8ySQIzXyiKPSyx91R71fCLprXppcqTMXLKQQLYgS/ZGZab02qq6NUwBK0pIJG3rODDdpTerX2KV5Yhhgopi56lrxyCgm6FFHFvSR/NFOVFg1FqmnTE2ZSArtQr4GH7iOqmxOg8TRouiano58uZxDntwl+wxqCDaMmSmyg9gSe8H4Rp2iZhMiWSXJQlzv6ovCdpLKaLf5COGpFR1+WVTZaNySrvIHsEVStWyFqGaUkjsBPwix68F6pIH7P3xWdMKw0007cB9kKVE3WHrXah+DMgY9RLxKCb3LW3be4QkQa1RkpVOWVeqhhzJ3bbRtSlpi2Z0I6ppFkoZAWMTMlIYDsaCUrqpN8tsCp08SU4RtJNsxzh2TpREySoYkhQ3kXDgnweMeUZVNzYTUVge0wtJkJmMCZa0qB7b94tCZ+mkq9Hq3cvxA90N1NJKEiZ0ExK0EJXhCgVJIUCbZ5GAc5eAFi4HvygsKeVhldW+UEpemwpRlp74OUoCUuqzDMt2xUNASvpColgOzbxi8S5EtaUkzU4cyEsoqbLxilaGl4SIjPyR9GyiomadoZAOwb+ZzgtJkbT3wwmsDshPafhshdRpPo045kzCOYELfMdI88yIXiSgOc1KzNmz2DlArTmlhI/vgJhslCRiOTAAbOecL89n1IOHFLl366wrL7ohug1GlS1ecKmGcr0gqzDja3fB4QS3m+OxSUn2Jui5ZRLSFElTOon7ROI+JMSatZSywVA7hcqOwR4lJJDBxtOwDmYcTMSpaUgOHfuEAeW8hMhWlJKRjLEjLdwiHXSl+q0Tkyoky6YM++LuOQGpReSn6SQrA3RJmYilKysOwUoAhCBd9rndALylas9AmTNlpAQB0am2bUv2PeNFnaCQuaiYSQUFxle23h8IkaRoEVEpcld0rGE/EQzQqOGANWWo+dhBjVL9cQ+1KwfAwxp3Qq6WeqSvNJsftJ2KEK1YmNWSeJI70GNSb1U214FIbTRpuJnFmsYvOpVUF0iRc9GpUsvvSoj2NFETtGX9Iu+pEjDTquDimrVbiYyrXuM3+8Eyv66LAq29YywQN4B2RWNNJ+rTuEsxadclPU3AslLdrvfsiraxKamnHeg+1MBk81vyN0PoL0M0EGdXiwmKy6wvvYb4DARZNASCKVSthJOxxf8AKNev8m4lbLNT0H9KTMUsqzIFo90eig6IT5hxKbrIwkkHcRA2gnqUFBW+B9RNXLmPKJSo2OEZvsgUILGnI1Vm1ugxN1oSFdHT00uU/VBUkGYXtyERphCl9GM2xH8h7odoNCMrEskrFyScjz27u2FebBE7HniTyta0S5QzhERjPG42grNkAFR4P2FPHKJWipUvGlcrEjEWVLP92sekkHdtEEKOnTTBS1EJUsPiI/8AGnkBmXhidOlJUFofoZxwqUC7TLFEwPkdjRTOtNIu1pkmywTtJCUgqzb5zgLMnYT5xNUkrOQmOQnglIzbfAlelhMmkOOoXVnhOF2Itkc4m6Hloq1rKz1UWbaWc57uWcBjRdPdkucZcDsvykrQrrpTh+1Le3NJ2QWp9eEm6bDfLZu1IyiqzqelwdItKipRKUy5VmAPrEveAnmUtavoRNc5AgE96TDHRpyXgW1Si/JoNfrykozWeYYduT9xgjqeVzSZ8wFIYpQPafZFc1b1HDhc+/3OPHwjQqQBIYBh87ITqKnF6YhlqxuEELyjjNhjpo6esQFshIWutZLnZAup13ppKB0kxl7Rd+4Q3W1AIa3bAXWTR8iZSKPUEwIdBJSCSNj7doi9Jpywzp00o/cAa+a2Sa0I6NPXQr0mZ0kb+cV7V/8AWpP7/wDKqIB8InavfrUj/U/lVGvp0waQhnMkaVNPWbKx8AYvupKnpi7vjVnsyy4bYz6YesGz634Yv2oY+qnK61ZchGZar3mvsM3300V3XI/Wzm+FHg5it6yfqk79z+ZMWDWu9WtzkUtw6tvF4rWsaz5rP3FIb+JMA/3L1G6SxQXoZyosHjR9XqBIpkJz6iSeBIc584zdSMXVGaiBfiQIv9JWTV4qdCCggsVvZKRZ25ZRpXabisCtntLJArKPpZ3RyyLF1q2J/NoIaO0YoqDIwykB0OznNlK3l7wXpdGplpEpILHMnM3FydrtBLBvyEZ0q74Q7hZywQqiAS3Bn3wBRpSTInDpnchklnSDvJ2NFvnpAS3d2xVtadVOmQky7zE5jLEO3dE0HHOJdzqjk4+7yEBhOJeIEmwdiHu1tx28DFc0jpCmXTTcCeimKIC5LEgLST10gXTZ3IsxFor0ilqJUzCkLSseqzv/ALTF20JqkTMM+bhxKD4UEpAfN7+HGHsRor5vQV1SqPgq+jtFpmzAlGIJIBUreUhylOQJJfOCiqqVIU0mVNSsWImMOwMbkxbqnQyOrhKkhJfCk9Utv74QnQMsKEzACsN1jv3wCd1GXIWNLTwApcszFvJlKShbGZjwgYgllFLXvdxBuSlMsMlKUngAO0sInqldkC6ghJdVhvv7oXlVc9gsYhCVVWyYRKlVUVedpXDlziMrWMuMveY5UZdirwXeXViI9RWnaYqI1lA/rDU/WcNYx3QmzsxXcNaQOMhLsnbdi193CKhp7SEt1SUSZQQAGUysaS4cpJNgd0G9E6xSpnplm3mAuuFTKmTUKlM+BlNwNj2iHLaLjLS0BuJJwymATE3QivrMnd0g5+ioRBcRO0KtqmT/AKg9io0JvZ+hnR5Ro4QCpJGbKHgffF88n36qQc+kV4gH3xR1JYg7wfYYvWoqh0CiH9M8NgyjJtpe8N330yt62LHna+GEHnhiq6zTfq04AEMw4HrJ74smtivri7ZKGW3qxXtbf1SY33fxCBL635HIL4C9DPqZ+kQ2xYLb2LxrVLXJU+FDA9ZXMxleiKfFOQNznuEadQ07IBPreyGb1rZALSPutkyQXVibJ4eWbDicoRLsOD8bfCETlsrwjMTG2ssTU1UuWnEss2Q2/nFfVrD0i2ShSdyl9UE7g9zB8yAu5Fxkd3KFpplElSWfcrLna4gkHHGGir9QJLmqVOQmZgUpioFKVdWzF1qHgIsdOLMRDKQVqSSlikMRn7IlKk7YmcsvKIbG8ILt3Q0UsfdD4ltz+HCG5iMjFCEcb/nECskWMEMJMR5gMTnuXjyZ5pwFOxorqqgmNF0/o3pEEAX2RnCxgUUkFwWjZtZxlETuouLz2PSo74QX3wvpCdkeNxhsSbGQjhDqQ1o9Zo544ocRErRZ+nlf6iYiiHqOYUzJZ3LR+ICKyWUSuTT0zGI3MfYcxF81CJ83UHcBduAwj3xni6nCbg7sn2ZfnF78lmkenoekAw/SrBHIt2WaM22ptttDl8100gJraj63M2uUdlh3RWtZx9Tm8APxJix63Larm80fhir6yLHms0Pucf7kwr/u/I7T+gvQp2g5wTUIUo9UYgo7gQz+MaugpV6LEDKMm0RT9JNKD+ymm3BFvECNR0OsmQg5OkcIYv0tmAtOAglGUMTUuInEdV4ZMn57IzGhlMbok2U+zLutDNBKmEKVMZPWICU7A9iTxj2UPpSgOcabDZtB9oiz0ujmF7mCx4wCqTUWC6WhiSaM8fn58YMyabeIfTTwSMRSVxuVddFvHGPOiI+fn5EW8aOB2RCq9EWLQR02lkiN1F8lXPKGZyB2QcVog3iHPom+fnhC8m0hqFSJXJ8rjaM61towiqU3rJCu8flGsTtG8Iy/XdLViwdgSOzCIcsG9ZFzJOmV8xxhQMJKo2DLOaPHHflHoEcRHHHjwqV6Sf30/iEJbbHNcNniS3A4g3jHHGqy0XF8vaIvPk+kBMiYUpCcUwqLHMlKXt6pf4xn9HO9HFtD/lF88nx+jmDYCkgc03jKt8qox6+WaRW9aQo1k7I3SBfK0V3Wb9VmFmyH/IRYtZ1AVk5rOpL88Iiv60B6OZzT+IQul8b8jkP/AD/grOp8p6of6ax3sI0DVxWKQjcLdziM91RXhq0tZ0l8t4i9auqKZbEWCin/AJGC33OPQFa/KHp8yyeJ90OJQ47YjzZlw+eEmEUU+ZiSoAWFxmxhAM1tsFKanKTiKWOzfBKQk53EQlTFru4fZwtvhaekLKYJ+0AXHZFkJzy+Q1ImPEpG+IMiajADicnLeY985uxgyekRay9gqmZHLvECROfb3Xh1UxoP1crcDowxwoEQqijBha6gnKPRNgEmmFinEhL0e4aA+ltRZFSPpUX2KFlDt2iLSgwuY0dHMd0y7qy4MM1i8k8+Q6pB6ZGbZLHZt7IpEySUnCoEEHIhj3R9RdFiMBdYtSKerT9IgBWxabKHbth2ldPiR23B87ARxEW/WjycT6V1o+llDaB1kj7wHuipF4fjUjNZiQ1gbMebuafxCFERyRcfvD2iLvgqjQ6IEhAvlv5RoPk2V9HNTcEKHdhtGd0RIIfYn5aNC8nThM0n7o8DGXS+oaF59H9FV1onhVZOO6YgHsEC9aQ1JM5j8UHNPyPrk5wA8wPxGG0BNb0kUqhuUn8ULavjL1Gl9D8FO1eB85R+6exiI0XQU/EmYj7M1ftf3xn2riPrSAbgpV2ZXi+aLQUz5wBsVJUO1CXg97hyfogNtvH8k6rQTMRcEYSG7QR7ILUskgPvy/pEXR11FaszllYXHfaC8gg9kZm7DTlgk0kk8InU1PfYYhSlYeGzxziaCDF0Z9RskopBu5fOyG51JvAO60IFWU2OWw+yJEqpBF84MtLFcSW4xJSpJcJ6u3h2RGqa1Z62Ehh6L5wWllJG4wxUUx5xMo4jsdGactwdIrkqLBQfdDyZl84izFYS5S5B3Z8oVUVqQGAudltjQJDDjngIpU0OovA+lqQRv4xMRNyggGUSYEtCJqXjsbx6VwRLYCk8kKci0Z5rn5N0zsU6nARNzKfVX/1MaNUKBtEFZsQe+IjJweYjMN1ufOFTTKlqKFpKVCxBhpMvEUjYSAd4BIEa5r5qqKpHSSkjpkhwftpD9Xnm0ZFhYjgoD/kI1qVXqRIlDS0aHSJKVYS9ks+/ZF/8nyn6ZO7Ab8QdkUChk3SSS5T7VPGheT9nnNul/hVGfSfxWO3v0P0AdLuaqcVftWFtgAaAOt6GpFb8afaYOVE3HPmq/wDaodxI90AddFfVm3rT4FULQWbheow38D8FR0GtqmVuONP/ABf3RekqwrWQC6paeJcAhgBwEUPQyMVTKDbVcPUvF1pJnpYh6BwPwGd+0w3eLdArNZiWKRPHR2dtr2OQF+cSUVRDMC8AKElCzhDyyAQHBF7KS3qxPFRchIIw3Y8fZGa1hjLiFBVYyAoNZ22v2RIk1ZAZ8rcWeA8tZULEd93+MPS6i+FZfcSPAnbEoFKkguqrxBnOT/Jh2kmkmxHH8oEqQlXorzvhB+THtLNmJzAcZF8xxtE5AOntsWfpiBm/OFS6l+HAwC89tt74ek1oIZ390ETFnRCNQATcZXgYunTmAx4Z98LmVDZ5jxiDPr7OL7xFXsFpwZIlhaXw4QMwlr7Ab7oI080lIUSBbIcuMApVYDkH7/ZHpdnCmHzvuIkl0mwudJkcRwhStJ2yMV+aspONPXJsU4m7fyiZTLKmxFrbTEpkypRW5KXpEnLxzEIVVbT8faWhqsWEkXsRDBSDcbTut4xxKgiQo2zAjO9cdUCtfTyA5Kk40AX9IdZOznF9SAbFuX5QI02mYm8teFiNjuAQT4QSnUcHlBFTUtmDKSiw2JyDDhl+cW7ydLfpy2fR/hO0WMVypS7KHPdFp8nJ+inAlwJgb+BJgts9U2wd/tR/RU/OB084BrVCxntd/fAnXlf1cP8AbHsMPTaDDXTJgU4mKWSCT6QUztyiDrwD5ug7MfuMVUUrhYGGn0N/AB1VV9clcAs9yItWi5qVygpRJxub2c3Bbfsip6sqAqUndLmk8ujgzqZWJMkSlOSFK6rPY3DPYd8MXcNtQCzljYMUNIAQRMUUvYGxTvHHhzgwJ5U4xYW+bmI3QJHXD3yzvzeEBQVcyy42FvjGY25bmg0iR0wBwk4SrIsWtuPxjpalF0via97bYZXMB6qhnlx7RkY8AYjDmA2cQdgkomvZINjtBDROTVkuzl82Icb+MDhMPrKF7eiB2ltkImU6x1hNLj7LeIGYjluyjiFkz07wDujxMzIjPt/pA8VOJOIpOJNiGueUMTdJdCrpCLFx1Ukta2IPF0uwNxD/AJ4SGUw4wI0xXJlJKsQzAbiTnHkvSSJ4eWoFW4PbmDlEeuoOlRcHGAxsGJfMRPfDIhFDsuoT9oPzYmJdJUhW3hnAOVo84RiAIZgG8d8TaQ4cxzaO4CSiWCWkbIbnJfa+78oakzXYjdC1K7B7YgFjcjmWXu6jyDJhHQKCnxqwt6Gx94h5KlYjdwSM9lmIHCHlSt9vf4borhls+SJPmLSolIfg18sne8BqpcyYeulcsAKGYIUS2TXYNFhIIHzaINQh3GZI922JjLBZYIso/RofaG8ItXk4cIqAdkwf/mmK7Jk/RpG6/jFh8nyWFSNvSJPYZYa8NWzxJid8/gmb6V1gl0lQuVOlTeklrWSHSR11FQIO2xBiBpfW2jqZYQrpkYVuMIB4bYsvlh1fxTjUpcfRB7FlMps9jBooegpVN1l1D4UEAB2dx3ki0OqnTXvRzkHGtOSS7BGgrNHy3UJs9ToUi6Ehgqym4wT0XrBo+Ulgqc43ovsa4hoaHopqBMkgkbRiuPjl7IZTq7ILEJO+58PfA5TpvaTYxClUSzHBY/02olJt0p/2coa/SejJxBU6+3Bz35RC0XoSlxBBl9YhwVG1lEEcMoJyKGnSpSOgBKWJ9EZ8xCklSXCYVRmuWd+klLvmG/2IZl61UpLHpQd+AQ+amSCxpvFHwhQqpI/wxzz6nwiuI+P6W97yMDWOkJ/vf4B4eMNfpDSJNhPYjc+XM27oniplf5YntQf5YaVWyv8AK/8AJH/WLJR8f07EvuRBrfTg+hOYZDCIWNc6Z3CZr8hEvpZBuafxRs7IZM+UPRp+V0cdwicQfb+kYk+5Em63Uqji6Cbi+0AAW27bx0vXmSCQJM5tzi3YTDyakbKcB/vjuytHqa9v8On+MHj9mLe73j/SND8jkvXGQfUmcXw5b7c49/Tam+xNHYPjHkuqSf8ADjZ6yeP3YWJyTnIA7Qf5YpiH/P8AS2h+RR1zp2sma+Xoj4x6rXWmPqzf4RaOM9GEnok23EcOEezejQHwhzlYWf5yiG4Lsd0/uNL18pUD0ZxPJN4ZHlKpbuieA+bJhFVIQ74E8mHyGvEdNCkkfRpvuTaCRdLHBSVB85Jk7yi0xFkTd2SYgTPKJTg2lziSNrCE1utNLIUZZkYiLPgDHe3CGVppaoJMtCb3OGxGxvCCdOHMovAPfOFI5XlJQAyZC22EqD53sBaL35JNNmqTVKKcBExFgSf7u2fKKLV6uyAmTICSFKUpZW92SDt3O3dFz8i9GJQrEhWL6RDltvRhx2Q1RVLlISuuoo4ZadcNEibJKiCcANnbECLjwtGCVuhXnzEyg6UNiycA5beyNs8qmkuh0etQNypIAch+sCzgvGG6P0wZE0zSgqExJCg7HMKBBPwiYxlyitCS0YlxkL6GMmmmYVBYUsdVJ9FRJseBBEGv7TTKA6WWog5YQCH2gnZ2iA03T3TEJlI6qbkkPndnghLTMJ2gNfYPGE6iy8y/Jr0uMQexJotJS5ypisAShMsJUOkCs1E3YdU+MSkpUOsFFSCLYvSF8n9YQB/tsU0xeNJUpaEhI+0xVmeFoc0ZpY45oqpqZalYVJBIAAI2borOk3lxK9RReGGTN7eNvfCwR33ziKvSlN/mJPEOOyHE6VpgL1Er+IfCF3TkuzDKrDyPlLXI2Z8oQtiACNxHz7oR/bdN/mZXf+UcnTtLl5xJ7/yiVCfhkOrHyOzRYhnO577Ybkyuq5F+V+Ij1WnaVv1iT/F7oQNO0v7eV3xPTn4ZXqx8jssh2bOEqlpyyu9zuB7nhB1gpLfTyvnsjlaepSX84ldpPwienPwd1YeSQiUCHZ/d3R4slWTjh7mhlOnaXbUSe/8AKPTpyld/OJP8V/ZEOlPwd1Y+SVJewBYn4XiPVT0hCnsRZWJwM7GI1VpqmUlSUz5eIggYSXchh2vA6Rp2cgimqEKMwkBCxcKDjMb4vGjJrLKuqs7BZFelQwpwFWwoW4fYSNnfCKjSXm2EzAWUGxIGIgjMcNkEBTuxLjCXsW7CGYiFVJUQcNzmAQ4PDLdbZFFKOcBewLRTJmjCpIUhrAi4J3bjAei1eMioWBNGBDrIB6wBDFwLuwF+EFzrXTIdXWSoZoUli8RNIzFCXLrkg4kKJLZqlrcMeGRaGaepPTLZMWqaZbrlA2SlVVOnTpUwoTJRhQTmXLt2se8RovkQlkU1QVA4+nOInM9UNnFDrZxVSomUyfTWVEJBHo3L9x740DyNaRM+XVKV+1SbAAXQHyhuGZRwjPulhZEa8+T+prJ3SCalSAepLJwhNrg2u5vFan+TWodIXT4m+wsct8bbtjwxGN8C1K4lFYwjINF6BmSU4RSTkjL0XfK+cSqunmlJCJM9KhulEktsuI1SOMAdtFyy2NRvprhIyL+zJuNKptHNKkiygjFY8A94l12rKJwE2ZRzlH0by1Yu58uMabt7vbDqonoJPZsrK8m+yMk/Q6QMqGZ2y1bo5WqEn/JruHtLU9+2NaV898K+fbEuk/8Aplfa5LsjJ0ajSiHFGog70MfEwteoskW8yUW3IJ9io1U5wn58DEqk/wDp/sh3kvCMnOp0lJ/UJmWyWT3sbQuXqbKz8wX2y/iY1VHx9sep+e+LdL7v9ke1S8IytWqMsW8wmX+4Of2oQjVVBP8A9fM7UJ/7xrCo8EW6X3ZPtc/CMw/Q9D/qCuHVT4jH8vChqahv1A2+6nd+9GmKy7Y9lx3S+7Id3LwjMU6noDK8wVsySHe2zFErSOhJy0goplODtwhQ5XtGij57oUNkQ6CfLZyvJrhIzWj0TVp9OlURlZaSe4qFu2JfmM4/4Sa99sv/ALxfxCEZxX2WBzvahnk/VRcxYK6ME71KRbmXu0PS9XZ5GA0yUpyYrSzchy8Y0BWceiJ9niV9tqFHpdRFpQADLll/RSnqge8/GDGquq4oxNYpeaoKOFOEWSws5g+I4xdU1B5QGdzOawz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8" name="Kép 7" descr="Fájl:V&amp;ecaron;nceslav &amp;Ccaron;erný - Odchod Kate&amp;rcaron;iny, dcery Ji&amp;rcaron;íkovy, z domova do Uher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338"/>
            <a:ext cx="2555776" cy="1697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http://t2.gstatic.com/images?q=tbn:ANd9GcTC4mzZPi_N479I74YzVbcMioBchkuifp0VX486isz1uL-bMOk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2953" y="7937"/>
            <a:ext cx="2736477" cy="2028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040" y="3284984"/>
            <a:ext cx="2575472" cy="3464761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hu-HU" sz="3600" b="1" i="1" dirty="0"/>
              <a:t>A</a:t>
            </a:r>
            <a:r>
              <a:rPr lang="hu-HU" sz="3600" dirty="0"/>
              <a:t> </a:t>
            </a:r>
            <a:r>
              <a:rPr lang="hu-HU" sz="3600" b="1" i="1" dirty="0"/>
              <a:t>reneszánsz elterjedése</a:t>
            </a:r>
            <a:br>
              <a:rPr lang="hu-HU" sz="3600" b="1" i="1" dirty="0"/>
            </a:br>
            <a:r>
              <a:rPr lang="hu-HU" sz="3600" b="1" i="1" dirty="0"/>
              <a:t>Magyarországon</a:t>
            </a:r>
            <a:endParaRPr lang="hu-HU" sz="3600" dirty="0"/>
          </a:p>
        </p:txBody>
      </p:sp>
      <p:sp>
        <p:nvSpPr>
          <p:cNvPr id="512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>
              <a:spcBef>
                <a:spcPts val="0"/>
              </a:spcBef>
            </a:pPr>
            <a:r>
              <a:rPr lang="hu-HU" sz="2800" dirty="0"/>
              <a:t>       Mátyás igazi reneszánsz ember volt. Előbbre valónak tartotta az élet szeretetét, a művészeteket, mint a háborút és a gyilkolást. A reneszánsz szó újjászületést jelent. Itáliából indult ki ez a művészeti irányzat  A XV. sz.- </a:t>
            </a:r>
            <a:r>
              <a:rPr lang="hu-HU" sz="2800" dirty="0" err="1"/>
              <a:t>ban</a:t>
            </a:r>
            <a:r>
              <a:rPr lang="hu-HU" sz="2800" dirty="0"/>
              <a:t>. Az ókori kultúra újbóli felfedezését jelenti. </a:t>
            </a:r>
            <a:endParaRPr lang="hu-HU" sz="2000" dirty="0"/>
          </a:p>
          <a:p>
            <a:pPr marL="0">
              <a:spcBef>
                <a:spcPts val="0"/>
              </a:spcBef>
            </a:pPr>
            <a:r>
              <a:rPr lang="hu-HU" sz="2800" dirty="0"/>
              <a:t>Mátyás 1474-ben eljegyezte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2800" dirty="0"/>
              <a:t>a nápolyi király lányát, </a:t>
            </a:r>
            <a:r>
              <a:rPr lang="hu-HU" sz="2800" dirty="0" err="1"/>
              <a:t>Beatrixot</a:t>
            </a:r>
            <a:r>
              <a:rPr lang="hu-HU" sz="2000" dirty="0"/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2000" dirty="0"/>
              <a:t>Ettől kezdve a királyi udvar elkápráztatta  a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sz="2000" dirty="0"/>
              <a:t> külföldi követeket.</a:t>
            </a:r>
          </a:p>
        </p:txBody>
      </p:sp>
      <p:pic>
        <p:nvPicPr>
          <p:cNvPr id="5124" name="bigImage" descr="http://ts3.mm.bing.net/th?id=H.4976729689621090&amp;pid=15.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1076325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2" descr="http://t2.gstatic.com/images?q=tbn:ANd9GcTC4mzZPi_N479I74YzVbcMioBchkuifp0VX486isz1uL-bMOk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4286256"/>
            <a:ext cx="3429000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4" descr="http://t3.gstatic.com/images?q=tbn:ANd9GcQ-T2sVcN7AMC73DR6M8_g0159L67ddHBeYimDc2aRjDQPs2RBe-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58082" y="357166"/>
            <a:ext cx="1303337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BA0A171F-701D-43B3-87E5-E1497CC7D6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655" y="0"/>
            <a:ext cx="45946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5375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hu-HU" b="1" i="1" dirty="0"/>
              <a:t>               </a:t>
            </a:r>
            <a:r>
              <a:rPr lang="hu-HU" sz="4000" b="1" i="1" dirty="0"/>
              <a:t>A</a:t>
            </a:r>
            <a:r>
              <a:rPr lang="hu-HU" sz="4000" dirty="0"/>
              <a:t> </a:t>
            </a:r>
            <a:r>
              <a:rPr lang="hu-HU" sz="4000" b="1" i="1" dirty="0"/>
              <a:t>reneszánsz elterjedése</a:t>
            </a:r>
            <a:br>
              <a:rPr lang="hu-HU" sz="4000" b="1" i="1" dirty="0"/>
            </a:br>
            <a:r>
              <a:rPr lang="hu-HU" sz="4000" b="1" i="1" dirty="0"/>
              <a:t>             Magyarországon</a:t>
            </a:r>
            <a:endParaRPr lang="hu-HU" sz="40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marL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u-HU" sz="2800" dirty="0"/>
              <a:t>                  </a:t>
            </a:r>
            <a:r>
              <a:rPr lang="hu-HU" sz="2800" u="sng" dirty="0"/>
              <a:t>Mátyás király</a:t>
            </a:r>
            <a:r>
              <a:rPr lang="hu-HU" sz="2800" dirty="0"/>
              <a:t> kitűnően beszélt és olvasott olaszul és rajongott a reneszánsz vívmányaiért. Az itáliai mintára bevezetett közegészségügyi és oktatási intézmények, valamint az új jogrendszer </a:t>
            </a:r>
            <a:r>
              <a:rPr lang="hu-HU" sz="2800" u="sng" dirty="0"/>
              <a:t>Magyarország</a:t>
            </a:r>
            <a:r>
              <a:rPr lang="hu-HU" sz="2800" dirty="0"/>
              <a:t> fejlődésére jelentős hatást gyakoroltak.</a:t>
            </a:r>
          </a:p>
          <a:p>
            <a:pPr marL="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hu-HU" sz="2800" dirty="0"/>
              <a:t>      </a:t>
            </a:r>
          </a:p>
          <a:p>
            <a:pPr marL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u-HU" sz="2800" dirty="0"/>
              <a:t> Bőkezű pártfogása sok itáliai</a:t>
            </a:r>
          </a:p>
          <a:p>
            <a:pPr marL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hu-HU" sz="2800" dirty="0"/>
              <a:t> humanistát vonzott a </a:t>
            </a:r>
            <a:r>
              <a:rPr lang="hu-HU" sz="2800" u="sng" dirty="0"/>
              <a:t>budai</a:t>
            </a:r>
            <a:r>
              <a:rPr lang="hu-HU" sz="2800" dirty="0"/>
              <a:t> és</a:t>
            </a:r>
          </a:p>
          <a:p>
            <a:pPr marL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hu-HU" sz="2800" u="sng" dirty="0"/>
              <a:t>visegrádi</a:t>
            </a:r>
            <a:r>
              <a:rPr lang="hu-HU" sz="2800" dirty="0"/>
              <a:t>  királyi udvarba.</a:t>
            </a:r>
          </a:p>
          <a:p>
            <a:pPr marL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hu-HU" sz="2800" dirty="0"/>
              <a:t> (például </a:t>
            </a:r>
            <a:r>
              <a:rPr lang="hu-HU" sz="2800" u="sng" dirty="0"/>
              <a:t>Galeotto </a:t>
            </a:r>
            <a:r>
              <a:rPr lang="hu-HU" sz="2800" u="sng" dirty="0" err="1"/>
              <a:t>Marziót</a:t>
            </a:r>
            <a:r>
              <a:rPr lang="hu-HU" sz="2800" dirty="0"/>
              <a:t>  és</a:t>
            </a:r>
          </a:p>
          <a:p>
            <a:pPr marL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hu-HU" sz="2800" dirty="0"/>
              <a:t> </a:t>
            </a:r>
            <a:r>
              <a:rPr lang="hu-HU" sz="2800" u="sng" dirty="0"/>
              <a:t>Antonio Bonfini</a:t>
            </a:r>
            <a:r>
              <a:rPr lang="hu-HU" sz="2800" dirty="0"/>
              <a:t> történetírót)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hu-HU" sz="2000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hu-HU" sz="2000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hu-HU" sz="2000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hu-HU" sz="2000" dirty="0"/>
          </a:p>
        </p:txBody>
      </p:sp>
      <p:pic>
        <p:nvPicPr>
          <p:cNvPr id="8196" name="rg_hi" descr="http://t0.gstatic.com/images?q=tbn:ANd9GcS1HdDFxiI3YvNZeMdSyTu4SBUqiq-RZ_DJUaSu8CkU4Ml4nQ4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3714752"/>
            <a:ext cx="3643338" cy="2350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4" descr="http://t2.gstatic.com/images?q=tbn:ANd9GcTJx8cGgCO_Frsc6lcXcpdvzdBpY0AAm3wF1lwkqUMOKQMWWyNAd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214314"/>
            <a:ext cx="1357292" cy="1835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9107" y="0"/>
            <a:ext cx="6779096" cy="850106"/>
          </a:xfrm>
        </p:spPr>
        <p:txBody>
          <a:bodyPr/>
          <a:lstStyle/>
          <a:p>
            <a:r>
              <a:rPr lang="hu-HU" dirty="0"/>
              <a:t>Hunyadi Mátyás uralkodása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1548" y="831030"/>
            <a:ext cx="8229600" cy="4525963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</a:pPr>
            <a:r>
              <a:rPr lang="hu-HU" sz="2800" dirty="0">
                <a:cs typeface="Times New Roman" pitchFamily="18" charset="0"/>
              </a:rPr>
              <a:t>Mátyás </a:t>
            </a:r>
            <a:r>
              <a:rPr lang="hu-HU" sz="2800" b="1" dirty="0">
                <a:cs typeface="Times New Roman" pitchFamily="18" charset="0"/>
              </a:rPr>
              <a:t>támogatta a tudományokat </a:t>
            </a:r>
            <a:r>
              <a:rPr lang="hu-HU" sz="2800" dirty="0">
                <a:cs typeface="Times New Roman" pitchFamily="18" charset="0"/>
              </a:rPr>
              <a:t>is,</a:t>
            </a:r>
          </a:p>
          <a:p>
            <a:pPr marL="0">
              <a:spcBef>
                <a:spcPts val="0"/>
              </a:spcBef>
              <a:buNone/>
            </a:pPr>
            <a:r>
              <a:rPr lang="hu-HU" sz="2800" dirty="0">
                <a:cs typeface="Times New Roman" pitchFamily="18" charset="0"/>
              </a:rPr>
              <a:t> mert mint mondotta: </a:t>
            </a:r>
            <a:r>
              <a:rPr lang="hu-HU" sz="2800" b="1" dirty="0">
                <a:cs typeface="Times New Roman" pitchFamily="18" charset="0"/>
              </a:rPr>
              <a:t>„A tudatlan király</a:t>
            </a:r>
          </a:p>
          <a:p>
            <a:pPr marL="0">
              <a:spcBef>
                <a:spcPts val="0"/>
              </a:spcBef>
              <a:buNone/>
            </a:pPr>
            <a:r>
              <a:rPr lang="hu-HU" sz="2800" b="1" dirty="0">
                <a:cs typeface="Times New Roman" pitchFamily="18" charset="0"/>
              </a:rPr>
              <a:t> olyan,mint a koronás szamár.” </a:t>
            </a:r>
            <a:r>
              <a:rPr lang="hu-HU" sz="2800" dirty="0">
                <a:cs typeface="Times New Roman" pitchFamily="18" charset="0"/>
              </a:rPr>
              <a:t>Mátyás</a:t>
            </a:r>
          </a:p>
          <a:p>
            <a:pPr marL="0">
              <a:spcBef>
                <a:spcPts val="0"/>
              </a:spcBef>
              <a:buNone/>
            </a:pPr>
            <a:r>
              <a:rPr lang="hu-HU" sz="2800" dirty="0">
                <a:cs typeface="Times New Roman" pitchFamily="18" charset="0"/>
              </a:rPr>
              <a:t> rendelkezett a világ második legnagyobb</a:t>
            </a:r>
          </a:p>
          <a:p>
            <a:pPr marL="0">
              <a:spcBef>
                <a:spcPts val="0"/>
              </a:spcBef>
              <a:buNone/>
            </a:pPr>
            <a:r>
              <a:rPr lang="hu-HU" sz="2800" dirty="0">
                <a:cs typeface="Times New Roman" pitchFamily="18" charset="0"/>
              </a:rPr>
              <a:t> könyvtárával – ez összesen </a:t>
            </a:r>
            <a:r>
              <a:rPr lang="hu-HU" sz="2800" b="1" dirty="0">
                <a:cs typeface="Times New Roman" pitchFamily="18" charset="0"/>
              </a:rPr>
              <a:t>2000-2500 corvinából </a:t>
            </a:r>
            <a:r>
              <a:rPr lang="hu-HU" sz="2800" dirty="0">
                <a:cs typeface="Times New Roman" pitchFamily="18" charset="0"/>
              </a:rPr>
              <a:t>állt.</a:t>
            </a:r>
            <a:r>
              <a:rPr lang="hu-HU" sz="2800" dirty="0"/>
              <a:t> amelyet csak a </a:t>
            </a:r>
            <a:r>
              <a:rPr lang="hu-HU" sz="2800" u="sng" dirty="0"/>
              <a:t>római pápák vatikáni</a:t>
            </a:r>
            <a:r>
              <a:rPr lang="hu-HU" sz="2800" dirty="0"/>
              <a:t> könyvtára múlt felül.</a:t>
            </a:r>
          </a:p>
          <a:p>
            <a:pPr marL="0">
              <a:spcBef>
                <a:spcPts val="0"/>
              </a:spcBef>
              <a:buNone/>
            </a:pPr>
            <a:endParaRPr lang="hu-HU" sz="2800" dirty="0">
              <a:cs typeface="Times New Roman" pitchFamily="18" charset="0"/>
            </a:endParaRPr>
          </a:p>
          <a:p>
            <a:endParaRPr lang="hu-HU" sz="2800" dirty="0"/>
          </a:p>
        </p:txBody>
      </p:sp>
      <p:pic>
        <p:nvPicPr>
          <p:cNvPr id="4" name="Picture 4" descr="Bibl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48759" y="16291"/>
            <a:ext cx="1683447" cy="2475656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523284"/>
            <a:ext cx="5064262" cy="33600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78098"/>
          </a:xfrm>
        </p:spPr>
        <p:txBody>
          <a:bodyPr/>
          <a:lstStyle/>
          <a:p>
            <a:r>
              <a:rPr lang="hu-HU" dirty="0"/>
              <a:t>Hunyadi Mátyás uralkodása</a:t>
            </a:r>
          </a:p>
        </p:txBody>
      </p:sp>
      <p:pic>
        <p:nvPicPr>
          <p:cNvPr id="4" name="Picture 5" descr="C:\Documents and Settings\Rendszergazda\Asztal\magyrenesz\budaikronik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911281" y="2434014"/>
            <a:ext cx="6232719" cy="4323949"/>
          </a:xfrm>
          <a:prstGeom prst="rect">
            <a:avLst/>
          </a:prstGeom>
          <a:noFill/>
        </p:spPr>
      </p:pic>
      <p:sp>
        <p:nvSpPr>
          <p:cNvPr id="5" name="Téglalap 4"/>
          <p:cNvSpPr/>
          <p:nvPr/>
        </p:nvSpPr>
        <p:spPr>
          <a:xfrm>
            <a:off x="-756592" y="790372"/>
            <a:ext cx="9900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hu-HU" sz="2800" dirty="0"/>
              <a:t>Az egész világon  hatodikként  hazánkban is létesült nyomda. </a:t>
            </a:r>
            <a:r>
              <a:rPr lang="hu-HU" sz="2800" b="1" dirty="0"/>
              <a:t>Hess András </a:t>
            </a:r>
            <a:r>
              <a:rPr lang="hu-HU" sz="2800" dirty="0"/>
              <a:t>(Andreas Hess) budai nyomdája 1473-ban. </a:t>
            </a:r>
          </a:p>
          <a:p>
            <a:pPr lvl="2"/>
            <a:r>
              <a:rPr lang="hu-HU" sz="2800" dirty="0"/>
              <a:t>A leghíresebb műve: </a:t>
            </a:r>
            <a:r>
              <a:rPr lang="hu-HU" sz="2800" b="1" dirty="0" err="1"/>
              <a:t>Chronica</a:t>
            </a:r>
            <a:r>
              <a:rPr lang="hu-HU" sz="2800" b="1" dirty="0"/>
              <a:t> Hungarorum </a:t>
            </a:r>
            <a:r>
              <a:rPr lang="hu-HU" sz="2800" dirty="0"/>
              <a:t>(Magyarország története)</a:t>
            </a:r>
            <a:r>
              <a:rPr lang="hu-HU" sz="2800" i="1" dirty="0"/>
              <a:t> </a:t>
            </a:r>
            <a:r>
              <a:rPr lang="hu-HU" sz="2800" dirty="0"/>
              <a:t> 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708920"/>
            <a:ext cx="2837975" cy="3774139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0" descr="http://t3.gstatic.com/images?q=tbn:ANd9GcQYgoV6-Uge3spQq2bSQ9VNKNfnO70C-dFhZmv1pFdaT4GRbPk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50" y="2214563"/>
            <a:ext cx="4341813" cy="326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6" descr="http://t0.gstatic.com/images?q=tbn:ANd9GcRU1Ii15PjlktHTTTaFcDL-kzXfegVcWHoara8bN2oJglNXPCU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516953">
            <a:off x="3233738" y="5341938"/>
            <a:ext cx="206692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hu-HU" b="1" i="1" dirty="0"/>
              <a:t>A</a:t>
            </a:r>
            <a:r>
              <a:rPr lang="hu-HU" dirty="0"/>
              <a:t> </a:t>
            </a:r>
            <a:r>
              <a:rPr lang="hu-HU" b="1" i="1" dirty="0"/>
              <a:t>reneszánsz elterjedése</a:t>
            </a:r>
            <a:br>
              <a:rPr lang="hu-HU" b="1" i="1" dirty="0"/>
            </a:br>
            <a:r>
              <a:rPr lang="hu-HU" b="1" i="1" dirty="0"/>
              <a:t>Magyarországon</a:t>
            </a:r>
            <a:endParaRPr lang="hu-HU" dirty="0"/>
          </a:p>
        </p:txBody>
      </p:sp>
      <p:sp>
        <p:nvSpPr>
          <p:cNvPr id="9221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sz="2000"/>
          </a:p>
          <a:p>
            <a:endParaRPr lang="hu-HU" sz="2000"/>
          </a:p>
        </p:txBody>
      </p:sp>
      <p:pic>
        <p:nvPicPr>
          <p:cNvPr id="9222" name="Picture 2" descr="http://t1.gstatic.com/images?q=tbn:ANd9GcSPRqIm2_9Gryj1Ppfl2PDYlKyB9_YCxcFWeZ-fCBfs9tNmY7X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3" y="642938"/>
            <a:ext cx="11430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4" descr="http://t1.gstatic.com/images?q=tbn:ANd9GcSW4y_oS4UUmIxpPpVrmIrdDG3nFMKe1JyQMBTm7HCxpM_30fpH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422865">
            <a:off x="214313" y="3000375"/>
            <a:ext cx="2638425" cy="212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8" descr="http://t2.gstatic.com/images?q=tbn:ANd9GcSItPO3drlzggkDN2caBskJcA99Xzb32iv_XwVeGPHltUX2dAdC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487640">
            <a:off x="6921500" y="3536950"/>
            <a:ext cx="2263775" cy="169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5" name="Téglalap 9"/>
          <p:cNvSpPr>
            <a:spLocks noChangeArrowheads="1"/>
          </p:cNvSpPr>
          <p:nvPr/>
        </p:nvSpPr>
        <p:spPr bwMode="auto">
          <a:xfrm>
            <a:off x="1714500" y="1643063"/>
            <a:ext cx="7143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>
                <a:latin typeface="Calibri" pitchFamily="34" charset="0"/>
              </a:rPr>
              <a:t>Humanisták serkentették a királyt a reneszánsz építészet pártolására is.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57158" y="2130425"/>
            <a:ext cx="8101042" cy="1470025"/>
          </a:xfrm>
        </p:spPr>
        <p:txBody>
          <a:bodyPr>
            <a:normAutofit/>
          </a:bodyPr>
          <a:lstStyle/>
          <a:p>
            <a:pPr algn="l"/>
            <a:r>
              <a:rPr lang="hu-HU" sz="2400" dirty="0"/>
              <a:t>Buda vára Mátyás király korában.                   A visegrádi vár –</a:t>
            </a:r>
            <a:br>
              <a:rPr lang="hu-HU" sz="2400" dirty="0"/>
            </a:br>
            <a:r>
              <a:rPr lang="hu-HU" sz="2400" dirty="0"/>
              <a:t>					      Mátyás nyári palotája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2976" y="3143248"/>
            <a:ext cx="6699762" cy="3718908"/>
          </a:xfrm>
        </p:spPr>
        <p:txBody>
          <a:bodyPr/>
          <a:lstStyle/>
          <a:p>
            <a:r>
              <a:rPr lang="hu-HU" dirty="0"/>
              <a:t> </a:t>
            </a:r>
          </a:p>
          <a:p>
            <a:pPr algn="l"/>
            <a:endParaRPr lang="hu-HU" dirty="0"/>
          </a:p>
          <a:p>
            <a:pPr algn="l"/>
            <a:r>
              <a:rPr lang="hu-HU" dirty="0"/>
              <a:t>.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7" y="571481"/>
            <a:ext cx="3244088" cy="1857388"/>
          </a:xfrm>
          <a:prstGeom prst="rect">
            <a:avLst/>
          </a:prstGeom>
        </p:spPr>
      </p:pic>
      <p:pic>
        <p:nvPicPr>
          <p:cNvPr id="29698" name="Picture 2" descr="http://www.varhotel.hu/csaladiprogramok/img/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500042"/>
            <a:ext cx="2944295" cy="1928826"/>
          </a:xfrm>
          <a:prstGeom prst="rect">
            <a:avLst/>
          </a:prstGeom>
          <a:noFill/>
        </p:spPr>
      </p:pic>
      <p:pic>
        <p:nvPicPr>
          <p:cNvPr id="7" name="Picture 2" descr="http://www.arvizihajos.hu/kepek/matyasci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3634585"/>
            <a:ext cx="2127433" cy="2580497"/>
          </a:xfrm>
          <a:prstGeom prst="rect">
            <a:avLst/>
          </a:prstGeom>
          <a:noFill/>
        </p:spPr>
      </p:pic>
      <p:sp>
        <p:nvSpPr>
          <p:cNvPr id="8" name="Téglalap 7"/>
          <p:cNvSpPr/>
          <p:nvPr/>
        </p:nvSpPr>
        <p:spPr>
          <a:xfrm>
            <a:off x="785786" y="3571876"/>
            <a:ext cx="607221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dirty="0"/>
              <a:t>Corvina / </a:t>
            </a:r>
            <a:r>
              <a:rPr lang="hu-HU" sz="2800" dirty="0" err="1"/>
              <a:t>corvus</a:t>
            </a:r>
            <a:r>
              <a:rPr lang="hu-HU" sz="2800" dirty="0"/>
              <a:t>= holló/Címere után szokták Hollós Mátyásnak, vagy Corvin Mátyásnak nevezni. Minden könyvében holló hirdette, hogy Mátyás könyvtárából való.</a:t>
            </a:r>
          </a:p>
        </p:txBody>
      </p:sp>
    </p:spTree>
    <p:extLst>
      <p:ext uri="{BB962C8B-B14F-4D97-AF65-F5344CB8AC3E}">
        <p14:creationId xmlns:p14="http://schemas.microsoft.com/office/powerpoint/2010/main" val="6545291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981343" y="-99392"/>
            <a:ext cx="5668112" cy="857256"/>
          </a:xfrm>
        </p:spPr>
        <p:txBody>
          <a:bodyPr>
            <a:noAutofit/>
          </a:bodyPr>
          <a:lstStyle/>
          <a:p>
            <a:pPr algn="l"/>
            <a:r>
              <a:rPr lang="hu-HU" sz="4000" dirty="0"/>
              <a:t>Mátyás király emlékezete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92696"/>
            <a:ext cx="5144981" cy="2355636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296" y="692696"/>
            <a:ext cx="3747726" cy="5760640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1" y="3202438"/>
            <a:ext cx="3321007" cy="3642786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757383"/>
            <a:ext cx="7576517" cy="4100233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78098"/>
          </a:xfrm>
        </p:spPr>
        <p:txBody>
          <a:bodyPr>
            <a:normAutofit/>
          </a:bodyPr>
          <a:lstStyle/>
          <a:p>
            <a:r>
              <a:rPr lang="hu-HU" sz="4000" dirty="0"/>
              <a:t>Mátyás király halála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20688"/>
            <a:ext cx="8964488" cy="4840303"/>
          </a:xfrm>
          <a:noFill/>
        </p:spPr>
        <p:txBody>
          <a:bodyPr>
            <a:normAutofit/>
          </a:bodyPr>
          <a:lstStyle/>
          <a:p>
            <a:r>
              <a:rPr lang="hu-HU" b="1" dirty="0"/>
              <a:t>1490 áprilisában halt meg Bécsben</a:t>
            </a:r>
            <a:r>
              <a:rPr lang="hu-HU" dirty="0"/>
              <a:t>. A Szent István dómban ravatalozták fel. Székesfehérváron temették el.</a:t>
            </a:r>
            <a:br>
              <a:rPr lang="hu-HU" dirty="0"/>
            </a:br>
            <a:r>
              <a:rPr lang="hu-HU" sz="4000" b="1" dirty="0">
                <a:solidFill>
                  <a:srgbClr val="C00000"/>
                </a:solidFill>
              </a:rPr>
              <a:t>„</a:t>
            </a:r>
            <a:r>
              <a:rPr lang="hu-HU" sz="4000" b="1" i="1" dirty="0">
                <a:solidFill>
                  <a:srgbClr val="C00000"/>
                </a:solidFill>
              </a:rPr>
              <a:t>Meghalt Mátyás, oda az igazság</a:t>
            </a:r>
            <a:r>
              <a:rPr lang="hu-HU" sz="4000" b="1" dirty="0">
                <a:solidFill>
                  <a:srgbClr val="C00000"/>
                </a:solidFill>
              </a:rPr>
              <a:t>.”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hu-HU" sz="5600" dirty="0"/>
              <a:t>Köszönöm a figyelmet!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8887"/>
            <a:ext cx="9144000" cy="555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9122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1378</Words>
  <Application>Microsoft Office PowerPoint</Application>
  <PresentationFormat>Diavetítés a képernyőre (4:3 oldalarány)</PresentationFormat>
  <Paragraphs>125</Paragraphs>
  <Slides>48</Slides>
  <Notes>0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48</vt:i4>
      </vt:variant>
    </vt:vector>
  </HeadingPairs>
  <TitlesOfParts>
    <vt:vector size="52" baseType="lpstr">
      <vt:lpstr>Arial</vt:lpstr>
      <vt:lpstr>Calibri</vt:lpstr>
      <vt:lpstr>Times New Roman</vt:lpstr>
      <vt:lpstr>Office-téma</vt:lpstr>
      <vt:lpstr>A Hunyadiak kora és Mátyás király uralkodói portréja</vt:lpstr>
      <vt:lpstr>Előzmények</vt:lpstr>
      <vt:lpstr>PowerPoint-bemutató</vt:lpstr>
      <vt:lpstr>Előzmények</vt:lpstr>
      <vt:lpstr>Előzmények</vt:lpstr>
      <vt:lpstr>PowerPoint-bemutató</vt:lpstr>
      <vt:lpstr>PowerPoint-bemutató</vt:lpstr>
      <vt:lpstr>Előzmények</vt:lpstr>
      <vt:lpstr>Előzmények</vt:lpstr>
      <vt:lpstr>Előzmények</vt:lpstr>
      <vt:lpstr>Előzmények</vt:lpstr>
      <vt:lpstr>Hunyadi Mátyás gyermekkora  </vt:lpstr>
      <vt:lpstr>Az oszmán törökök terjeszkedése</vt:lpstr>
      <vt:lpstr>PowerPoint-bemutató</vt:lpstr>
      <vt:lpstr>A nándorfehérvári diadal</vt:lpstr>
      <vt:lpstr>PowerPoint-bemutató</vt:lpstr>
      <vt:lpstr>PowerPoint-bemutató</vt:lpstr>
      <vt:lpstr>PowerPoint-bemutató</vt:lpstr>
      <vt:lpstr>PowerPoint-bemutató</vt:lpstr>
      <vt:lpstr>PowerPoint-bemutató</vt:lpstr>
      <vt:lpstr>Déli harangszó</vt:lpstr>
      <vt:lpstr>V. László uralkodása</vt:lpstr>
      <vt:lpstr>PowerPoint-bemutató</vt:lpstr>
      <vt:lpstr>Hunyadi Mátyás királlyá választása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A kenyérmezei csata, 1479</vt:lpstr>
      <vt:lpstr>Bécs ostroma és elfoglalása 1485</vt:lpstr>
      <vt:lpstr>Hunyadi Mátyás uralkodása  </vt:lpstr>
      <vt:lpstr>Kikkel háborúzott Mátyás?</vt:lpstr>
      <vt:lpstr>         Hunyadi Mátyás jövedelmei  - Jövedelmei: sóbányászat, ércbányászat, adók, vámjövedelmek voltak - Kiváló politikusi képességei voltak. Hadseregével, bevételeivel, híveivel az elképzeléseit nagyszerűen meg tudta valósítani. - Mátyás aranyforintjain Szent László képe volt    </vt:lpstr>
      <vt:lpstr>Mátyás magánélete</vt:lpstr>
      <vt:lpstr>A reneszánsz elterjedése Magyarországon</vt:lpstr>
      <vt:lpstr>PowerPoint-bemutató</vt:lpstr>
      <vt:lpstr>               A reneszánsz elterjedése              Magyarországon</vt:lpstr>
      <vt:lpstr>Hunyadi Mátyás uralkodása</vt:lpstr>
      <vt:lpstr>Hunyadi Mátyás uralkodása</vt:lpstr>
      <vt:lpstr>A reneszánsz elterjedése Magyarországon</vt:lpstr>
      <vt:lpstr>Buda vára Mátyás király korában.                   A visegrádi vár –            Mátyás nyári palotája</vt:lpstr>
      <vt:lpstr>Mátyás király emlékezete</vt:lpstr>
      <vt:lpstr>Mátyás király halála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Hunyadi Mátyás 1443-1490</dc:title>
  <dc:creator>Bence</dc:creator>
  <cp:lastModifiedBy>tanari</cp:lastModifiedBy>
  <cp:revision>219</cp:revision>
  <dcterms:created xsi:type="dcterms:W3CDTF">2013-12-29T09:32:41Z</dcterms:created>
  <dcterms:modified xsi:type="dcterms:W3CDTF">2024-02-20T10:36:57Z</dcterms:modified>
</cp:coreProperties>
</file>