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256" r:id="rId3"/>
    <p:sldId id="257" r:id="rId4"/>
    <p:sldId id="263" r:id="rId5"/>
    <p:sldId id="273" r:id="rId6"/>
    <p:sldId id="266" r:id="rId7"/>
    <p:sldId id="258" r:id="rId8"/>
    <p:sldId id="264" r:id="rId9"/>
    <p:sldId id="260" r:id="rId10"/>
    <p:sldId id="259" r:id="rId11"/>
    <p:sldId id="268" r:id="rId12"/>
    <p:sldId id="265" r:id="rId13"/>
    <p:sldId id="274" r:id="rId14"/>
    <p:sldId id="267" r:id="rId15"/>
    <p:sldId id="261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84" y="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E3A42876-ABF2-45E7-B5D3-FEB239C21B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C6FEFFD-5B37-4667-97F5-A3DE8C6040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F707A43-B904-4344-981E-DDE61CA36E5E}" type="datetimeFigureOut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4" name="Diakép helye 3">
            <a:extLst>
              <a:ext uri="{FF2B5EF4-FFF2-40B4-BE49-F238E27FC236}">
                <a16:creationId xmlns:a16="http://schemas.microsoft.com/office/drawing/2014/main" id="{5D6B1140-2C59-404A-9996-D2785526BA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>
            <a:extLst>
              <a:ext uri="{FF2B5EF4-FFF2-40B4-BE49-F238E27FC236}">
                <a16:creationId xmlns:a16="http://schemas.microsoft.com/office/drawing/2014/main" id="{5BF64F32-3195-45F8-8EB7-F4033ADF2C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9CCDA10-BA96-44DC-B93B-7962FE18AC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CBD4243-CF20-45D6-A06F-A001BF276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1A860-2E89-48A2-AF12-33C0ED47189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D78AE24E-96B6-442F-A574-982F75787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4FF77A-CAB8-48CB-84C3-171DAC088094}" type="slidenum">
              <a:rPr lang="hu-HU" altLang="en-US" smtClean="0">
                <a:latin typeface="Times New Roman" panose="02020603050405020304" pitchFamily="18" charset="0"/>
              </a:rPr>
              <a:pPr/>
              <a:t>17</a:t>
            </a:fld>
            <a:endParaRPr lang="hu-HU" altLang="en-US">
              <a:latin typeface="Times New Roman" panose="02020603050405020304" pitchFamily="18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F4A6AB91-E3E9-468C-ABBD-FD20B57E15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FD2F73A-59BB-401C-909B-14ADA46D85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BC9F26-EEA0-43EC-84CB-AB43090CC7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0AC8AA-E5C8-4E59-B306-356E09A0AB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0CA569-2BAA-4D4B-A600-1FF5A4D9E4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5E426-34FD-42F3-AF9D-3440D853346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54308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DE047C-0B38-4C15-B197-0A64F8590D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899ED9-689B-45CE-809A-EDA0E20887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08F360-14FB-4F0D-93CE-228D6C56C5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56FD2-ABFE-4B90-8792-5E3EF56146E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6409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989FBE-6F43-4EAF-98F7-1BBF959217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2C23E6-7018-41F7-B6E8-EF10757DDA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B939AA-25DD-48B3-BE7E-9BB9A3044A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5B113-0177-43E1-AE42-964741AF036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5588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810B47-B0D2-43B9-8C9B-977F5E332F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BCEE2F-A9F9-4DBA-87F2-952474F8E6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053FA5-7C59-4EF5-B536-EC0EB6CEA9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359D9-E5D2-4E5D-B276-809FF49F8EE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8233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95E032C-8054-4F0D-88D8-2D697D2E9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F181B42-D04E-4DE1-A65F-0F94ABD96C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CFED30B-C409-41A1-BFB7-C844E55C46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24972-B958-42F1-B5D2-67362E5ABFC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88121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E38140D-E8A7-4488-8DFC-A4B4EEBF93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129E096-46F8-4EA0-98A5-B808598573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ACEB74-4168-4DC7-8D34-2B8BCD708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F833C-4FA3-43C0-B81E-EB1EF353150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617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EA3F8E3-52AA-40AF-A71E-5CE50F39B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F0AE487-3F3D-4248-A78F-1DD6FDD990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465040-95B3-4382-9E6A-CDE76D59AC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A4DAA-2548-4590-A7EC-D645887C1C5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1824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E6BAFB-F525-4A7F-9060-2D507F4A5B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B6E90A-F979-4CB7-BF99-D7824687CE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49A690-4286-4D37-A4B0-F1990D234D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F7B51-E587-4860-90CC-123FB037CCB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1155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A141DB-EBB3-4F58-BEF9-139EFF0CC9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D66E94-FF4F-4593-A52F-54F7218475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43706E-1B0A-4C92-9CE2-976A69F917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B765D-5D1D-412F-9B83-D5C341E967D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7903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849834-7A98-4CD4-8438-070F74758C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8C81BE-8B8B-442B-A391-9B0B4154C5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047771-ED6D-4C5B-9049-BE27F4EE6D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6E2AD-B3A1-4AA8-B7D2-093FB39131A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9945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A5FA3F-F8A8-4639-9DED-1A675A97C9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269645-F9CA-4A2B-B2C8-B3AF600D7D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2630A4-5A57-4A46-A193-87FCD54995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FB9C3-F632-4AD4-9E90-2AEA1EEB5BB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7842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69921FD-C221-4FC2-BB2F-4F088C3ACF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3F5D4A0-79AD-4F7B-A71F-C6FC151A3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00C5E3C-D768-4F54-8472-CC5BE877F8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A30AC2-2CCF-4FB8-BEB2-ED61458A76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453BAAF-F3F0-4422-9C91-43A9D19E86A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6BF1AC2-DA0F-45E1-95D1-CF1D392AD12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Kép 3">
            <a:extLst>
              <a:ext uri="{FF2B5EF4-FFF2-40B4-BE49-F238E27FC236}">
                <a16:creationId xmlns:a16="http://schemas.microsoft.com/office/drawing/2014/main" id="{AAAAEE1C-72D3-45B6-962E-FEE9941EF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0"/>
            <a:ext cx="428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96A7D73-AE1D-4CBC-A54F-13138427C1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88"/>
            <a:ext cx="9144000" cy="979487"/>
          </a:xfrm>
        </p:spPr>
        <p:txBody>
          <a:bodyPr anchor="ctr"/>
          <a:lstStyle/>
          <a:p>
            <a:pPr eaLnBrk="1" hangingPunct="1"/>
            <a:r>
              <a:rPr lang="hu-HU" altLang="en-US" sz="4000" b="1"/>
              <a:t>A Jagelló-kor </a:t>
            </a:r>
            <a:r>
              <a:rPr lang="hu-HU" altLang="en-US" sz="3500"/>
              <a:t>– a rendi monarchia válsága </a:t>
            </a:r>
          </a:p>
        </p:txBody>
      </p:sp>
      <p:pic>
        <p:nvPicPr>
          <p:cNvPr id="4099" name="Kép 1">
            <a:extLst>
              <a:ext uri="{FF2B5EF4-FFF2-40B4-BE49-F238E27FC236}">
                <a16:creationId xmlns:a16="http://schemas.microsoft.com/office/drawing/2014/main" id="{361BEC0F-F721-4394-A288-7639764FA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9325"/>
            <a:ext cx="9180513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Kép 5">
            <a:extLst>
              <a:ext uri="{FF2B5EF4-FFF2-40B4-BE49-F238E27FC236}">
                <a16:creationId xmlns:a16="http://schemas.microsoft.com/office/drawing/2014/main" id="{9A20FC48-4E81-4FBE-9BF4-CB91CAB47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7963"/>
            <a:ext cx="9144000" cy="286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80B841-BE5F-4E06-A193-EA3DED4A72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3"/>
            <a:ext cx="8229600" cy="760412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Hunyadi-kor vége</a:t>
            </a:r>
            <a:endParaRPr lang="hu-HU" altLang="en-US" sz="40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B90CFED-AE5C-4433-A0E9-3BB63BE811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3175" y="620713"/>
            <a:ext cx="9144000" cy="53736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en-US" sz="2600"/>
              <a:t>1490. április 6. - Hunyadi Mátyás halála</a:t>
            </a:r>
            <a:r>
              <a:rPr lang="hu-HU" altLang="en-US" sz="2600">
                <a:cs typeface="Arial" panose="020B0604020202020204" pitchFamily="34" charset="0"/>
              </a:rPr>
              <a:t>→ harc a hatalomért MO-n, a magyar rendek választanak királyt, a jelöltek:</a:t>
            </a:r>
          </a:p>
          <a:p>
            <a:pPr eaLnBrk="1" hangingPunct="1"/>
            <a:r>
              <a:rPr lang="hu-HU" altLang="en-US" sz="2600">
                <a:cs typeface="Arial" panose="020B0604020202020204" pitchFamily="34" charset="0"/>
              </a:rPr>
              <a:t>Jagellók – cseh király: </a:t>
            </a:r>
            <a:r>
              <a:rPr lang="hu-HU" altLang="en-US" sz="2600">
                <a:solidFill>
                  <a:srgbClr val="FF0000"/>
                </a:solidFill>
                <a:cs typeface="Arial" panose="020B0604020202020204" pitchFamily="34" charset="0"/>
              </a:rPr>
              <a:t>Ulászló</a:t>
            </a:r>
            <a:r>
              <a:rPr lang="hu-HU" altLang="en-US" sz="260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hu-HU" altLang="en-US" sz="2600">
                <a:cs typeface="Arial" panose="020B0604020202020204" pitchFamily="34" charset="0"/>
              </a:rPr>
              <a:t>(házasság)</a:t>
            </a:r>
          </a:p>
          <a:p>
            <a:pPr eaLnBrk="1" hangingPunct="1"/>
            <a:r>
              <a:rPr lang="hu-HU" altLang="en-US" sz="2600">
                <a:cs typeface="Arial" panose="020B0604020202020204" pitchFamily="34" charset="0"/>
              </a:rPr>
              <a:t>Habsburgok – Miksa</a:t>
            </a:r>
          </a:p>
          <a:p>
            <a:pPr eaLnBrk="1" hangingPunct="1"/>
            <a:r>
              <a:rPr lang="hu-HU" altLang="en-US" sz="2600">
                <a:cs typeface="Arial" panose="020B0604020202020204" pitchFamily="34" charset="0"/>
              </a:rPr>
              <a:t>Corvin János (Mátyás törvénytelen fia - megtarthatta birtokait)</a:t>
            </a:r>
          </a:p>
          <a:p>
            <a:pPr eaLnBrk="1" hangingPunct="1">
              <a:buFontTx/>
              <a:buNone/>
            </a:pPr>
            <a:endParaRPr lang="hu-HU" altLang="en-US" sz="260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pic>
        <p:nvPicPr>
          <p:cNvPr id="5124" name="Kép 1">
            <a:extLst>
              <a:ext uri="{FF2B5EF4-FFF2-40B4-BE49-F238E27FC236}">
                <a16:creationId xmlns:a16="http://schemas.microsoft.com/office/drawing/2014/main" id="{EA623CAC-3BD3-472B-9EE9-14B191B1B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7400"/>
            <a:ext cx="2627313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Kép 6">
            <a:extLst>
              <a:ext uri="{FF2B5EF4-FFF2-40B4-BE49-F238E27FC236}">
                <a16:creationId xmlns:a16="http://schemas.microsoft.com/office/drawing/2014/main" id="{004BF063-8387-4EBE-A21B-A0EBB21A0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075" y="3327400"/>
            <a:ext cx="307975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Kép 9">
            <a:extLst>
              <a:ext uri="{FF2B5EF4-FFF2-40B4-BE49-F238E27FC236}">
                <a16:creationId xmlns:a16="http://schemas.microsoft.com/office/drawing/2014/main" id="{4BCEA50E-11A8-4A3D-BE13-C23130F86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327400"/>
            <a:ext cx="3168650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artalom helye 2">
            <a:extLst>
              <a:ext uri="{FF2B5EF4-FFF2-40B4-BE49-F238E27FC236}">
                <a16:creationId xmlns:a16="http://schemas.microsoft.com/office/drawing/2014/main" id="{1C5AA151-20B8-41F8-AA8A-CB8D73363E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692150"/>
            <a:ext cx="9144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en-US" sz="2800" u="sng">
                <a:cs typeface="Arial" panose="020B0604020202020204" pitchFamily="34" charset="0"/>
              </a:rPr>
              <a:t>II. Ulászló a választott király </a:t>
            </a:r>
            <a:r>
              <a:rPr lang="hu-HU" altLang="en-US" sz="2800">
                <a:cs typeface="Arial" panose="020B0604020202020204" pitchFamily="34" charset="0"/>
              </a:rPr>
              <a:t>(</a:t>
            </a:r>
            <a:r>
              <a:rPr lang="hu-HU" altLang="en-US" sz="2800" b="1">
                <a:cs typeface="Arial" panose="020B0604020202020204" pitchFamily="34" charset="0"/>
              </a:rPr>
              <a:t>feltételek</a:t>
            </a:r>
            <a:r>
              <a:rPr lang="hu-HU" altLang="en-US" sz="2800">
                <a:cs typeface="Arial" panose="020B0604020202020204" pitchFamily="34" charset="0"/>
              </a:rPr>
              <a:t>)</a:t>
            </a:r>
            <a:endParaRPr lang="hu-HU" altLang="en-US" sz="2800" u="sng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hu-HU" altLang="en-US" sz="2800">
                <a:cs typeface="Arial" panose="020B0604020202020204" pitchFamily="34" charset="0"/>
              </a:rPr>
              <a:t>	- saját költségre megvédi az országot (zsoldosok)</a:t>
            </a:r>
          </a:p>
          <a:p>
            <a:pPr eaLnBrk="1" hangingPunct="1">
              <a:buFontTx/>
              <a:buNone/>
            </a:pPr>
            <a:r>
              <a:rPr lang="hu-HU" altLang="en-US" sz="2800">
                <a:cs typeface="Arial" panose="020B0604020202020204" pitchFamily="34" charset="0"/>
              </a:rPr>
              <a:t>	- nem szedi be a rendkívüli hadiadót</a:t>
            </a:r>
          </a:p>
          <a:p>
            <a:pPr eaLnBrk="1" hangingPunct="1">
              <a:buFontTx/>
              <a:buNone/>
            </a:pPr>
            <a:r>
              <a:rPr lang="hu-HU" altLang="en-US" sz="2800">
                <a:cs typeface="Arial" panose="020B0604020202020204" pitchFamily="34" charset="0"/>
              </a:rPr>
              <a:t>	- kikéri a rendek véleményét az irányításban</a:t>
            </a:r>
          </a:p>
          <a:p>
            <a:pPr eaLnBrk="1" hangingPunct="1">
              <a:buFontTx/>
              <a:buNone/>
            </a:pPr>
            <a:r>
              <a:rPr lang="hu-HU" altLang="en-US" sz="2800">
                <a:cs typeface="Arial" panose="020B0604020202020204" pitchFamily="34" charset="0"/>
              </a:rPr>
              <a:t>	- kiegyezik Corvinnal (Horvát-Szlavón bán), elveszi Beatrixot </a:t>
            </a:r>
            <a:r>
              <a:rPr lang="hu-HU" altLang="en-US" sz="2800" b="1">
                <a:solidFill>
                  <a:srgbClr val="FF0000"/>
                </a:solidFill>
                <a:cs typeface="Arial" panose="020B0604020202020204" pitchFamily="34" charset="0"/>
              </a:rPr>
              <a:t>/Bakócz T./</a:t>
            </a:r>
          </a:p>
          <a:p>
            <a:pPr eaLnBrk="1" hangingPunct="1"/>
            <a:endParaRPr lang="en-US" altLang="hu-HU" sz="280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6596A96-1E81-4A30-97B1-1ED14382BC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163" y="0"/>
            <a:ext cx="9117012" cy="69215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II. </a:t>
            </a:r>
            <a:r>
              <a:rPr lang="hu-HU" alt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Jagello</a:t>
            </a:r>
            <a:r>
              <a:rPr lang="hu-HU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Ulászló (</a:t>
            </a:r>
            <a:r>
              <a:rPr lang="hu-HU" altLang="en-US" sz="3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Dobzse</a:t>
            </a:r>
            <a:r>
              <a:rPr lang="hu-HU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László</a:t>
            </a:r>
            <a:r>
              <a:rPr lang="hu-HU" altLang="en-US" sz="3200" b="1" dirty="0"/>
              <a:t>) 1490-1516 </a:t>
            </a:r>
          </a:p>
        </p:txBody>
      </p:sp>
      <p:pic>
        <p:nvPicPr>
          <p:cNvPr id="6148" name="Kép 5">
            <a:extLst>
              <a:ext uri="{FF2B5EF4-FFF2-40B4-BE49-F238E27FC236}">
                <a16:creationId xmlns:a16="http://schemas.microsoft.com/office/drawing/2014/main" id="{49A48C85-29CE-4F43-B1DD-6CE3657B5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741738"/>
            <a:ext cx="5108575" cy="312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Kép 6">
            <a:extLst>
              <a:ext uri="{FF2B5EF4-FFF2-40B4-BE49-F238E27FC236}">
                <a16:creationId xmlns:a16="http://schemas.microsoft.com/office/drawing/2014/main" id="{7B32EF13-E383-4027-BC97-3173B88BF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768725"/>
            <a:ext cx="2257425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Kép 7">
            <a:extLst>
              <a:ext uri="{FF2B5EF4-FFF2-40B4-BE49-F238E27FC236}">
                <a16:creationId xmlns:a16="http://schemas.microsoft.com/office/drawing/2014/main" id="{0F6B4E35-7D37-440D-BBDA-7F9E4A986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768725"/>
            <a:ext cx="3100388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Kép 4">
            <a:extLst>
              <a:ext uri="{FF2B5EF4-FFF2-40B4-BE49-F238E27FC236}">
                <a16:creationId xmlns:a16="http://schemas.microsoft.com/office/drawing/2014/main" id="{802DE28E-2F5E-4A83-AB9D-89065BD7B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0"/>
            <a:ext cx="6724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>
            <a:extLst>
              <a:ext uri="{FF2B5EF4-FFF2-40B4-BE49-F238E27FC236}">
                <a16:creationId xmlns:a16="http://schemas.microsoft.com/office/drawing/2014/main" id="{42FFBBCE-8987-4AE9-8FF4-B2FCE537B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06438"/>
          </a:xfrm>
        </p:spPr>
        <p:txBody>
          <a:bodyPr/>
          <a:lstStyle/>
          <a:p>
            <a:pPr eaLnBrk="1" hangingPunct="1"/>
            <a:r>
              <a:rPr lang="sk-SK" altLang="hu-HU"/>
              <a:t>A fekete sereg</a:t>
            </a:r>
            <a:endParaRPr lang="en-US" altLang="hu-HU"/>
          </a:p>
        </p:txBody>
      </p:sp>
      <p:sp>
        <p:nvSpPr>
          <p:cNvPr id="8195" name="Tartalom helye 2">
            <a:extLst>
              <a:ext uri="{FF2B5EF4-FFF2-40B4-BE49-F238E27FC236}">
                <a16:creationId xmlns:a16="http://schemas.microsoft.com/office/drawing/2014/main" id="{336DE934-B905-4FE7-B70A-6B6779F74B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2875" y="590550"/>
            <a:ext cx="8858250" cy="4525963"/>
          </a:xfrm>
        </p:spPr>
        <p:txBody>
          <a:bodyPr/>
          <a:lstStyle/>
          <a:p>
            <a:pPr eaLnBrk="1" hangingPunct="1"/>
            <a:r>
              <a:rPr lang="sk-SK" altLang="hu-HU" sz="2600"/>
              <a:t>Zsold hiányában fosztogatni kezd az országban</a:t>
            </a:r>
          </a:p>
          <a:p>
            <a:pPr eaLnBrk="1" hangingPunct="1"/>
            <a:r>
              <a:rPr lang="sk-SK" altLang="hu-HU" sz="2600"/>
              <a:t>Mátyás király volt fővezére – </a:t>
            </a:r>
            <a:r>
              <a:rPr lang="sk-SK" altLang="hu-HU" sz="2600" b="1" u="sng">
                <a:solidFill>
                  <a:srgbClr val="FF0000"/>
                </a:solidFill>
              </a:rPr>
              <a:t>Kinizsi Pál</a:t>
            </a:r>
            <a:r>
              <a:rPr lang="sk-SK" altLang="hu-HU" sz="2600"/>
              <a:t>, </a:t>
            </a:r>
            <a:r>
              <a:rPr lang="en-US" altLang="hu-HU" sz="2600"/>
              <a:t>alsó-magyarországi főkapitány verte szét királyi </a:t>
            </a:r>
            <a:r>
              <a:rPr lang="sk-SK" altLang="hu-HU" sz="2600"/>
              <a:t>(II. Ulászló) </a:t>
            </a:r>
            <a:r>
              <a:rPr lang="en-US" altLang="hu-HU" sz="2600"/>
              <a:t>beleegyezéssel</a:t>
            </a:r>
            <a:r>
              <a:rPr lang="sk-SK" altLang="hu-HU" sz="2600"/>
              <a:t> 1492. augusztusában Kiskunhalasnál.</a:t>
            </a:r>
            <a:endParaRPr lang="en-US" altLang="hu-HU" sz="2600"/>
          </a:p>
        </p:txBody>
      </p:sp>
      <p:pic>
        <p:nvPicPr>
          <p:cNvPr id="8196" name="Kép 3">
            <a:extLst>
              <a:ext uri="{FF2B5EF4-FFF2-40B4-BE49-F238E27FC236}">
                <a16:creationId xmlns:a16="http://schemas.microsoft.com/office/drawing/2014/main" id="{DC0E5339-0A75-4BC4-BE8A-9D661FBAD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775" y="2714625"/>
            <a:ext cx="674052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Kép 4">
            <a:extLst>
              <a:ext uri="{FF2B5EF4-FFF2-40B4-BE49-F238E27FC236}">
                <a16:creationId xmlns:a16="http://schemas.microsoft.com/office/drawing/2014/main" id="{D88B0BCD-68EE-4871-8927-ACA2A5FAE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2355850"/>
            <a:ext cx="3016250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Kép 6">
            <a:extLst>
              <a:ext uri="{FF2B5EF4-FFF2-40B4-BE49-F238E27FC236}">
                <a16:creationId xmlns:a16="http://schemas.microsoft.com/office/drawing/2014/main" id="{BB4D0256-016C-4508-AC1F-16D8DE314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355850"/>
            <a:ext cx="1323975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2FDA334-9E97-4686-BBFC-992072FF7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-100013"/>
            <a:ext cx="8785225" cy="765176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Rendi küzdelmek – nemesség harca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D4AEF92-7F58-4BBB-A015-392E4A1D6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620713"/>
            <a:ext cx="8785225" cy="561657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sz="3100" dirty="0">
                <a:cs typeface="Arial" panose="020B0604020202020204" pitchFamily="34" charset="0"/>
              </a:rPr>
              <a:t>»</a:t>
            </a:r>
            <a:r>
              <a:rPr lang="hu-HU" altLang="en-US" sz="3100" dirty="0">
                <a:cs typeface="Arial" panose="020B0604020202020204" pitchFamily="34" charset="0"/>
              </a:rPr>
              <a:t> </a:t>
            </a:r>
            <a:r>
              <a:rPr lang="hu-HU" altLang="en-US" sz="31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nemesség</a:t>
            </a:r>
            <a:r>
              <a:rPr lang="hu-HU" altLang="en-US" sz="3100" dirty="0"/>
              <a:t> szerepének megerősödése</a:t>
            </a:r>
          </a:p>
          <a:p>
            <a:pPr eaLnBrk="1" hangingPunct="1">
              <a:defRPr/>
            </a:pPr>
            <a:r>
              <a:rPr lang="hu-HU" altLang="en-US" sz="3100" dirty="0"/>
              <a:t>Bárók (főnemesek) – királyi tanácsban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3100" dirty="0">
                <a:cs typeface="Arial" panose="020B0604020202020204" pitchFamily="34" charset="0"/>
              </a:rPr>
              <a:t>↕							/40 család/</a:t>
            </a:r>
          </a:p>
          <a:p>
            <a:pPr eaLnBrk="1" hangingPunct="1">
              <a:defRPr/>
            </a:pPr>
            <a:r>
              <a:rPr lang="hu-HU" altLang="en-US" sz="3100" dirty="0"/>
              <a:t>Nemesség – királyi vármegyék ---</a:t>
            </a:r>
            <a:r>
              <a:rPr lang="en-US" altLang="en-US" sz="3100" dirty="0"/>
              <a:t>&gt; </a:t>
            </a:r>
            <a:r>
              <a:rPr lang="hu-HU" altLang="en-US" sz="3100" dirty="0"/>
              <a:t>1505. </a:t>
            </a:r>
            <a:r>
              <a:rPr lang="hu-HU" altLang="en-US" sz="3100" b="1" u="sng" dirty="0">
                <a:solidFill>
                  <a:srgbClr val="FF0000"/>
                </a:solidFill>
              </a:rPr>
              <a:t>rákosi országgyűlés</a:t>
            </a:r>
          </a:p>
          <a:p>
            <a:pPr eaLnBrk="1" hangingPunct="1">
              <a:buFontTx/>
              <a:buNone/>
              <a:defRPr/>
            </a:pPr>
            <a:endParaRPr lang="hu-HU" altLang="en-US" sz="3100" dirty="0"/>
          </a:p>
        </p:txBody>
      </p:sp>
      <p:pic>
        <p:nvPicPr>
          <p:cNvPr id="9220" name="Kép 1">
            <a:extLst>
              <a:ext uri="{FF2B5EF4-FFF2-40B4-BE49-F238E27FC236}">
                <a16:creationId xmlns:a16="http://schemas.microsoft.com/office/drawing/2014/main" id="{2A278646-BF38-4DE2-9619-1C8B75CBC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38" y="3429000"/>
            <a:ext cx="544036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Kép 2">
            <a:extLst>
              <a:ext uri="{FF2B5EF4-FFF2-40B4-BE49-F238E27FC236}">
                <a16:creationId xmlns:a16="http://schemas.microsoft.com/office/drawing/2014/main" id="{A6B31506-CAE1-4C95-BE46-BA34C2301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5400"/>
            <a:ext cx="434975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ím 1">
            <a:extLst>
              <a:ext uri="{FF2B5EF4-FFF2-40B4-BE49-F238E27FC236}">
                <a16:creationId xmlns:a16="http://schemas.microsoft.com/office/drawing/2014/main" id="{1974E829-395B-49E4-A2F9-CDEBBB958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9088" y="9525"/>
            <a:ext cx="8505825" cy="922338"/>
          </a:xfrm>
        </p:spPr>
        <p:txBody>
          <a:bodyPr/>
          <a:lstStyle/>
          <a:p>
            <a:pPr eaLnBrk="1" hangingPunct="1"/>
            <a:r>
              <a:rPr lang="sk-SK" altLang="hu-HU"/>
              <a:t>A törvényhozás Magyarországon</a:t>
            </a:r>
            <a:endParaRPr lang="en-US" alt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067242-CE3A-4B83-9F83-99A1902B5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909638"/>
            <a:ext cx="5327650" cy="45259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altLang="en-US" sz="2600" dirty="0"/>
              <a:t>1505 rákosi </a:t>
            </a:r>
            <a:r>
              <a:rPr lang="hu-HU" altLang="en-US" sz="2600" dirty="0" err="1"/>
              <a:t>ogy.</a:t>
            </a:r>
            <a:r>
              <a:rPr lang="hu-HU" altLang="en-US" sz="2600" dirty="0" err="1">
                <a:cs typeface="Arial" panose="020B0604020202020204" pitchFamily="34" charset="0"/>
              </a:rPr>
              <a:t>→</a:t>
            </a:r>
            <a:r>
              <a:rPr lang="hu-HU" altLang="en-US" sz="26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csak</a:t>
            </a:r>
            <a:r>
              <a:rPr lang="hu-HU" altLang="en-US" sz="2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magyar király lehet</a:t>
            </a:r>
            <a:r>
              <a:rPr lang="hu-HU" altLang="en-US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ezután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1514 </a:t>
            </a:r>
            <a:r>
              <a:rPr lang="hu-HU" alt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Werbőczi</a:t>
            </a:r>
            <a:r>
              <a:rPr lang="hu-HU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 Tripartitum </a:t>
            </a:r>
            <a:r>
              <a:rPr lang="hu-HU" altLang="en-US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(Hármaskönyv)</a:t>
            </a:r>
            <a:endParaRPr lang="hu-HU" altLang="en-US" sz="2600" dirty="0"/>
          </a:p>
          <a:p>
            <a:pPr eaLnBrk="1" hangingPunct="1">
              <a:buFontTx/>
              <a:buNone/>
              <a:defRPr/>
            </a:pPr>
            <a:r>
              <a:rPr lang="hu-HU" altLang="en-US" sz="2600" dirty="0"/>
              <a:t>	</a:t>
            </a:r>
            <a:r>
              <a:rPr lang="en-US" altLang="en-US" sz="2600" dirty="0">
                <a:cs typeface="Arial" panose="020B0604020202020204" pitchFamily="34" charset="0"/>
              </a:rPr>
              <a:t>»</a:t>
            </a:r>
            <a:r>
              <a:rPr lang="hu-HU" altLang="en-US" sz="2600" dirty="0">
                <a:cs typeface="Arial" panose="020B0604020202020204" pitchFamily="34" charset="0"/>
              </a:rPr>
              <a:t>a nemesi szokásjog rendszerezése, kiváltságaik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600" dirty="0" err="1"/>
              <a:t>kötet</a:t>
            </a:r>
            <a:r>
              <a:rPr lang="en-US" sz="2600" dirty="0"/>
              <a:t>: </a:t>
            </a:r>
            <a:r>
              <a:rPr lang="en-US" sz="2600" dirty="0" err="1"/>
              <a:t>Nemesi</a:t>
            </a:r>
            <a:r>
              <a:rPr lang="en-US" sz="2600" dirty="0"/>
              <a:t> </a:t>
            </a:r>
            <a:r>
              <a:rPr lang="en-US" sz="2600" dirty="0" err="1"/>
              <a:t>magánjog</a:t>
            </a:r>
            <a:endParaRPr lang="en-US" sz="2600" dirty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600" dirty="0" err="1"/>
              <a:t>kötet</a:t>
            </a:r>
            <a:r>
              <a:rPr lang="en-US" sz="2600" dirty="0"/>
              <a:t>: </a:t>
            </a:r>
            <a:r>
              <a:rPr lang="en-US" sz="2600" dirty="0" err="1"/>
              <a:t>Nemesi</a:t>
            </a:r>
            <a:r>
              <a:rPr lang="en-US" sz="2600" dirty="0"/>
              <a:t> </a:t>
            </a:r>
            <a:r>
              <a:rPr lang="en-US" sz="2600" dirty="0" err="1"/>
              <a:t>perjog</a:t>
            </a:r>
            <a:endParaRPr lang="en-US" sz="2600" dirty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600" dirty="0" err="1"/>
              <a:t>kötet</a:t>
            </a:r>
            <a:r>
              <a:rPr lang="en-US" sz="2600" dirty="0"/>
              <a:t>: </a:t>
            </a:r>
            <a:r>
              <a:rPr lang="en-US" sz="2600" dirty="0" err="1"/>
              <a:t>Városi</a:t>
            </a:r>
            <a:r>
              <a:rPr lang="en-US" sz="2600" dirty="0"/>
              <a:t> </a:t>
            </a:r>
            <a:r>
              <a:rPr lang="en-US" sz="2600" dirty="0" err="1"/>
              <a:t>és</a:t>
            </a:r>
            <a:r>
              <a:rPr lang="en-US" sz="2600" dirty="0"/>
              <a:t> </a:t>
            </a:r>
            <a:r>
              <a:rPr lang="en-US" sz="2600" dirty="0" err="1"/>
              <a:t>jobbágyi</a:t>
            </a:r>
            <a:r>
              <a:rPr lang="en-US" sz="2600" dirty="0"/>
              <a:t> jog, </a:t>
            </a:r>
            <a:r>
              <a:rPr lang="en-US" sz="2600" dirty="0" err="1"/>
              <a:t>és</a:t>
            </a:r>
            <a:r>
              <a:rPr lang="en-US" sz="2600" dirty="0"/>
              <a:t> </a:t>
            </a:r>
            <a:r>
              <a:rPr lang="en-US" sz="2600" dirty="0" err="1"/>
              <a:t>az</a:t>
            </a:r>
            <a:r>
              <a:rPr lang="en-US" sz="2600" dirty="0"/>
              <a:t> 1514-es </a:t>
            </a:r>
            <a:r>
              <a:rPr lang="en-US" sz="2600" dirty="0" err="1"/>
              <a:t>paraszttörv</a:t>
            </a:r>
            <a:r>
              <a:rPr lang="sk-SK" sz="2600" dirty="0"/>
              <a:t>.</a:t>
            </a:r>
            <a:endParaRPr lang="en-US" sz="2600" dirty="0"/>
          </a:p>
          <a:p>
            <a:pPr eaLnBrk="1" hangingPunct="1">
              <a:buFontTx/>
              <a:buNone/>
              <a:defRPr/>
            </a:pPr>
            <a:endParaRPr lang="hu-HU" altLang="en-US" sz="2600" dirty="0">
              <a:cs typeface="Arial" panose="020B0604020202020204" pitchFamily="34" charset="0"/>
            </a:endParaRPr>
          </a:p>
        </p:txBody>
      </p:sp>
      <p:pic>
        <p:nvPicPr>
          <p:cNvPr id="10244" name="Kép 3">
            <a:extLst>
              <a:ext uri="{FF2B5EF4-FFF2-40B4-BE49-F238E27FC236}">
                <a16:creationId xmlns:a16="http://schemas.microsoft.com/office/drawing/2014/main" id="{993AD413-B9CE-4FB1-9C3F-0CE4A3ACF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557338"/>
            <a:ext cx="4208463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A6A68D2-E9BE-4136-B28C-80D46AB4BF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eaLnBrk="1" hangingPunct="1"/>
            <a:r>
              <a:rPr lang="hu-HU" altLang="en-US" sz="3000" b="1"/>
              <a:t>A nemesség szerepének megváltozásának hatásai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CB6A877-083D-4093-96AB-450D11F73B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13" y="698500"/>
            <a:ext cx="8816975" cy="4525963"/>
          </a:xfrm>
        </p:spPr>
        <p:txBody>
          <a:bodyPr/>
          <a:lstStyle/>
          <a:p>
            <a:pPr eaLnBrk="1" hangingPunct="1"/>
            <a:r>
              <a:rPr lang="hu-HU" altLang="en-US" sz="2400"/>
              <a:t>A </a:t>
            </a:r>
            <a:r>
              <a:rPr lang="hu-HU" altLang="en-US" sz="2400" b="1"/>
              <a:t>bárók hatalma </a:t>
            </a:r>
            <a:r>
              <a:rPr lang="hu-HU" altLang="en-US" sz="2400"/>
              <a:t>megh</a:t>
            </a:r>
            <a:r>
              <a:rPr lang="en-US" altLang="en-US" sz="2400"/>
              <a:t>.</a:t>
            </a:r>
            <a:r>
              <a:rPr lang="hu-HU" altLang="en-US" sz="2400"/>
              <a:t> volt - rajtuk múlt az ország védelme</a:t>
            </a:r>
          </a:p>
          <a:p>
            <a:pPr eaLnBrk="1" hangingPunct="1">
              <a:buFontTx/>
              <a:buNone/>
            </a:pPr>
            <a:r>
              <a:rPr lang="hu-HU" altLang="en-US" sz="2400" b="1" u="sng"/>
              <a:t>Különleges jogaik</a:t>
            </a:r>
            <a:r>
              <a:rPr lang="hu-HU" altLang="en-US" sz="2400"/>
              <a:t>:</a:t>
            </a:r>
          </a:p>
          <a:p>
            <a:pPr eaLnBrk="1" hangingPunct="1">
              <a:buFontTx/>
              <a:buNone/>
            </a:pPr>
            <a:r>
              <a:rPr lang="hu-HU" altLang="en-US" sz="2400"/>
              <a:t>	- saját </a:t>
            </a:r>
            <a:r>
              <a:rPr lang="hu-HU" altLang="en-US" sz="2400" b="1">
                <a:solidFill>
                  <a:srgbClr val="FF0000"/>
                </a:solidFill>
              </a:rPr>
              <a:t>bandérium</a:t>
            </a:r>
            <a:r>
              <a:rPr lang="hu-HU" altLang="en-US" sz="2400"/>
              <a:t>ot - magánhadsereget tartott</a:t>
            </a:r>
            <a:r>
              <a:rPr lang="en-US" altLang="en-US" sz="2400"/>
              <a:t>;</a:t>
            </a:r>
            <a:r>
              <a:rPr lang="hu-HU" altLang="en-US" sz="2400"/>
              <a:t> </a:t>
            </a:r>
            <a:endParaRPr lang="en-US" altLang="en-US" sz="2400"/>
          </a:p>
          <a:p>
            <a:pPr eaLnBrk="1" hangingPunct="1">
              <a:buFontTx/>
              <a:buNone/>
            </a:pPr>
            <a:r>
              <a:rPr lang="en-US" altLang="en-US" sz="2400"/>
              <a:t>		</a:t>
            </a:r>
            <a:r>
              <a:rPr lang="hu-HU" altLang="en-US" sz="2400" b="1" u="sng"/>
              <a:t>bandérium </a:t>
            </a:r>
            <a:r>
              <a:rPr lang="cs-CZ" altLang="en-US" sz="2400" b="1" u="sng"/>
              <a:t>= z</a:t>
            </a:r>
            <a:r>
              <a:rPr lang="sk-SK" altLang="en-US" sz="2400" b="1" u="sng"/>
              <a:t>ászlóalj, általában k.b. </a:t>
            </a:r>
            <a:r>
              <a:rPr lang="hu-HU" altLang="en-US" sz="2400" b="1" u="sng"/>
              <a:t>500 harcos</a:t>
            </a:r>
          </a:p>
          <a:p>
            <a:pPr eaLnBrk="1" hangingPunct="1">
              <a:buFontTx/>
              <a:buNone/>
            </a:pPr>
            <a:r>
              <a:rPr lang="hu-HU" altLang="en-US" sz="2400"/>
              <a:t>	- meghívás nélkül, személyesen mehet a </a:t>
            </a:r>
            <a:r>
              <a:rPr lang="hu-HU" altLang="en-US" sz="2400" b="1">
                <a:solidFill>
                  <a:srgbClr val="FF0000"/>
                </a:solidFill>
              </a:rPr>
              <a:t>Tanács</a:t>
            </a:r>
            <a:r>
              <a:rPr lang="hu-HU" altLang="en-US" sz="2400"/>
              <a:t>ba 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»</a:t>
            </a:r>
            <a:r>
              <a:rPr lang="hu-HU" altLang="en-US" sz="2400">
                <a:cs typeface="Arial" panose="020B0604020202020204" pitchFamily="34" charset="0"/>
              </a:rPr>
              <a:t> </a:t>
            </a:r>
            <a:r>
              <a:rPr lang="hu-HU" altLang="en-US" sz="2400"/>
              <a:t>A török elleni védelem helyett egymással harcoltak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»</a:t>
            </a:r>
            <a:r>
              <a:rPr lang="hu-HU" altLang="en-US" sz="2400">
                <a:cs typeface="Arial" panose="020B0604020202020204" pitchFamily="34" charset="0"/>
              </a:rPr>
              <a:t> </a:t>
            </a:r>
            <a:r>
              <a:rPr lang="hu-HU" altLang="en-US" sz="2400"/>
              <a:t>A királyi hatalom és vagyon korlátozódik - gyenge</a:t>
            </a:r>
          </a:p>
        </p:txBody>
      </p:sp>
      <p:pic>
        <p:nvPicPr>
          <p:cNvPr id="11268" name="Kép 1">
            <a:extLst>
              <a:ext uri="{FF2B5EF4-FFF2-40B4-BE49-F238E27FC236}">
                <a16:creationId xmlns:a16="http://schemas.microsoft.com/office/drawing/2014/main" id="{7AC33F57-727E-40CE-9050-F506426CA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789363"/>
            <a:ext cx="4498975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Kép 2">
            <a:extLst>
              <a:ext uri="{FF2B5EF4-FFF2-40B4-BE49-F238E27FC236}">
                <a16:creationId xmlns:a16="http://schemas.microsoft.com/office/drawing/2014/main" id="{F8464142-20DE-4BCF-89DD-02E432BCF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0" y="3789363"/>
            <a:ext cx="5075238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Kép 2">
            <a:extLst>
              <a:ext uri="{FF2B5EF4-FFF2-40B4-BE49-F238E27FC236}">
                <a16:creationId xmlns:a16="http://schemas.microsoft.com/office/drawing/2014/main" id="{72B900A1-DC7A-49AA-B926-27E034948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924175"/>
            <a:ext cx="32702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>
            <a:extLst>
              <a:ext uri="{FF2B5EF4-FFF2-40B4-BE49-F238E27FC236}">
                <a16:creationId xmlns:a16="http://schemas.microsoft.com/office/drawing/2014/main" id="{6F254324-3C2A-43F4-8220-994A47D51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 eaLnBrk="1" hangingPunct="1"/>
            <a:r>
              <a:rPr lang="hu-HU" altLang="en-US" u="sng"/>
              <a:t>A jobbágyság helyzete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CDAB7C1-35A7-420A-BB2E-985DFBD3A8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" y="793750"/>
            <a:ext cx="9036050" cy="594995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600" dirty="0" err="1">
                <a:solidFill>
                  <a:srgbClr val="FF0000"/>
                </a:solidFill>
              </a:rPr>
              <a:t>Terheik</a:t>
            </a:r>
            <a:r>
              <a:rPr lang="hu-HU" altLang="en-US" sz="2600" dirty="0"/>
              <a:t> nem változtak (magas adók)</a:t>
            </a:r>
          </a:p>
          <a:p>
            <a:pPr eaLnBrk="1" hangingPunct="1">
              <a:defRPr/>
            </a:pPr>
            <a:r>
              <a:rPr lang="hu-HU" altLang="en-US" sz="2600" dirty="0"/>
              <a:t>Tovább </a:t>
            </a:r>
            <a:r>
              <a:rPr lang="en-US" altLang="en-US" sz="2600" b="1" u="sng" dirty="0"/>
              <a:t>n</a:t>
            </a:r>
            <a:r>
              <a:rPr lang="sk-SK" altLang="en-US" sz="2600" b="1" u="sng" dirty="0"/>
              <a:t>őnek a különbségek </a:t>
            </a:r>
            <a:r>
              <a:rPr lang="hu-HU" altLang="en-US" sz="2600" dirty="0"/>
              <a:t>a rétegen belül: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2600" dirty="0"/>
              <a:t> </a:t>
            </a:r>
            <a:r>
              <a:rPr lang="hu-HU" alt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zsellér </a:t>
            </a:r>
            <a:r>
              <a:rPr lang="hu-HU" altLang="en-US" sz="2600" dirty="0"/>
              <a:t>= 1/8 teleknél kisebb birtok, 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2600" dirty="0"/>
              <a:t>  és egy </a:t>
            </a:r>
            <a:r>
              <a:rPr lang="hu-HU" altLang="en-US" sz="2600" u="sng" dirty="0"/>
              <a:t>vékony </a:t>
            </a:r>
            <a:r>
              <a:rPr lang="hu-HU" altLang="en-US" sz="2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gazdagparaszti </a:t>
            </a:r>
            <a:r>
              <a:rPr lang="hu-HU" altLang="en-US" sz="2600" u="sng" dirty="0"/>
              <a:t>réteg </a:t>
            </a:r>
            <a:r>
              <a:rPr lang="hu-HU" altLang="en-US" sz="2600" dirty="0"/>
              <a:t>jelenik meg</a:t>
            </a:r>
          </a:p>
          <a:p>
            <a:pPr eaLnBrk="1" hangingPunct="1">
              <a:defRPr/>
            </a:pPr>
            <a:r>
              <a:rPr lang="hu-HU" altLang="en-US" sz="2600" dirty="0"/>
              <a:t>A mezővárosokat </a:t>
            </a:r>
            <a:r>
              <a:rPr lang="hu-HU" altLang="en-US" sz="2600" dirty="0" err="1"/>
              <a:t>fejenkénti</a:t>
            </a:r>
            <a:r>
              <a:rPr lang="hu-HU" altLang="en-US" sz="2600" dirty="0"/>
              <a:t> adózás sújtja</a:t>
            </a:r>
          </a:p>
        </p:txBody>
      </p:sp>
      <p:pic>
        <p:nvPicPr>
          <p:cNvPr id="12293" name="Kép 1">
            <a:extLst>
              <a:ext uri="{FF2B5EF4-FFF2-40B4-BE49-F238E27FC236}">
                <a16:creationId xmlns:a16="http://schemas.microsoft.com/office/drawing/2014/main" id="{5222A465-B110-4747-A3C8-7D49C6FB7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3143250"/>
            <a:ext cx="50403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Kép 5">
            <a:extLst>
              <a:ext uri="{FF2B5EF4-FFF2-40B4-BE49-F238E27FC236}">
                <a16:creationId xmlns:a16="http://schemas.microsoft.com/office/drawing/2014/main" id="{0BE85003-E311-4E1E-9DAD-3D294D65E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0"/>
            <a:ext cx="5000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ím 1">
            <a:extLst>
              <a:ext uri="{FF2B5EF4-FFF2-40B4-BE49-F238E27FC236}">
                <a16:creationId xmlns:a16="http://schemas.microsoft.com/office/drawing/2014/main" id="{71D60442-E419-49F2-A368-1CE9B388D2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25" y="-100013"/>
            <a:ext cx="9144000" cy="720726"/>
          </a:xfrm>
        </p:spPr>
        <p:txBody>
          <a:bodyPr/>
          <a:lstStyle/>
          <a:p>
            <a:pPr eaLnBrk="1" hangingPunct="1"/>
            <a:r>
              <a:rPr lang="sk-SK" altLang="hu-HU" sz="3500" b="1"/>
              <a:t>Keresztes hadjáratból parasztfelkelés</a:t>
            </a:r>
            <a:endParaRPr lang="en-US" altLang="hu-HU" sz="3500" b="1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D53913-920E-4C64-9421-F7ECBFB82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50" y="476250"/>
            <a:ext cx="9061450" cy="45259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altLang="en-US" sz="2400" u="sng" dirty="0">
                <a:cs typeface="Arial" panose="020B0604020202020204" pitchFamily="34" charset="0"/>
              </a:rPr>
              <a:t>előzmény</a:t>
            </a:r>
            <a:r>
              <a:rPr lang="hu-HU" altLang="en-US" sz="2400" dirty="0">
                <a:cs typeface="Arial" panose="020B0604020202020204" pitchFamily="34" charset="0"/>
              </a:rPr>
              <a:t> → </a:t>
            </a:r>
            <a:r>
              <a:rPr lang="hu-HU" alt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Bakócz Tamás</a:t>
            </a:r>
            <a:r>
              <a:rPr lang="hu-HU" altLang="en-US" sz="2400" dirty="0">
                <a:cs typeface="Arial" panose="020B0604020202020204" pitchFamily="34" charset="0"/>
              </a:rPr>
              <a:t> esztergomi érsek által szervezett keresztes hadjárat</a:t>
            </a:r>
          </a:p>
          <a:p>
            <a:pPr eaLnBrk="1" hangingPunct="1">
              <a:defRPr/>
            </a:pPr>
            <a:r>
              <a:rPr lang="hu-HU" altLang="en-US" sz="2400" dirty="0">
                <a:cs typeface="Arial" panose="020B0604020202020204" pitchFamily="34" charset="0"/>
              </a:rPr>
              <a:t>Bakócz meghirdeti 1514. április 9. - virágvasárnap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»</a:t>
            </a:r>
            <a:r>
              <a:rPr lang="hu-HU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 1514 </a:t>
            </a:r>
            <a:r>
              <a:rPr lang="hu-HU" altLang="en-US" sz="2400" b="1" dirty="0">
                <a:cs typeface="Arial" panose="020B0604020202020204" pitchFamily="34" charset="0"/>
              </a:rPr>
              <a:t>Dózsa György (Székely György)</a:t>
            </a:r>
            <a:r>
              <a:rPr lang="hu-HU" altLang="en-US" sz="2400" dirty="0">
                <a:cs typeface="Arial" panose="020B0604020202020204" pitchFamily="34" charset="0"/>
              </a:rPr>
              <a:t> vezette parasztfelkelés</a:t>
            </a:r>
          </a:p>
          <a:p>
            <a:pPr eaLnBrk="1" hangingPunct="1">
              <a:defRPr/>
            </a:pPr>
            <a:r>
              <a:rPr lang="hu-HU" altLang="en-US" sz="2400" dirty="0">
                <a:cs typeface="Arial" panose="020B0604020202020204" pitchFamily="34" charset="0"/>
              </a:rPr>
              <a:t>A megmozdulást </a:t>
            </a:r>
            <a:r>
              <a:rPr lang="hu-HU" altLang="en-US" sz="2400" b="1" dirty="0">
                <a:cs typeface="Arial" panose="020B0604020202020204" pitchFamily="34" charset="0"/>
              </a:rPr>
              <a:t>Szapolyai Temesvárnál</a:t>
            </a:r>
            <a:r>
              <a:rPr lang="hu-HU" altLang="en-US" sz="2400" dirty="0">
                <a:cs typeface="Arial" panose="020B0604020202020204" pitchFamily="34" charset="0"/>
              </a:rPr>
              <a:t> leverte és erős megtorlást alkalmaztak</a:t>
            </a:r>
          </a:p>
          <a:p>
            <a:pPr eaLnBrk="1" hangingPunct="1">
              <a:defRPr/>
            </a:pPr>
            <a:endParaRPr lang="hu-HU" altLang="en-US" sz="2400" dirty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  <a:defRPr/>
            </a:pPr>
            <a:endParaRPr lang="en-US" altLang="en-US" sz="240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US" sz="2400" dirty="0"/>
          </a:p>
        </p:txBody>
      </p:sp>
      <p:pic>
        <p:nvPicPr>
          <p:cNvPr id="14340" name="Kép 3">
            <a:extLst>
              <a:ext uri="{FF2B5EF4-FFF2-40B4-BE49-F238E27FC236}">
                <a16:creationId xmlns:a16="http://schemas.microsoft.com/office/drawing/2014/main" id="{724F1FEA-2299-43FF-96A3-92A5F2420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330575"/>
            <a:ext cx="2725737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Kép 5">
            <a:extLst>
              <a:ext uri="{FF2B5EF4-FFF2-40B4-BE49-F238E27FC236}">
                <a16:creationId xmlns:a16="http://schemas.microsoft.com/office/drawing/2014/main" id="{D92C540D-FB19-4271-A14A-18D3FE599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00" y="3500438"/>
            <a:ext cx="63373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41DFFE6-9008-4954-A959-524C38090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4287"/>
            <a:ext cx="48768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69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Kép 4">
            <a:extLst>
              <a:ext uri="{FF2B5EF4-FFF2-40B4-BE49-F238E27FC236}">
                <a16:creationId xmlns:a16="http://schemas.microsoft.com/office/drawing/2014/main" id="{8536CC42-CF30-431D-A3FF-6762839F8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24275"/>
            <a:ext cx="3178175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Cím 1">
            <a:extLst>
              <a:ext uri="{FF2B5EF4-FFF2-40B4-BE49-F238E27FC236}">
                <a16:creationId xmlns:a16="http://schemas.microsoft.com/office/drawing/2014/main" id="{452E2C21-56D8-4C7E-82B5-B8F4B5266A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3"/>
            <a:ext cx="8229600" cy="633412"/>
          </a:xfrm>
        </p:spPr>
        <p:txBody>
          <a:bodyPr/>
          <a:lstStyle/>
          <a:p>
            <a:pPr eaLnBrk="1" hangingPunct="1"/>
            <a:r>
              <a:rPr lang="sk-SK" altLang="hu-HU"/>
              <a:t>A parasztfelkelés megtorlása</a:t>
            </a:r>
            <a:endParaRPr lang="en-US" altLang="hu-HU"/>
          </a:p>
        </p:txBody>
      </p:sp>
      <p:sp>
        <p:nvSpPr>
          <p:cNvPr id="15364" name="Tartalom helye 2">
            <a:extLst>
              <a:ext uri="{FF2B5EF4-FFF2-40B4-BE49-F238E27FC236}">
                <a16:creationId xmlns:a16="http://schemas.microsoft.com/office/drawing/2014/main" id="{26C28DAB-F136-4A09-89ED-999DA61D85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" y="703263"/>
            <a:ext cx="9010650" cy="4525962"/>
          </a:xfrm>
        </p:spPr>
        <p:txBody>
          <a:bodyPr/>
          <a:lstStyle/>
          <a:p>
            <a:pPr eaLnBrk="1" hangingPunct="1"/>
            <a:r>
              <a:rPr lang="en-US" altLang="en-US" sz="2600">
                <a:solidFill>
                  <a:srgbClr val="FF0000"/>
                </a:solidFill>
                <a:cs typeface="Arial" panose="020B0604020202020204" pitchFamily="34" charset="0"/>
              </a:rPr>
              <a:t>»</a:t>
            </a:r>
            <a:r>
              <a:rPr lang="hu-HU" altLang="en-US" sz="2600">
                <a:solidFill>
                  <a:srgbClr val="FF0000"/>
                </a:solidFill>
                <a:cs typeface="Arial" panose="020B0604020202020204" pitchFamily="34" charset="0"/>
              </a:rPr>
              <a:t> 1514-es paraszttörvények:</a:t>
            </a:r>
          </a:p>
          <a:p>
            <a:pPr eaLnBrk="1" hangingPunct="1"/>
            <a:r>
              <a:rPr lang="hu-HU" altLang="en-US" sz="2600">
                <a:solidFill>
                  <a:srgbClr val="FF0000"/>
                </a:solidFill>
              </a:rPr>
              <a:t>Korlátozzák a jobbágyok szabad költözését - </a:t>
            </a:r>
            <a:r>
              <a:rPr lang="hu-HU" altLang="en-US" sz="2600" b="1" u="sng">
                <a:solidFill>
                  <a:srgbClr val="FF0000"/>
                </a:solidFill>
              </a:rPr>
              <a:t>röghöz kötöttség</a:t>
            </a:r>
          </a:p>
          <a:p>
            <a:pPr eaLnBrk="1" hangingPunct="1"/>
            <a:r>
              <a:rPr lang="hu-HU" altLang="hu-HU" sz="2600" b="1"/>
              <a:t>Évente</a:t>
            </a:r>
            <a:r>
              <a:rPr lang="hu-HU" altLang="hu-HU" sz="2600"/>
              <a:t> minden jobbágy és zsellér </a:t>
            </a:r>
            <a:r>
              <a:rPr lang="hu-HU" altLang="hu-HU" sz="2600" b="1"/>
              <a:t>egy forint adót</a:t>
            </a:r>
            <a:r>
              <a:rPr lang="hu-HU" altLang="hu-HU" sz="2600"/>
              <a:t> kellett hogy fizessen földesurának, ezen kívül </a:t>
            </a:r>
            <a:r>
              <a:rPr lang="hu-HU" altLang="hu-HU" sz="2600" b="1" u="sng"/>
              <a:t>hetenként egy nap </a:t>
            </a:r>
            <a:r>
              <a:rPr lang="hu-HU" altLang="hu-HU" sz="2600"/>
              <a:t>robottal szolgált (robot </a:t>
            </a:r>
            <a:r>
              <a:rPr lang="cs-CZ" altLang="hu-HU" sz="2600"/>
              <a:t>= </a:t>
            </a:r>
            <a:r>
              <a:rPr lang="sk-SK" altLang="hu-HU" sz="2600"/>
              <a:t>munka, amit a földesuránál kell ledolgoznia)</a:t>
            </a:r>
            <a:endParaRPr lang="hu-HU" altLang="en-US" sz="2600">
              <a:cs typeface="Arial" panose="020B0604020202020204" pitchFamily="34" charset="0"/>
            </a:endParaRPr>
          </a:p>
          <a:p>
            <a:pPr eaLnBrk="1" hangingPunct="1"/>
            <a:endParaRPr lang="en-US" altLang="hu-HU" sz="2600"/>
          </a:p>
        </p:txBody>
      </p:sp>
      <p:pic>
        <p:nvPicPr>
          <p:cNvPr id="15365" name="Kép 3">
            <a:extLst>
              <a:ext uri="{FF2B5EF4-FFF2-40B4-BE49-F238E27FC236}">
                <a16:creationId xmlns:a16="http://schemas.microsoft.com/office/drawing/2014/main" id="{C1710FCB-AEE3-451E-907F-B60023675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3408363"/>
            <a:ext cx="5241925" cy="346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9CF854B-DCC7-4883-B207-3CBABB5AD9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/>
          <a:lstStyle/>
          <a:p>
            <a:pPr eaLnBrk="1" hangingPunct="1"/>
            <a:r>
              <a:rPr lang="hu-HU" altLang="en-US"/>
              <a:t>A külpolitikai helyzet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0D4D45D-1D9E-4402-A916-2C1EEAA2D5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908050"/>
            <a:ext cx="8893175" cy="5256213"/>
          </a:xfrm>
        </p:spPr>
        <p:txBody>
          <a:bodyPr/>
          <a:lstStyle/>
          <a:p>
            <a:pPr eaLnBrk="1" hangingPunct="1"/>
            <a:r>
              <a:rPr lang="hu-HU" altLang="en-US"/>
              <a:t>Az Oszmán Birodalom hatalma 2X nagyobb</a:t>
            </a:r>
          </a:p>
          <a:p>
            <a:pPr eaLnBrk="1" hangingPunct="1"/>
            <a:r>
              <a:rPr lang="hu-HU" altLang="en-US"/>
              <a:t>A magyar királyi hatalom nagyon gyenge</a:t>
            </a:r>
          </a:p>
          <a:p>
            <a:pPr eaLnBrk="1" hangingPunct="1"/>
            <a:r>
              <a:rPr lang="hu-HU" altLang="en-US"/>
              <a:t>A csökkenő királyi jövedelem nem tudja fenntartani a végvárrendszert</a:t>
            </a:r>
          </a:p>
        </p:txBody>
      </p:sp>
      <p:pic>
        <p:nvPicPr>
          <p:cNvPr id="16388" name="Kép 1">
            <a:extLst>
              <a:ext uri="{FF2B5EF4-FFF2-40B4-BE49-F238E27FC236}">
                <a16:creationId xmlns:a16="http://schemas.microsoft.com/office/drawing/2014/main" id="{CA06651B-6A04-4A0B-9079-A68FCBB87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9186863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Szövegdoboz 2">
            <a:extLst>
              <a:ext uri="{FF2B5EF4-FFF2-40B4-BE49-F238E27FC236}">
                <a16:creationId xmlns:a16="http://schemas.microsoft.com/office/drawing/2014/main" id="{4056A080-17C5-41F2-8720-5377BF2F8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6173788"/>
            <a:ext cx="3455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altLang="hu-HU" sz="2200"/>
              <a:t>Szendrő vára</a:t>
            </a:r>
          </a:p>
        </p:txBody>
      </p:sp>
      <p:sp>
        <p:nvSpPr>
          <p:cNvPr id="16390" name="Szövegdoboz 3">
            <a:extLst>
              <a:ext uri="{FF2B5EF4-FFF2-40B4-BE49-F238E27FC236}">
                <a16:creationId xmlns:a16="http://schemas.microsoft.com/office/drawing/2014/main" id="{7CB6C32A-B217-4C29-9004-4C7AF3477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6173788"/>
            <a:ext cx="2663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altLang="hu-HU" sz="2200"/>
              <a:t>Galambóc vára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artalom helye 2">
            <a:extLst>
              <a:ext uri="{FF2B5EF4-FFF2-40B4-BE49-F238E27FC236}">
                <a16:creationId xmlns:a16="http://schemas.microsoft.com/office/drawing/2014/main" id="{3287C11B-5EB4-476B-B08E-659562B465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692150"/>
            <a:ext cx="8713787" cy="4525963"/>
          </a:xfrm>
        </p:spPr>
        <p:txBody>
          <a:bodyPr/>
          <a:lstStyle/>
          <a:p>
            <a:pPr eaLnBrk="1" hangingPunct="1"/>
            <a:r>
              <a:rPr lang="hu-HU" altLang="en-US" sz="2400"/>
              <a:t>Nincs összetartás az ország nemesei közt</a:t>
            </a:r>
          </a:p>
          <a:p>
            <a:pPr eaLnBrk="1" hangingPunct="1"/>
            <a:r>
              <a:rPr lang="hu-HU" altLang="en-US" sz="2400"/>
              <a:t>Romlott a várak állapota</a:t>
            </a:r>
          </a:p>
          <a:p>
            <a:pPr eaLnBrk="1" hangingPunct="1"/>
            <a:r>
              <a:rPr lang="hu-HU" altLang="en-US" sz="2400"/>
              <a:t>Ulászló közeledett a </a:t>
            </a:r>
            <a:r>
              <a:rPr lang="hu-HU" altLang="en-US" sz="2400">
                <a:solidFill>
                  <a:schemeClr val="accent2"/>
                </a:solidFill>
              </a:rPr>
              <a:t>Habsburg</a:t>
            </a:r>
            <a:r>
              <a:rPr lang="hu-HU" altLang="en-US" sz="2400"/>
              <a:t> hatalomhoz – lánya Anna feleségül megy Habsburg Ferdinándhoz</a:t>
            </a:r>
          </a:p>
          <a:p>
            <a:pPr eaLnBrk="1" hangingPunct="1">
              <a:buFontTx/>
              <a:buNone/>
            </a:pPr>
            <a:r>
              <a:rPr lang="hu-HU" altLang="en-US" sz="2400"/>
              <a:t>fia: </a:t>
            </a:r>
            <a:r>
              <a:rPr lang="hu-HU" altLang="en-US" sz="2400" b="1">
                <a:solidFill>
                  <a:schemeClr val="accent2"/>
                </a:solidFill>
              </a:rPr>
              <a:t>II. Lajos</a:t>
            </a:r>
            <a:r>
              <a:rPr lang="hu-HU" altLang="en-US" sz="2400"/>
              <a:t> (1516-1526) </a:t>
            </a:r>
            <a:r>
              <a:rPr lang="hu-HU" altLang="en-US" sz="2400">
                <a:cs typeface="Arial" panose="020B0604020202020204" pitchFamily="34" charset="0"/>
              </a:rPr>
              <a:t>↔ nemesség</a:t>
            </a:r>
          </a:p>
          <a:p>
            <a:pPr eaLnBrk="1" hangingPunct="1">
              <a:buFontTx/>
              <a:buNone/>
            </a:pPr>
            <a:r>
              <a:rPr lang="hu-HU" altLang="en-US" sz="2400">
                <a:solidFill>
                  <a:schemeClr val="accent2"/>
                </a:solidFill>
                <a:cs typeface="Arial" panose="020B0604020202020204" pitchFamily="34" charset="0"/>
              </a:rPr>
              <a:t>cognaci liga</a:t>
            </a:r>
            <a:r>
              <a:rPr lang="hu-HU" altLang="en-US" sz="2400">
                <a:cs typeface="Arial" panose="020B0604020202020204" pitchFamily="34" charset="0"/>
              </a:rPr>
              <a:t>: nemzetközi Habsburg ellenes szövetség (a pápa, Firenze, Velence, a francia király + oszmán bir.)</a:t>
            </a:r>
          </a:p>
          <a:p>
            <a:endParaRPr lang="hu-HU" altLang="hu-HU" sz="24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2A55405E-8BEA-41EC-B740-4F1F63C0B9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92150"/>
          </a:xfrm>
        </p:spPr>
        <p:txBody>
          <a:bodyPr/>
          <a:lstStyle/>
          <a:p>
            <a:pPr eaLnBrk="1" hangingPunct="1"/>
            <a:r>
              <a:rPr lang="hu-HU" altLang="en-US"/>
              <a:t>A külpolitikai helyzet</a:t>
            </a:r>
          </a:p>
        </p:txBody>
      </p:sp>
      <p:pic>
        <p:nvPicPr>
          <p:cNvPr id="17412" name="Kép 4">
            <a:extLst>
              <a:ext uri="{FF2B5EF4-FFF2-40B4-BE49-F238E27FC236}">
                <a16:creationId xmlns:a16="http://schemas.microsoft.com/office/drawing/2014/main" id="{EA485847-BED2-404B-9D47-96B1CE2E8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662363"/>
            <a:ext cx="41052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Kép 5">
            <a:extLst>
              <a:ext uri="{FF2B5EF4-FFF2-40B4-BE49-F238E27FC236}">
                <a16:creationId xmlns:a16="http://schemas.microsoft.com/office/drawing/2014/main" id="{1B3A5064-9FFA-40A7-A415-804DA4195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629025"/>
            <a:ext cx="4614862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Nándorfehérvár%201521-es%20bevétele">
            <a:extLst>
              <a:ext uri="{FF2B5EF4-FFF2-40B4-BE49-F238E27FC236}">
                <a16:creationId xmlns:a16="http://schemas.microsoft.com/office/drawing/2014/main" id="{3B8ED417-5E78-47C0-BB3D-12618DDF9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5" t="2608" b="652"/>
          <a:stretch>
            <a:fillRect/>
          </a:stretch>
        </p:blipFill>
        <p:spPr bwMode="auto">
          <a:xfrm>
            <a:off x="2178050" y="4559300"/>
            <a:ext cx="3136900" cy="221138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Text Box 2">
            <a:extLst>
              <a:ext uri="{FF2B5EF4-FFF2-40B4-BE49-F238E27FC236}">
                <a16:creationId xmlns:a16="http://schemas.microsoft.com/office/drawing/2014/main" id="{6457E47D-01FC-47CC-8D7D-98734EAC8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450"/>
            <a:ext cx="9144000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altLang="en-US" sz="3800"/>
              <a:t>A végvárvonal összeomlása</a:t>
            </a:r>
          </a:p>
        </p:txBody>
      </p:sp>
      <p:sp>
        <p:nvSpPr>
          <p:cNvPr id="18436" name="Text Box 3">
            <a:extLst>
              <a:ext uri="{FF2B5EF4-FFF2-40B4-BE49-F238E27FC236}">
                <a16:creationId xmlns:a16="http://schemas.microsoft.com/office/drawing/2014/main" id="{C400F18A-BDCA-442F-B193-4ADE9B342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5075" y="6581775"/>
            <a:ext cx="2735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buFontTx/>
              <a:buNone/>
            </a:pPr>
            <a:r>
              <a:rPr lang="hu-HU" altLang="en-US" sz="2400">
                <a:solidFill>
                  <a:srgbClr val="FF3300"/>
                </a:solidFill>
                <a:latin typeface="Times New Roman" panose="02020603050405020304" pitchFamily="18" charset="0"/>
              </a:rPr>
              <a:t>Szabács</a:t>
            </a:r>
          </a:p>
        </p:txBody>
      </p:sp>
      <p:sp>
        <p:nvSpPr>
          <p:cNvPr id="18437" name="Text Box 4">
            <a:extLst>
              <a:ext uri="{FF2B5EF4-FFF2-40B4-BE49-F238E27FC236}">
                <a16:creationId xmlns:a16="http://schemas.microsoft.com/office/drawing/2014/main" id="{7EDD84C9-829E-442C-B298-B6124077B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938" y="4600575"/>
            <a:ext cx="3417887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altLang="en-US" sz="2400">
                <a:solidFill>
                  <a:srgbClr val="FF3300"/>
                </a:solidFill>
                <a:latin typeface="Times New Roman" panose="02020603050405020304" pitchFamily="18" charset="0"/>
              </a:rPr>
              <a:t>Nándorfehérvár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326ACA2B-9531-453B-AD14-07497AAFE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6732588" cy="444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latin typeface="+mn-lt"/>
              </a:rPr>
              <a:t> </a:t>
            </a:r>
            <a:r>
              <a:rPr lang="hu-HU" altLang="en-US" b="1" u="sng" dirty="0">
                <a:latin typeface="+mn-lt"/>
              </a:rPr>
              <a:t>1520 - </a:t>
            </a:r>
            <a:r>
              <a:rPr lang="hu-HU" altLang="en-US" b="1" i="1" u="sng" dirty="0">
                <a:latin typeface="+mn-lt"/>
              </a:rPr>
              <a:t>I. Szulejmán</a:t>
            </a:r>
            <a:r>
              <a:rPr lang="hu-HU" altLang="en-US" b="1" u="sng" dirty="0">
                <a:latin typeface="+mn-lt"/>
              </a:rPr>
              <a:t>, békét javasol</a:t>
            </a:r>
            <a:r>
              <a:rPr lang="hu-HU" altLang="en-US" dirty="0">
                <a:latin typeface="+mn-lt"/>
              </a:rPr>
              <a:t>,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dirty="0">
                <a:latin typeface="+mn-lt"/>
                <a:sym typeface="Symbol" pitchFamily="18" charset="2"/>
              </a:rPr>
              <a:t>		     </a:t>
            </a:r>
            <a:endParaRPr lang="hu-HU" altLang="en-US" dirty="0">
              <a:latin typeface="+mn-lt"/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latin typeface="+mn-lt"/>
              </a:rPr>
              <a:t>        Magyarország visszautasítja,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latin typeface="+mn-lt"/>
              </a:rPr>
              <a:t> Sértés-Szulejmán </a:t>
            </a:r>
            <a:r>
              <a:rPr lang="hu-HU" altLang="en-US" dirty="0">
                <a:latin typeface="+mn-lt"/>
                <a:sym typeface="Symbol" pitchFamily="18" charset="2"/>
              </a:rPr>
              <a:t> </a:t>
            </a:r>
            <a:r>
              <a:rPr lang="hu-HU" altLang="en-US" b="1" dirty="0">
                <a:latin typeface="+mn-lt"/>
              </a:rPr>
              <a:t>1521 bosszúhadjárat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dirty="0">
                <a:latin typeface="+mn-lt"/>
                <a:sym typeface="Symbol" pitchFamily="18" charset="2"/>
              </a:rPr>
              <a:t>				          </a:t>
            </a:r>
            <a:endParaRPr lang="hu-HU" altLang="en-US" dirty="0">
              <a:latin typeface="+mn-lt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dirty="0">
                <a:latin typeface="+mn-lt"/>
              </a:rPr>
              <a:t>                              Elfoglalja Szabácsot, Titelt,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dirty="0">
                <a:latin typeface="+mn-lt"/>
              </a:rPr>
              <a:t>                                 </a:t>
            </a:r>
            <a:r>
              <a:rPr lang="hu-HU" altLang="en-US" dirty="0" err="1">
                <a:latin typeface="+mn-lt"/>
              </a:rPr>
              <a:t>Nándorfehérvárat</a:t>
            </a:r>
            <a:r>
              <a:rPr lang="hu-HU" altLang="en-US" dirty="0">
                <a:latin typeface="+mn-lt"/>
              </a:rPr>
              <a:t>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dirty="0">
                <a:latin typeface="+mn-lt"/>
                <a:sym typeface="Symbol" pitchFamily="18" charset="2"/>
              </a:rPr>
              <a:t>		           	</a:t>
            </a:r>
            <a:endParaRPr lang="hu-HU" altLang="en-US" dirty="0">
              <a:latin typeface="+mn-lt"/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latin typeface="+mn-lt"/>
              </a:rPr>
              <a:t>  az ország hadászatilag védtelen válik</a:t>
            </a:r>
          </a:p>
          <a:p>
            <a:pPr eaLnBrk="1" hangingPunct="1">
              <a:spcBef>
                <a:spcPct val="20000"/>
              </a:spcBef>
              <a:defRPr/>
            </a:pPr>
            <a:endParaRPr lang="hu-HU" altLang="en-US" dirty="0">
              <a:latin typeface="+mn-lt"/>
            </a:endParaRPr>
          </a:p>
        </p:txBody>
      </p:sp>
      <p:pic>
        <p:nvPicPr>
          <p:cNvPr id="18439" name="Picture 7" descr="Szabács">
            <a:extLst>
              <a:ext uri="{FF2B5EF4-FFF2-40B4-BE49-F238E27FC236}">
                <a16:creationId xmlns:a16="http://schemas.microsoft.com/office/drawing/2014/main" id="{4C170ED7-BA8C-40A3-B550-90BA75F09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" b="1968"/>
          <a:stretch>
            <a:fillRect/>
          </a:stretch>
        </p:blipFill>
        <p:spPr bwMode="auto">
          <a:xfrm>
            <a:off x="6315075" y="3644900"/>
            <a:ext cx="2828925" cy="2852738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0" name="Kép 1">
            <a:extLst>
              <a:ext uri="{FF2B5EF4-FFF2-40B4-BE49-F238E27FC236}">
                <a16:creationId xmlns:a16="http://schemas.microsoft.com/office/drawing/2014/main" id="{F2B87C5A-3CC4-4ECC-87E6-E9333C745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350" y="115888"/>
            <a:ext cx="2703513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artalom helye 2">
            <a:extLst>
              <a:ext uri="{FF2B5EF4-FFF2-40B4-BE49-F238E27FC236}">
                <a16:creationId xmlns:a16="http://schemas.microsoft.com/office/drawing/2014/main" id="{4F1DEBC7-F5F0-4963-8A5D-0CAD61CDEE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" y="673100"/>
            <a:ext cx="8874125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hu-HU" altLang="en-US" sz="2600"/>
              <a:t>Tomori</a:t>
            </a:r>
            <a:r>
              <a:rPr lang="hu-HU" altLang="en-US" sz="2600" b="1" i="1"/>
              <a:t> </a:t>
            </a:r>
            <a:r>
              <a:rPr lang="hu-HU" altLang="en-US" sz="2600"/>
              <a:t>Pál</a:t>
            </a:r>
            <a:r>
              <a:rPr lang="hu-HU" altLang="en-US" sz="2600" b="1" i="1"/>
              <a:t> </a:t>
            </a:r>
            <a:r>
              <a:rPr lang="hu-HU" altLang="en-US" sz="2600"/>
              <a:t>kinevezése, kalocsai érsek + MO főkapitánya</a:t>
            </a:r>
          </a:p>
          <a:p>
            <a:pPr eaLnBrk="1" hangingPunct="1">
              <a:buFontTx/>
              <a:buNone/>
            </a:pPr>
            <a:r>
              <a:rPr lang="hu-HU" altLang="en-US" sz="2600"/>
              <a:t>    </a:t>
            </a:r>
            <a:r>
              <a:rPr kumimoji="1" lang="hu-HU" altLang="en-US" sz="2600">
                <a:sym typeface="Symbol" panose="05050102010706020507" pitchFamily="18" charset="2"/>
              </a:rPr>
              <a:t>	          </a:t>
            </a:r>
            <a:endParaRPr lang="hu-HU" altLang="en-US" sz="2600"/>
          </a:p>
          <a:p>
            <a:pPr eaLnBrk="1" hangingPunct="1">
              <a:buFontTx/>
              <a:buNone/>
            </a:pPr>
            <a:r>
              <a:rPr lang="hu-HU" altLang="en-US" sz="2600"/>
              <a:t> 1523 - átmeneti siker - Szávaszentdemeter </a:t>
            </a:r>
          </a:p>
          <a:p>
            <a:pPr eaLnBrk="1" hangingPunct="1">
              <a:buFontTx/>
              <a:buNone/>
            </a:pPr>
            <a:r>
              <a:rPr kumimoji="1" lang="hu-HU" altLang="en-US" sz="2600">
                <a:sym typeface="Symbol" panose="05050102010706020507" pitchFamily="18" charset="2"/>
              </a:rPr>
              <a:t>	                </a:t>
            </a:r>
            <a:endParaRPr lang="hu-HU" altLang="en-US" sz="2600"/>
          </a:p>
          <a:p>
            <a:pPr eaLnBrk="1" hangingPunct="1">
              <a:buFontTx/>
              <a:buNone/>
            </a:pPr>
            <a:r>
              <a:rPr lang="hu-HU" altLang="en-US" sz="2600"/>
              <a:t>  de egy évvel később elesik </a:t>
            </a:r>
            <a:r>
              <a:rPr lang="hu-HU" altLang="en-US" sz="2600" b="1" i="1"/>
              <a:t>Szörényvár</a:t>
            </a:r>
            <a:r>
              <a:rPr lang="hu-HU" altLang="en-US" sz="2600"/>
              <a:t>, ezzel a teljes határvédelem megszűnt</a:t>
            </a:r>
          </a:p>
          <a:p>
            <a:endParaRPr lang="hu-HU" altLang="hu-HU" sz="2600"/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CE38A9D9-5535-48CE-B274-19A175241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altLang="en-US" sz="4400"/>
              <a:t>A végvárvonal összeomlása</a:t>
            </a:r>
          </a:p>
        </p:txBody>
      </p:sp>
      <p:pic>
        <p:nvPicPr>
          <p:cNvPr id="20484" name="Kép 4">
            <a:extLst>
              <a:ext uri="{FF2B5EF4-FFF2-40B4-BE49-F238E27FC236}">
                <a16:creationId xmlns:a16="http://schemas.microsoft.com/office/drawing/2014/main" id="{E4230DA9-B675-41B1-B89A-ACA2BAF41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546475"/>
            <a:ext cx="4379912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Kép 6">
            <a:extLst>
              <a:ext uri="{FF2B5EF4-FFF2-40B4-BE49-F238E27FC236}">
                <a16:creationId xmlns:a16="http://schemas.microsoft.com/office/drawing/2014/main" id="{E3BDA791-EAF4-44A1-A6E9-21B07324E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228975"/>
            <a:ext cx="2830513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ím 1">
            <a:extLst>
              <a:ext uri="{FF2B5EF4-FFF2-40B4-BE49-F238E27FC236}">
                <a16:creationId xmlns:a16="http://schemas.microsoft.com/office/drawing/2014/main" id="{0722F752-F15A-40F0-8862-8A5748A1B9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z="6000"/>
              <a:t>Köszönöm a figyelmet!</a:t>
            </a:r>
          </a:p>
        </p:txBody>
      </p:sp>
      <p:pic>
        <p:nvPicPr>
          <p:cNvPr id="21507" name="Kép 3">
            <a:extLst>
              <a:ext uri="{FF2B5EF4-FFF2-40B4-BE49-F238E27FC236}">
                <a16:creationId xmlns:a16="http://schemas.microsoft.com/office/drawing/2014/main" id="{50D92CF0-D343-42C3-8CE4-AC2172ACC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1484313"/>
            <a:ext cx="5257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611</Words>
  <Application>Microsoft Office PowerPoint</Application>
  <PresentationFormat>Diavetítés a képernyőre (4:3 oldalarány)</PresentationFormat>
  <Paragraphs>83</Paragraphs>
  <Slides>19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5" baseType="lpstr">
      <vt:lpstr>Arial</vt:lpstr>
      <vt:lpstr>Calibri</vt:lpstr>
      <vt:lpstr>Symbol</vt:lpstr>
      <vt:lpstr>Times New Roman</vt:lpstr>
      <vt:lpstr>Wingdings</vt:lpstr>
      <vt:lpstr>Alapértelmezett terv</vt:lpstr>
      <vt:lpstr>PowerPoint-bemutató</vt:lpstr>
      <vt:lpstr>A Jagelló-kor – a rendi monarchia válsága </vt:lpstr>
      <vt:lpstr>A Hunyadi-kor vége</vt:lpstr>
      <vt:lpstr>II. Jagello Ulászló (Dobzse László) 1490-1516 </vt:lpstr>
      <vt:lpstr>PowerPoint-bemutató</vt:lpstr>
      <vt:lpstr>A fekete sereg</vt:lpstr>
      <vt:lpstr>Rendi küzdelmek – nemesség harca</vt:lpstr>
      <vt:lpstr>A törvényhozás Magyarországon</vt:lpstr>
      <vt:lpstr>A nemesség szerepének megváltozásának hatásai</vt:lpstr>
      <vt:lpstr>A jobbágyság helyzete</vt:lpstr>
      <vt:lpstr>PowerPoint-bemutató</vt:lpstr>
      <vt:lpstr>Keresztes hadjáratból parasztfelkelés</vt:lpstr>
      <vt:lpstr>PowerPoint-bemutató</vt:lpstr>
      <vt:lpstr>A parasztfelkelés megtorlása</vt:lpstr>
      <vt:lpstr>A külpolitikai helyzet</vt:lpstr>
      <vt:lpstr>A külpolitikai helyzet</vt:lpstr>
      <vt:lpstr>PowerPoint-bemutató</vt:lpstr>
      <vt:lpstr>PowerPoint-bemutató</vt:lpstr>
      <vt:lpstr>Köszönöm a figyelmet!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Jagelló-kor –  a rendi monarchia válsága</dc:title>
  <dc:creator>Gábor</dc:creator>
  <cp:lastModifiedBy>tanari</cp:lastModifiedBy>
  <cp:revision>42</cp:revision>
  <dcterms:created xsi:type="dcterms:W3CDTF">2008-04-14T05:15:34Z</dcterms:created>
  <dcterms:modified xsi:type="dcterms:W3CDTF">2024-02-12T08:06:04Z</dcterms:modified>
</cp:coreProperties>
</file>