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7" r:id="rId4"/>
    <p:sldId id="268" r:id="rId5"/>
    <p:sldId id="269" r:id="rId6"/>
    <p:sldId id="270" r:id="rId7"/>
    <p:sldId id="271" r:id="rId8"/>
    <p:sldId id="272" r:id="rId9"/>
    <p:sldId id="276" r:id="rId10"/>
    <p:sldId id="273" r:id="rId11"/>
    <p:sldId id="274" r:id="rId12"/>
    <p:sldId id="275" r:id="rId13"/>
    <p:sldId id="266" r:id="rId1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1626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7086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1062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7683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246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5917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1720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8980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1814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819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7985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97631-B997-4DEF-BD79-5957BA7A10AE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8125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67544" y="-171400"/>
            <a:ext cx="8206680" cy="1008112"/>
          </a:xfrm>
        </p:spPr>
        <p:txBody>
          <a:bodyPr/>
          <a:lstStyle/>
          <a:p>
            <a:r>
              <a:rPr lang="hu-HU" b="1" dirty="0"/>
              <a:t>A Magyar Királyság első évszázada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403648" y="620688"/>
            <a:ext cx="6400800" cy="766936"/>
          </a:xfrm>
        </p:spPr>
        <p:txBody>
          <a:bodyPr/>
          <a:lstStyle/>
          <a:p>
            <a:r>
              <a:rPr lang="hu-HU" b="1" i="1" dirty="0">
                <a:solidFill>
                  <a:schemeClr val="tx1"/>
                </a:solidFill>
              </a:rPr>
              <a:t>Salamontól Könyves Kálmánig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9" y="1246084"/>
            <a:ext cx="7234469" cy="561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656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431" y="1052736"/>
            <a:ext cx="3832324" cy="443711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7856"/>
            <a:ext cx="8229600" cy="850106"/>
          </a:xfrm>
        </p:spPr>
        <p:txBody>
          <a:bodyPr/>
          <a:lstStyle/>
          <a:p>
            <a:r>
              <a:rPr lang="hu-HU" dirty="0"/>
              <a:t>I. Béla halála után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124" y="1124744"/>
            <a:ext cx="5904656" cy="5472608"/>
          </a:xfrm>
        </p:spPr>
        <p:txBody>
          <a:bodyPr>
            <a:normAutofit/>
          </a:bodyPr>
          <a:lstStyle/>
          <a:p>
            <a:r>
              <a:rPr lang="hu-HU" dirty="0"/>
              <a:t>1063-ban meghalt I. Béla, a magyar királyi címet bátyjának (I. Andrásnak) fia – </a:t>
            </a:r>
            <a:r>
              <a:rPr lang="hu-HU" b="1" dirty="0"/>
              <a:t>Salamon</a:t>
            </a:r>
            <a:r>
              <a:rPr lang="hu-HU" dirty="0"/>
              <a:t> szerezte meg, aki száműzetésben volt és a német császár támogatta katonailag</a:t>
            </a:r>
          </a:p>
          <a:p>
            <a:r>
              <a:rPr lang="hu-HU" dirty="0"/>
              <a:t>Ellenfelei – I. Béla két fia: </a:t>
            </a:r>
            <a:r>
              <a:rPr lang="hu-HU" b="1" dirty="0"/>
              <a:t>Géza</a:t>
            </a:r>
            <a:r>
              <a:rPr lang="hu-HU" dirty="0"/>
              <a:t> és </a:t>
            </a:r>
            <a:r>
              <a:rPr lang="hu-HU" b="1" dirty="0"/>
              <a:t>László</a:t>
            </a:r>
            <a:r>
              <a:rPr lang="hu-HU" dirty="0"/>
              <a:t>, akikkel 1064-ben kiegyezett Salamon</a:t>
            </a:r>
          </a:p>
        </p:txBody>
      </p:sp>
    </p:spTree>
    <p:extLst>
      <p:ext uri="{BB962C8B-B14F-4D97-AF65-F5344CB8AC3E}">
        <p14:creationId xmlns:p14="http://schemas.microsoft.com/office/powerpoint/2010/main" val="2767643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/>
          <a:lstStyle/>
          <a:p>
            <a:r>
              <a:rPr lang="hu-HU" dirty="0"/>
              <a:t>Trónviszály az 1070-es években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676" y="764704"/>
            <a:ext cx="9130324" cy="4525963"/>
          </a:xfrm>
        </p:spPr>
        <p:txBody>
          <a:bodyPr>
            <a:normAutofit/>
          </a:bodyPr>
          <a:lstStyle/>
          <a:p>
            <a:r>
              <a:rPr lang="hu-HU" sz="2800" dirty="0"/>
              <a:t>Az 1070-es évek elején </a:t>
            </a:r>
            <a:r>
              <a:rPr lang="hu-HU" sz="2800" b="1" dirty="0"/>
              <a:t>megromlik a viszony </a:t>
            </a:r>
            <a:r>
              <a:rPr lang="hu-HU" sz="2800" dirty="0"/>
              <a:t>Salamon király és két unokatestvére - Géza és László hercegek között</a:t>
            </a:r>
          </a:p>
          <a:p>
            <a:r>
              <a:rPr lang="hu-HU" sz="2800" b="1" dirty="0"/>
              <a:t>1074-ben Géza és László </a:t>
            </a:r>
            <a:r>
              <a:rPr lang="hu-HU" sz="2800" dirty="0"/>
              <a:t>csatában legyőzik Salamon királyt Mogyoródnál</a:t>
            </a:r>
          </a:p>
          <a:p>
            <a:endParaRPr lang="hu-HU"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5" y="2708920"/>
            <a:ext cx="6811497" cy="414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02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836712"/>
          </a:xfrm>
        </p:spPr>
        <p:txBody>
          <a:bodyPr/>
          <a:lstStyle/>
          <a:p>
            <a:r>
              <a:rPr lang="hu-HU" dirty="0"/>
              <a:t>Hatalomátvétel és bosszú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36712"/>
            <a:ext cx="4824536" cy="5904656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Salamon király </a:t>
            </a:r>
            <a:r>
              <a:rPr lang="hu-HU" b="1" dirty="0"/>
              <a:t>elmenekült</a:t>
            </a:r>
            <a:r>
              <a:rPr lang="hu-HU" dirty="0"/>
              <a:t>, de továbbra is próbálkozott visszaszerezni unokatestvéreitől a magyar királyi trónt</a:t>
            </a:r>
          </a:p>
          <a:p>
            <a:r>
              <a:rPr lang="hu-HU" b="1" dirty="0"/>
              <a:t>I. Géza </a:t>
            </a:r>
            <a:r>
              <a:rPr lang="hu-HU" dirty="0"/>
              <a:t>rövid ideig uralkodott: 1074-1077</a:t>
            </a:r>
          </a:p>
          <a:p>
            <a:r>
              <a:rPr lang="hu-HU" dirty="0"/>
              <a:t>Bátyja halála után </a:t>
            </a:r>
            <a:r>
              <a:rPr lang="hu-HU" b="1" dirty="0"/>
              <a:t>László herceg</a:t>
            </a:r>
            <a:r>
              <a:rPr lang="hu-HU" dirty="0"/>
              <a:t> kapja a magyar királyi címet</a:t>
            </a:r>
          </a:p>
          <a:p>
            <a:r>
              <a:rPr lang="hu-HU" dirty="0"/>
              <a:t>Salamont (az ellenfelét) befalaztatta Visegrádon az </a:t>
            </a:r>
            <a:r>
              <a:rPr lang="hu-HU" dirty="0" err="1"/>
              <a:t>ú.n</a:t>
            </a:r>
            <a:r>
              <a:rPr lang="hu-HU" dirty="0"/>
              <a:t>. </a:t>
            </a:r>
            <a:r>
              <a:rPr lang="hu-HU" b="1" dirty="0">
                <a:solidFill>
                  <a:srgbClr val="C00000"/>
                </a:solidFill>
              </a:rPr>
              <a:t>Salamon-toronyba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081" y="692696"/>
            <a:ext cx="4314920" cy="576064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509456"/>
            <a:ext cx="2448272" cy="137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084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51" y="4005064"/>
            <a:ext cx="4377252" cy="270892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94122"/>
          </a:xfrm>
        </p:spPr>
        <p:txBody>
          <a:bodyPr/>
          <a:lstStyle/>
          <a:p>
            <a:r>
              <a:rPr lang="hu-HU" dirty="0"/>
              <a:t>I. (Szent) László uralkodása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980728"/>
            <a:ext cx="5184576" cy="5877272"/>
          </a:xfrm>
        </p:spPr>
        <p:txBody>
          <a:bodyPr>
            <a:normAutofit/>
          </a:bodyPr>
          <a:lstStyle/>
          <a:p>
            <a:r>
              <a:rPr lang="hu-HU" sz="2800" dirty="0"/>
              <a:t>Szent László trónra lépése: </a:t>
            </a:r>
            <a:r>
              <a:rPr lang="hu-HU" sz="2800" b="1" dirty="0"/>
              <a:t>1077</a:t>
            </a:r>
          </a:p>
          <a:p>
            <a:r>
              <a:rPr lang="hu-HU" sz="2800" dirty="0"/>
              <a:t>Hosszú idő után a Magyar Királyság újra expanzív – Szent László </a:t>
            </a:r>
            <a:r>
              <a:rPr lang="hu-HU" sz="2800" b="1" dirty="0"/>
              <a:t>elfoglalja Horvátországot </a:t>
            </a:r>
            <a:r>
              <a:rPr lang="hu-HU" sz="2800" dirty="0"/>
              <a:t>és kiér az adriai tengerpartra</a:t>
            </a:r>
          </a:p>
          <a:p>
            <a:r>
              <a:rPr lang="hu-HU" sz="2800" dirty="0"/>
              <a:t>Megengedi, hogy a </a:t>
            </a:r>
            <a:r>
              <a:rPr lang="hu-HU" sz="2800" b="1" dirty="0">
                <a:solidFill>
                  <a:srgbClr val="C00000"/>
                </a:solidFill>
              </a:rPr>
              <a:t>hét bármely napján</a:t>
            </a:r>
            <a:r>
              <a:rPr lang="hu-HU" sz="2800" dirty="0"/>
              <a:t> tarthassanak vásárokat - királyi bevétel – </a:t>
            </a:r>
            <a:r>
              <a:rPr lang="hu-HU" sz="2800" b="1" u="sng" dirty="0"/>
              <a:t>vásárvám</a:t>
            </a:r>
          </a:p>
          <a:p>
            <a:r>
              <a:rPr lang="hu-HU" sz="2800" dirty="0"/>
              <a:t>Már életében </a:t>
            </a:r>
            <a:r>
              <a:rPr lang="hu-HU" sz="2800" b="1" dirty="0"/>
              <a:t>csodák</a:t>
            </a:r>
            <a:r>
              <a:rPr lang="hu-HU" sz="2800" dirty="0"/>
              <a:t> kötődtek a nevéhez</a:t>
            </a:r>
          </a:p>
          <a:p>
            <a:r>
              <a:rPr lang="hu-HU" sz="2800" b="1" dirty="0"/>
              <a:t>1095-ben</a:t>
            </a:r>
            <a:r>
              <a:rPr lang="hu-HU" sz="2800" dirty="0"/>
              <a:t> meghalt, Somogyváron temették el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216" y="836712"/>
            <a:ext cx="3936437" cy="295232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369390"/>
            <a:ext cx="2232711" cy="348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793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-99392"/>
            <a:ext cx="8856984" cy="952872"/>
          </a:xfrm>
        </p:spPr>
        <p:txBody>
          <a:bodyPr>
            <a:normAutofit fontScale="90000"/>
          </a:bodyPr>
          <a:lstStyle/>
          <a:p>
            <a:r>
              <a:rPr lang="hu-HU" dirty="0"/>
              <a:t>A keresztény Magyarország kiteljesedése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25" y="764704"/>
            <a:ext cx="8929883" cy="3528392"/>
          </a:xfrm>
        </p:spPr>
        <p:txBody>
          <a:bodyPr>
            <a:normAutofit/>
          </a:bodyPr>
          <a:lstStyle/>
          <a:p>
            <a:r>
              <a:rPr lang="hu-HU" sz="2800" dirty="0"/>
              <a:t>Szent László uralkodásával befejeződik az </a:t>
            </a:r>
            <a:r>
              <a:rPr lang="hu-HU" sz="2800" dirty="0" err="1"/>
              <a:t>ú.n</a:t>
            </a:r>
            <a:r>
              <a:rPr lang="hu-HU" sz="2800" dirty="0"/>
              <a:t>. missziós szakasz</a:t>
            </a:r>
          </a:p>
          <a:p>
            <a:r>
              <a:rPr lang="hu-HU" sz="2800" dirty="0"/>
              <a:t>1083-ban szentté avattatja az ország </a:t>
            </a:r>
            <a:r>
              <a:rPr lang="hu-HU" sz="2800" dirty="0" err="1"/>
              <a:t>krisztianizációjában</a:t>
            </a:r>
            <a:r>
              <a:rPr lang="hu-HU" sz="2800" dirty="0"/>
              <a:t> nagy szerepet játszó személyeket (István király, Imre herceg és Gellért püspök)</a:t>
            </a:r>
          </a:p>
          <a:p>
            <a:r>
              <a:rPr lang="hu-HU" sz="2800" dirty="0"/>
              <a:t>1083. augusztus 20. – Szent István szentté avatásának napja Magyarországon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018656"/>
            <a:ext cx="6674218" cy="413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09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128"/>
            <a:ext cx="9144000" cy="633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248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/>
          <a:lstStyle/>
          <a:p>
            <a:r>
              <a:rPr lang="hu-HU" dirty="0"/>
              <a:t>Szent László törvényei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745" y="764704"/>
            <a:ext cx="9115222" cy="4525963"/>
          </a:xfrm>
        </p:spPr>
        <p:txBody>
          <a:bodyPr/>
          <a:lstStyle/>
          <a:p>
            <a:r>
              <a:rPr lang="hu-HU" dirty="0"/>
              <a:t>Sokkal </a:t>
            </a:r>
            <a:r>
              <a:rPr lang="hu-HU" b="1" dirty="0"/>
              <a:t>szigorúbb</a:t>
            </a:r>
            <a:r>
              <a:rPr lang="hu-HU" dirty="0"/>
              <a:t> törvények, mint Szent Istváné</a:t>
            </a:r>
          </a:p>
          <a:p>
            <a:r>
              <a:rPr lang="hu-HU" dirty="0"/>
              <a:t>Az 1 tyúknál nagyobb lopásokat </a:t>
            </a:r>
            <a:r>
              <a:rPr lang="hu-HU" b="1" dirty="0"/>
              <a:t>halállal bünteti</a:t>
            </a:r>
          </a:p>
          <a:p>
            <a:r>
              <a:rPr lang="hu-HU" dirty="0"/>
              <a:t>A templomba menekülés – mentelmi jog, nem végezték ki, csak kiszúrták egy szemét</a:t>
            </a:r>
          </a:p>
          <a:p>
            <a:r>
              <a:rPr lang="hu-HU" b="1" dirty="0"/>
              <a:t>Tiltja a pogány szokásokat</a:t>
            </a:r>
          </a:p>
          <a:p>
            <a:r>
              <a:rPr lang="hu-HU" dirty="0"/>
              <a:t>Egyházjogi törvények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189" y="3921661"/>
            <a:ext cx="5243620" cy="295313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" y="4293096"/>
            <a:ext cx="2232248" cy="2467221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2225824" y="5718226"/>
            <a:ext cx="14100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/>
              <a:t>Szent László címere</a:t>
            </a:r>
          </a:p>
        </p:txBody>
      </p:sp>
    </p:spTree>
    <p:extLst>
      <p:ext uri="{BB962C8B-B14F-4D97-AF65-F5344CB8AC3E}">
        <p14:creationId xmlns:p14="http://schemas.microsoft.com/office/powerpoint/2010/main" val="1323208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7E55E8DF-788D-47F8-9D71-8CFD9EC37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0"/>
            <a:ext cx="4530410" cy="6858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8AE0B83B-26F5-4E89-8ACC-728E76FFC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866" y="836712"/>
            <a:ext cx="4935155" cy="5616624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DABE0109-35EC-4675-982C-9389AA4D75D4}"/>
              </a:ext>
            </a:extLst>
          </p:cNvPr>
          <p:cNvSpPr txBox="1"/>
          <p:nvPr/>
        </p:nvSpPr>
        <p:spPr>
          <a:xfrm>
            <a:off x="4067944" y="44624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/>
              <a:t>Szentséges angyali és apostoli </a:t>
            </a:r>
            <a:r>
              <a:rPr lang="hu-HU" dirty="0"/>
              <a:t>magyar uralkodói </a:t>
            </a:r>
            <a:r>
              <a:rPr lang="hu-HU" b="1" dirty="0"/>
              <a:t>korona</a:t>
            </a:r>
            <a:r>
              <a:rPr lang="hu-HU" dirty="0"/>
              <a:t> (ábrázolás 1613-ból)</a:t>
            </a:r>
          </a:p>
        </p:txBody>
      </p:sp>
    </p:spTree>
    <p:extLst>
      <p:ext uri="{BB962C8B-B14F-4D97-AF65-F5344CB8AC3E}">
        <p14:creationId xmlns:p14="http://schemas.microsoft.com/office/powerpoint/2010/main" val="465704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545" y="1484784"/>
            <a:ext cx="3970287" cy="521100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hu-HU" dirty="0"/>
              <a:t>Könyves Kálmán hatalomra kerülése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37010"/>
            <a:ext cx="6660232" cy="5832648"/>
          </a:xfrm>
        </p:spPr>
        <p:txBody>
          <a:bodyPr>
            <a:normAutofit fontScale="85000" lnSpcReduction="20000"/>
          </a:bodyPr>
          <a:lstStyle/>
          <a:p>
            <a:r>
              <a:rPr lang="hu-HU" dirty="0"/>
              <a:t>Szent Lászlónak </a:t>
            </a:r>
            <a:r>
              <a:rPr lang="hu-HU" b="1" dirty="0"/>
              <a:t>nem volt fiú örököse</a:t>
            </a:r>
          </a:p>
          <a:p>
            <a:r>
              <a:rPr lang="hu-HU" dirty="0"/>
              <a:t>Bátyja (I. Géza) két fia – </a:t>
            </a:r>
            <a:r>
              <a:rPr lang="hu-HU" b="1" dirty="0">
                <a:solidFill>
                  <a:srgbClr val="FF0000"/>
                </a:solidFill>
              </a:rPr>
              <a:t>Kálmán</a:t>
            </a:r>
            <a:r>
              <a:rPr lang="hu-HU" dirty="0"/>
              <a:t> és </a:t>
            </a:r>
            <a:r>
              <a:rPr lang="hu-HU" b="1" dirty="0">
                <a:solidFill>
                  <a:srgbClr val="FF0000"/>
                </a:solidFill>
              </a:rPr>
              <a:t>Álmos</a:t>
            </a:r>
            <a:r>
              <a:rPr lang="hu-HU" dirty="0"/>
              <a:t> hercegek között dőlt el, ki örökli a királyi címet</a:t>
            </a:r>
          </a:p>
          <a:p>
            <a:r>
              <a:rPr lang="hu-HU" dirty="0"/>
              <a:t>Szent László 1095-ös halála után Kálmán szerezte meg a királyi trónt, </a:t>
            </a:r>
            <a:r>
              <a:rPr lang="hu-HU" dirty="0" err="1"/>
              <a:t>öccsének</a:t>
            </a:r>
            <a:r>
              <a:rPr lang="hu-HU" dirty="0"/>
              <a:t> Álmosnak csak hercegség (</a:t>
            </a:r>
            <a:r>
              <a:rPr lang="hu-HU" dirty="0" err="1"/>
              <a:t>dukátus</a:t>
            </a:r>
            <a:r>
              <a:rPr lang="hu-HU" dirty="0"/>
              <a:t>) jutott.</a:t>
            </a:r>
          </a:p>
          <a:p>
            <a:r>
              <a:rPr lang="hu-HU" dirty="0"/>
              <a:t>Álmos herceg többször megpróbálta megfosztani Kálmánt a királyi címtől, legvégül 1115-ben Könyves Kálmán Dömösön </a:t>
            </a:r>
            <a:r>
              <a:rPr lang="hu-HU" b="1" u="sng" dirty="0">
                <a:solidFill>
                  <a:srgbClr val="FF0000"/>
                </a:solidFill>
              </a:rPr>
              <a:t>megvakítatja</a:t>
            </a:r>
            <a:r>
              <a:rPr lang="hu-HU" b="1" dirty="0"/>
              <a:t> Álmos herceget</a:t>
            </a:r>
            <a:r>
              <a:rPr lang="hu-HU" dirty="0"/>
              <a:t> és annak fiát </a:t>
            </a:r>
            <a:r>
              <a:rPr lang="hu-HU" b="1" dirty="0"/>
              <a:t>Béla herceget</a:t>
            </a:r>
          </a:p>
          <a:p>
            <a:r>
              <a:rPr lang="hu-HU" b="1" dirty="0"/>
              <a:t>Álmos herceg Bizáncba menekült</a:t>
            </a:r>
            <a:r>
              <a:rPr lang="hu-HU" dirty="0"/>
              <a:t>, megvakított fiát, Bélát titokban a </a:t>
            </a:r>
            <a:r>
              <a:rPr lang="hu-HU" b="1" dirty="0"/>
              <a:t>pécsváradi bencés apátságban hagyta</a:t>
            </a:r>
          </a:p>
        </p:txBody>
      </p:sp>
    </p:spTree>
    <p:extLst>
      <p:ext uri="{BB962C8B-B14F-4D97-AF65-F5344CB8AC3E}">
        <p14:creationId xmlns:p14="http://schemas.microsoft.com/office/powerpoint/2010/main" val="3051224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hu-HU" dirty="0"/>
              <a:t>Könyves Kálmán uralkodása 1095-1116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674882"/>
            <a:ext cx="8720577" cy="4525963"/>
          </a:xfrm>
        </p:spPr>
        <p:txBody>
          <a:bodyPr>
            <a:normAutofit/>
          </a:bodyPr>
          <a:lstStyle/>
          <a:p>
            <a:r>
              <a:rPr lang="hu-HU" sz="2800" dirty="0"/>
              <a:t>Kálmán király egyben egyházi személy is volt – püspök (már az 1096-os megkoronázása előtt is)</a:t>
            </a:r>
          </a:p>
          <a:p>
            <a:r>
              <a:rPr lang="hu-HU" sz="2800" dirty="0"/>
              <a:t>Megszerezte Magyarországnak </a:t>
            </a:r>
            <a:r>
              <a:rPr lang="hu-HU" sz="2800" b="1" u="sng" dirty="0"/>
              <a:t>Dalmáciát</a:t>
            </a:r>
            <a:r>
              <a:rPr lang="hu-HU" sz="2800" dirty="0"/>
              <a:t> és </a:t>
            </a:r>
            <a:r>
              <a:rPr lang="hu-HU" sz="2800" b="1" u="sng" dirty="0">
                <a:solidFill>
                  <a:srgbClr val="C00000"/>
                </a:solidFill>
              </a:rPr>
              <a:t>EGYESÍTETTE</a:t>
            </a:r>
            <a:r>
              <a:rPr lang="hu-HU" sz="2800" b="1" dirty="0">
                <a:solidFill>
                  <a:srgbClr val="C00000"/>
                </a:solidFill>
              </a:rPr>
              <a:t> a horvát és a magyar királyi címet </a:t>
            </a:r>
            <a:r>
              <a:rPr lang="hu-HU" sz="2800" dirty="0"/>
              <a:t>– </a:t>
            </a:r>
            <a:r>
              <a:rPr lang="hu-HU" sz="2800" b="1" u="sng" dirty="0"/>
              <a:t>PERSONÁLUNIÓ </a:t>
            </a:r>
            <a:r>
              <a:rPr lang="hu-HU" sz="2800" dirty="0"/>
              <a:t> (a horvát királyi cím a magyar királyi címmel együtt jár a 20. századig)</a:t>
            </a:r>
            <a:endParaRPr lang="hu-HU" sz="2800" b="1" u="sng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616" y="2965250"/>
            <a:ext cx="3456384" cy="392013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3044"/>
            <a:ext cx="5857875" cy="2009775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337592" y="5934669"/>
            <a:ext cx="504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Annulus</a:t>
            </a:r>
            <a:r>
              <a:rPr lang="hu-HU" dirty="0"/>
              <a:t> </a:t>
            </a:r>
            <a:r>
              <a:rPr lang="hu-HU" dirty="0" err="1"/>
              <a:t>Colomanni</a:t>
            </a:r>
            <a:r>
              <a:rPr lang="hu-HU" dirty="0"/>
              <a:t> </a:t>
            </a:r>
            <a:r>
              <a:rPr lang="hu-HU" dirty="0" err="1"/>
              <a:t>regis</a:t>
            </a:r>
            <a:r>
              <a:rPr lang="hu-HU" dirty="0"/>
              <a:t> – Kálmán király gyűrűje</a:t>
            </a:r>
          </a:p>
          <a:p>
            <a:endParaRPr lang="hu-HU" dirty="0"/>
          </a:p>
          <a:p>
            <a:r>
              <a:rPr lang="hu-HU" dirty="0"/>
              <a:t>A belsejében: </a:t>
            </a:r>
            <a:r>
              <a:rPr lang="hu-HU" dirty="0" err="1"/>
              <a:t>Gut</a:t>
            </a:r>
            <a:r>
              <a:rPr lang="hu-HU" dirty="0"/>
              <a:t> </a:t>
            </a:r>
            <a:r>
              <a:rPr lang="hu-HU" dirty="0" err="1"/>
              <a:t>Gut</a:t>
            </a:r>
            <a:r>
              <a:rPr lang="hu-HU" dirty="0"/>
              <a:t> </a:t>
            </a:r>
            <a:r>
              <a:rPr lang="hu-HU" dirty="0" err="1"/>
              <a:t>Gutani</a:t>
            </a:r>
            <a:r>
              <a:rPr lang="hu-HU" dirty="0"/>
              <a:t> </a:t>
            </a:r>
            <a:r>
              <a:rPr lang="hu-HU" dirty="0" err="1"/>
              <a:t>Tabal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1501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922114"/>
          </a:xfrm>
        </p:spPr>
        <p:txBody>
          <a:bodyPr/>
          <a:lstStyle/>
          <a:p>
            <a:r>
              <a:rPr lang="hu-HU" dirty="0"/>
              <a:t>Könyves Kálmán törvényei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842" y="548680"/>
            <a:ext cx="9144000" cy="4525963"/>
          </a:xfrm>
        </p:spPr>
        <p:txBody>
          <a:bodyPr>
            <a:normAutofit/>
          </a:bodyPr>
          <a:lstStyle/>
          <a:p>
            <a:r>
              <a:rPr lang="hu-HU" sz="2800" dirty="0"/>
              <a:t>1100 körül </a:t>
            </a:r>
            <a:r>
              <a:rPr lang="hu-HU" sz="2800" b="1" dirty="0"/>
              <a:t>Tarcalon</a:t>
            </a:r>
            <a:r>
              <a:rPr lang="hu-HU" sz="2800" dirty="0"/>
              <a:t> született az első törvénykönyve</a:t>
            </a:r>
          </a:p>
          <a:p>
            <a:r>
              <a:rPr lang="hu-HU" sz="2800" b="1" dirty="0"/>
              <a:t>Enyhítés</a:t>
            </a:r>
            <a:r>
              <a:rPr lang="hu-HU" sz="2800" dirty="0"/>
              <a:t> a lopásoknál, halálos ítélet csak a 4 lábas jószágoktól</a:t>
            </a:r>
          </a:p>
          <a:p>
            <a:r>
              <a:rPr lang="hu-HU" sz="2800" dirty="0"/>
              <a:t>57. </a:t>
            </a:r>
            <a:r>
              <a:rPr lang="sk-SK" sz="2800" dirty="0"/>
              <a:t>§ : </a:t>
            </a:r>
            <a:r>
              <a:rPr lang="hu-HU" sz="2800" dirty="0"/>
              <a:t>„De </a:t>
            </a:r>
            <a:r>
              <a:rPr lang="hu-HU" sz="2800" dirty="0" err="1"/>
              <a:t>strigis</a:t>
            </a:r>
            <a:r>
              <a:rPr lang="hu-HU" sz="2800" dirty="0"/>
              <a:t> </a:t>
            </a:r>
            <a:r>
              <a:rPr lang="hu-HU" sz="2800" dirty="0" err="1"/>
              <a:t>vero</a:t>
            </a:r>
            <a:r>
              <a:rPr lang="hu-HU" sz="2800" dirty="0"/>
              <a:t> </a:t>
            </a:r>
            <a:r>
              <a:rPr lang="hu-HU" sz="2800" dirty="0" err="1"/>
              <a:t>quae</a:t>
            </a:r>
            <a:r>
              <a:rPr lang="hu-HU" sz="2800" dirty="0"/>
              <a:t> non </a:t>
            </a:r>
            <a:r>
              <a:rPr lang="hu-HU" sz="2800" dirty="0" err="1"/>
              <a:t>sunt</a:t>
            </a:r>
            <a:r>
              <a:rPr lang="hu-HU" sz="2800" dirty="0"/>
              <a:t>, nulla </a:t>
            </a:r>
            <a:r>
              <a:rPr lang="hu-HU" sz="2800" dirty="0" err="1"/>
              <a:t>questio</a:t>
            </a:r>
            <a:r>
              <a:rPr lang="hu-HU" sz="2800" dirty="0"/>
              <a:t> fiat…” – A boszorkányokról, </a:t>
            </a:r>
            <a:r>
              <a:rPr lang="hu-HU" sz="2800" b="1" dirty="0"/>
              <a:t>akik pedig nincsenek</a:t>
            </a:r>
            <a:r>
              <a:rPr lang="hu-HU" sz="2800" dirty="0"/>
              <a:t>, semmiféle említés ne essék.</a:t>
            </a:r>
          </a:p>
          <a:p>
            <a:r>
              <a:rPr lang="hu-HU" sz="2800" dirty="0"/>
              <a:t>60. § : A </a:t>
            </a:r>
            <a:r>
              <a:rPr lang="hu-HU" sz="2800" b="1" dirty="0" err="1">
                <a:solidFill>
                  <a:srgbClr val="C00000"/>
                </a:solidFill>
              </a:rPr>
              <a:t>maleficákat</a:t>
            </a:r>
            <a:r>
              <a:rPr lang="hu-HU" sz="2800" dirty="0"/>
              <a:t> (</a:t>
            </a:r>
            <a:r>
              <a:rPr lang="hu-HU" sz="2800" dirty="0" err="1"/>
              <a:t>bűbájoskodó</a:t>
            </a:r>
            <a:r>
              <a:rPr lang="hu-HU" sz="2800" dirty="0"/>
              <a:t>, rontást hozó asszonyok, boszorkányok egyéb megnevezése) – </a:t>
            </a:r>
            <a:r>
              <a:rPr lang="hu-HU" sz="2800" b="1" dirty="0"/>
              <a:t>HALÁLLAL BÜNTETI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269416"/>
            <a:ext cx="6471642" cy="258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99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10952" y="90029"/>
            <a:ext cx="8229600" cy="1143000"/>
          </a:xfrm>
        </p:spPr>
        <p:txBody>
          <a:bodyPr>
            <a:normAutofit/>
          </a:bodyPr>
          <a:lstStyle/>
          <a:p>
            <a:r>
              <a:rPr lang="hu-HU" sz="5500" dirty="0">
                <a:solidFill>
                  <a:schemeClr val="bg1"/>
                </a:solidFill>
              </a:rPr>
              <a:t>Köszönöm a figyelmet!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1207908"/>
            <a:ext cx="10044608" cy="565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506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1135</TotalTime>
  <Words>525</Words>
  <Application>Microsoft Office PowerPoint</Application>
  <PresentationFormat>Diavetítés a képernyőre (4:3 oldalarány)</PresentationFormat>
  <Paragraphs>49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Office-téma</vt:lpstr>
      <vt:lpstr>A Magyar Királyság első évszázada</vt:lpstr>
      <vt:lpstr>I. Béla halála után</vt:lpstr>
      <vt:lpstr>Trónviszály az 1070-es években</vt:lpstr>
      <vt:lpstr>Hatalomátvétel és bosszú</vt:lpstr>
      <vt:lpstr>I. (Szent) László uralkodása</vt:lpstr>
      <vt:lpstr>A keresztény Magyarország kiteljesedése</vt:lpstr>
      <vt:lpstr>PowerPoint-bemutató</vt:lpstr>
      <vt:lpstr>Szent László törvényei</vt:lpstr>
      <vt:lpstr>PowerPoint-bemutató</vt:lpstr>
      <vt:lpstr>Könyves Kálmán hatalomra kerülése</vt:lpstr>
      <vt:lpstr>Könyves Kálmán uralkodása 1095-1116</vt:lpstr>
      <vt:lpstr>Könyves Kálmán törvényei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Magyar Királyság első évszázada</dc:title>
  <dc:creator>OS</dc:creator>
  <cp:lastModifiedBy>os</cp:lastModifiedBy>
  <cp:revision>54</cp:revision>
  <dcterms:created xsi:type="dcterms:W3CDTF">2020-04-11T13:08:16Z</dcterms:created>
  <dcterms:modified xsi:type="dcterms:W3CDTF">2023-11-05T21:01:53Z</dcterms:modified>
</cp:coreProperties>
</file>