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0" r:id="rId3"/>
    <p:sldId id="261" r:id="rId4"/>
    <p:sldId id="266" r:id="rId5"/>
    <p:sldId id="267" r:id="rId6"/>
    <p:sldId id="257" r:id="rId7"/>
    <p:sldId id="258" r:id="rId8"/>
    <p:sldId id="263" r:id="rId9"/>
    <p:sldId id="259" r:id="rId10"/>
    <p:sldId id="265" r:id="rId11"/>
  </p:sldIdLst>
  <p:sldSz cx="9144000" cy="6858000" type="screen4x3"/>
  <p:notesSz cx="6858000" cy="9144000"/>
  <p:defaultTextStyle>
    <a:defPPr>
      <a:defRPr lang="hu-H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2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2C98BD-C065-4C1A-A610-A2377A0AAA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1C6FB364-71A4-4257-97AA-41334BEEC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D49F0C7-D2A2-4980-81C3-ED5849865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85F4BD4-F015-4B5C-9671-92518873F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90C81A-E751-4AB9-84DC-DD7DBD559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67466F-B1B7-4FB4-A650-9ADB8A6C5EFE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6566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9D5C03E-80A0-4253-95BA-8036EF2B2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399C2F7-BB0F-4721-84DC-070F39A7B6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3CD7100-F15D-4684-871E-F51E49464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75449E5-53E2-48BE-BCEC-4BD03BA56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E5EACC4-3C78-4D6A-BECF-4BA24FB4E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B02CC-7C62-4A07-AD67-4B1188C3C71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090360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D410C55-A6BE-49E8-897B-B6AC45DC5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B15FADC-2E73-4348-B362-6F6F308C53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6463AB-1488-495E-BE5A-27725BC6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F80A8CE-4CE9-4E9C-B45D-AB852E6BC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46C6DD2-2531-4695-9E45-2B284B3809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A1BB3-872B-4411-9982-183F521870A2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034337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A273AFE-00B9-49BE-90DD-D6F0401B4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85A9D6-6CE7-4A5F-BE5E-BEE9DA6F6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D19FBB0-894B-443E-955D-7AA545A687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F6939303-CB46-4D46-8105-D6521158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AF5D7D6-2E09-4738-A27B-CF115946E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E63D402-612A-4D0A-935E-E46283CF0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0DFF3-857E-45C0-8506-214D2214F9E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89092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7AD6F8-A49F-4541-A722-6098B9EF0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EBF57CF-D897-4159-8D8F-FFDAF652B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7B6D81CC-223E-4E36-8CD3-F1DE22B8EC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9903B1B3-4274-4210-B68E-CFCFD847E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70FCDD6D-F6BB-456F-B9DE-40F88A7A1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AEE82BB-8DDB-4759-AB8D-CE20356EB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59F879B4-2891-461B-B71A-C0E2E5D12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7E0994A2-1705-4551-AEF2-267A69F08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6F5D23-C97D-40AF-B721-F049BF89F94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995416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70A338-4193-4094-A8B2-898EC1E54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1A68545-4A42-4D25-8A7C-51B14431B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5134FA3E-70AD-4934-91FD-5784338F5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E40F51D-10EB-4278-98F2-485B34EF7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CB0379-2D4A-46E2-AAD4-F9EF8F7E4A43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2614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363B61F-46BB-4D6A-90D6-40FA8F0FB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54EC56F2-CC14-43EA-9497-9E05D21FE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9228A07-E50E-4DC8-AB19-6587470AE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7B5E6-0C2A-492C-B5EA-A03EC38E590A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945712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A32D605-ED9A-4997-82C3-3E06A4B1D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9D33550-AB65-4E3C-AA1F-72ED4601A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606EA4B-A5CA-4509-9555-4FBAC7365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BF8A9A28-8929-4997-A5C7-108414CE1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4312B72-3D71-471C-8287-468AFC47E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923AF8-6AFD-4A0D-AA4D-3D105BEFC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6B12B-9946-4208-A742-8891B5698FC9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812702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A8663C-DD32-4CFB-98A9-2D97FD726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2790E89-1296-442A-89DF-C2F3A46800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0FA35E6-630E-45CB-871A-BB5A5E24E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428AF3B5-EDC9-4C0B-8B35-EF2F1DBE4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536B2E3-719C-4406-BFA3-D2DA1DBB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AC00F21-AEC7-471E-A37D-A33A64C76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04AC7-A1F7-4AD0-A51B-98739FF886C0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79832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A718ED-DFCC-434E-B4D4-77237C083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EE1E08E-185E-4CE1-B524-21E0DD942C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8CAE1BD-D91A-4A7F-B873-4AD1C30F2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71F8225-7AFD-4A3E-976F-D87F3A6E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272F358-6659-4D97-9005-FAED2E9EB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F05E2A-E040-4E76-910D-81227C012535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72119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11C8E34-9314-437F-875B-CDAB2DFDB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C79A313-9BFF-4BD3-A21E-DE3504359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E288265-D386-4B96-B977-3205878AA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7483E2E-72EF-4152-A150-3FE76AE40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A3FB2F-A7FB-421D-8961-3C4E49AA5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492D30-268B-4482-A848-9EE4C3C95A3D}" type="slidenum">
              <a:rPr lang="hu-HU" altLang="hu-HU"/>
              <a:pPr/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204326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759E7FD-50E0-454E-BDB8-B8344AD7D0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AFD8E33-33C5-4479-8BCA-1E618A3801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DAA21B0-EEE7-4D3F-BD34-D3C5D3883A0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hu-HU" alt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EC2A072-9181-4FDD-BA61-6D7464923C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hu-HU" alt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DD60BEF-42D7-4091-A926-ED85C1C41EF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D070508-A21A-4AF7-B28E-A380B127A44B}" type="slidenum">
              <a:rPr lang="hu-HU" altLang="hu-HU"/>
              <a:pPr/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410E9E5-80F5-4D4A-AB87-2E25F5B70C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hu-HU" altLang="hu-HU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685FB22-55EC-418C-9EF3-832B5596B2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/>
          </a:p>
        </p:txBody>
      </p:sp>
      <p:pic>
        <p:nvPicPr>
          <p:cNvPr id="10245" name="Picture 5" descr="Bécsi kongresszus ">
            <a:extLst>
              <a:ext uri="{FF2B5EF4-FFF2-40B4-BE49-F238E27FC236}">
                <a16:creationId xmlns:a16="http://schemas.microsoft.com/office/drawing/2014/main" id="{5FD13D57-B3CE-41AF-9E4F-CEF8F55D6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6" name="Rectangle 6">
            <a:extLst>
              <a:ext uri="{FF2B5EF4-FFF2-40B4-BE49-F238E27FC236}">
                <a16:creationId xmlns:a16="http://schemas.microsoft.com/office/drawing/2014/main" id="{CDE4D3E3-2E53-40E1-A4A0-D12E7B403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96" y="836613"/>
            <a:ext cx="8856984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hu-HU" altLang="hu-HU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JULIAN" panose="02000000000000000000" pitchFamily="2" charset="0"/>
              </a:rPr>
              <a:t>A Szent Szövetség Európája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64B65D3-7649-414B-A0CD-76BEF5F09B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36613"/>
          </a:xfrm>
        </p:spPr>
        <p:txBody>
          <a:bodyPr/>
          <a:lstStyle/>
          <a:p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„Szent Szövetség”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24152D-11E3-44A3-919D-07BF8E15C8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052513"/>
            <a:ext cx="8964612" cy="5805487"/>
          </a:xfrm>
        </p:spPr>
        <p:txBody>
          <a:bodyPr/>
          <a:lstStyle/>
          <a:p>
            <a:pPr marL="533400" indent="-533400">
              <a:lnSpc>
                <a:spcPct val="80000"/>
              </a:lnSpc>
              <a:buFontTx/>
              <a:buNone/>
            </a:pPr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1814-15 bécsi kongresszuson jön létre</a:t>
            </a:r>
            <a:endParaRPr lang="hu-HU" altLang="hu-HU" sz="280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tagjai</a:t>
            </a:r>
            <a:r>
              <a:rPr lang="hu-HU" altLang="hu-HU" sz="2800" dirty="0"/>
              <a:t>: európai nagyhatalmak, </a:t>
            </a:r>
            <a:r>
              <a:rPr lang="hu-HU" altLang="hu-HU" sz="2800" b="1" u="sng" dirty="0">
                <a:solidFill>
                  <a:srgbClr val="FF0000"/>
                </a:solidFill>
              </a:rPr>
              <a:t>kivétel Anglia, a török állam és a pápai állam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céljai</a:t>
            </a:r>
            <a:r>
              <a:rPr lang="hu-HU" altLang="hu-HU" sz="2800" dirty="0"/>
              <a:t>: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restauráció</a:t>
            </a:r>
            <a:r>
              <a:rPr lang="hu-HU" altLang="hu-HU" sz="2800" dirty="0"/>
              <a:t> - </a:t>
            </a:r>
            <a:r>
              <a:rPr lang="hu-HU" altLang="hu-HU" sz="2400" dirty="0"/>
              <a:t>a forradalom előtti viszonyok helyreállítása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legitimitás</a:t>
            </a:r>
            <a:r>
              <a:rPr lang="hu-HU" altLang="hu-HU" sz="2800" dirty="0"/>
              <a:t> - </a:t>
            </a:r>
            <a:r>
              <a:rPr lang="hu-HU" altLang="hu-HU" sz="2400" dirty="0"/>
              <a:t>a régi dinasztiák hatalmának helyreállítása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vallás</a:t>
            </a:r>
            <a:r>
              <a:rPr lang="hu-HU" altLang="hu-HU" sz="2800" dirty="0"/>
              <a:t>: </a:t>
            </a:r>
            <a:r>
              <a:rPr lang="hu-HU" altLang="hu-HU" sz="2400" dirty="0"/>
              <a:t>a liberális és nemzeti eszmék elleni harc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szolidaritás</a:t>
            </a:r>
            <a:r>
              <a:rPr lang="hu-HU" altLang="hu-HU" sz="2800" dirty="0"/>
              <a:t>: </a:t>
            </a:r>
            <a:r>
              <a:rPr lang="hu-HU" altLang="hu-HU" sz="2400" dirty="0"/>
              <a:t>az uralkodók összefogása a </a:t>
            </a:r>
            <a:r>
              <a:rPr lang="hu-HU" altLang="hu-HU" sz="2400" b="1" dirty="0"/>
              <a:t>mozgalmak</a:t>
            </a:r>
            <a:r>
              <a:rPr lang="hu-HU" altLang="hu-HU" sz="2400" dirty="0"/>
              <a:t> ellen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dirty="0">
                <a:solidFill>
                  <a:schemeClr val="accent2"/>
                </a:solidFill>
              </a:rPr>
              <a:t>intervenció = </a:t>
            </a:r>
            <a:r>
              <a:rPr lang="hu-HU" altLang="hu-HU" sz="2800" dirty="0"/>
              <a:t>beavatkozás elve </a:t>
            </a:r>
            <a:r>
              <a:rPr lang="hu-HU" altLang="hu-HU" sz="2400" dirty="0">
                <a:cs typeface="Arial" panose="020B0604020202020204" pitchFamily="34" charset="0"/>
              </a:rPr>
              <a:t>→ </a:t>
            </a:r>
            <a:r>
              <a:rPr lang="hu-HU" altLang="hu-HU" sz="2400" u="sng" dirty="0">
                <a:solidFill>
                  <a:srgbClr val="C00000"/>
                </a:solidFill>
              </a:rPr>
              <a:t>fegyveres segítő beavatkozást vállalnak a többiek</a:t>
            </a:r>
            <a:r>
              <a:rPr lang="hu-HU" altLang="hu-HU" sz="2800" u="sng" dirty="0">
                <a:solidFill>
                  <a:srgbClr val="C00000"/>
                </a:solidFill>
              </a:rPr>
              <a:t> </a:t>
            </a:r>
          </a:p>
          <a:p>
            <a:pPr marL="533400" indent="-533400">
              <a:lnSpc>
                <a:spcPct val="80000"/>
              </a:lnSpc>
              <a:buFontTx/>
              <a:buNone/>
            </a:pPr>
            <a:r>
              <a:rPr lang="en-US" altLang="hu-HU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»</a:t>
            </a:r>
            <a:r>
              <a:rPr lang="hu-HU" altLang="hu-HU" sz="28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 </a:t>
            </a:r>
            <a:r>
              <a:rPr lang="hu-HU" altLang="hu-HU" sz="2800" b="1" i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 feudalizmust akarták konzerválni</a:t>
            </a:r>
          </a:p>
          <a:p>
            <a:pPr marL="533400" indent="-533400">
              <a:lnSpc>
                <a:spcPct val="80000"/>
              </a:lnSpc>
            </a:pP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visszaállítani az eredeti határvonalakat</a:t>
            </a:r>
            <a:endParaRPr lang="hu-HU" altLang="hu-HU" sz="2800" b="1" i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533400" indent="-533400">
              <a:lnSpc>
                <a:spcPct val="80000"/>
              </a:lnSpc>
            </a:pPr>
            <a:r>
              <a:rPr lang="hu-HU" altLang="hu-HU" sz="2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letaszított uralkodókat (din.) visszasegíteni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7" dur="20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52A66AE7-1411-416A-BC19-CAA64AC95F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5565"/>
            <a:ext cx="8229600" cy="777875"/>
          </a:xfrm>
        </p:spPr>
        <p:txBody>
          <a:bodyPr/>
          <a:lstStyle/>
          <a:p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területi osztozkodás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AE03344-FA10-48D8-9ABB-42B1BEF35F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7504" y="980728"/>
            <a:ext cx="8928992" cy="5589587"/>
          </a:xfrm>
        </p:spPr>
        <p:txBody>
          <a:bodyPr/>
          <a:lstStyle/>
          <a:p>
            <a:r>
              <a:rPr lang="hu-HU" altLang="hu-HU" sz="2400" b="1">
                <a:solidFill>
                  <a:schemeClr val="hlink"/>
                </a:solidFill>
              </a:rPr>
              <a:t>Franciaország</a:t>
            </a:r>
            <a:r>
              <a:rPr lang="hu-HU" altLang="hu-HU" sz="2400"/>
              <a:t> visszaszorítása korábbi határai mögé; 700 millió frank hadisarc;</a:t>
            </a:r>
          </a:p>
          <a:p>
            <a:r>
              <a:rPr lang="hu-HU" altLang="hu-HU" sz="2400" b="1">
                <a:solidFill>
                  <a:schemeClr val="hlink"/>
                </a:solidFill>
              </a:rPr>
              <a:t>Ausztria</a:t>
            </a:r>
            <a:r>
              <a:rPr lang="hu-HU" altLang="hu-HU" sz="2400"/>
              <a:t> az elvesztett Németalföld helyett Észak-Itáliában kapott kárpótlást.</a:t>
            </a:r>
          </a:p>
          <a:p>
            <a:r>
              <a:rPr lang="hu-HU" altLang="hu-HU" sz="2400" b="1">
                <a:solidFill>
                  <a:schemeClr val="hlink"/>
                </a:solidFill>
              </a:rPr>
              <a:t>Oroszországé</a:t>
            </a:r>
            <a:r>
              <a:rPr lang="hu-HU" altLang="hu-HU" sz="2400"/>
              <a:t> lett Finnország, Lengyelország egy része, és megszerezte a törököktől Besszarábiát </a:t>
            </a:r>
          </a:p>
          <a:p>
            <a:r>
              <a:rPr lang="hu-HU" altLang="hu-HU" sz="2400"/>
              <a:t>Ausztria és </a:t>
            </a:r>
            <a:r>
              <a:rPr lang="hu-HU" altLang="hu-HU" sz="2400" b="1">
                <a:solidFill>
                  <a:schemeClr val="hlink"/>
                </a:solidFill>
              </a:rPr>
              <a:t>Poroszország</a:t>
            </a:r>
            <a:r>
              <a:rPr lang="hu-HU" altLang="hu-HU" sz="2400"/>
              <a:t> osztozott Lengyelország maradékán</a:t>
            </a:r>
          </a:p>
          <a:p>
            <a:r>
              <a:rPr lang="hu-HU" altLang="hu-HU" sz="2400"/>
              <a:t>létrehozták a </a:t>
            </a:r>
            <a:r>
              <a:rPr lang="hu-HU" altLang="hu-HU" sz="2400" i="1">
                <a:solidFill>
                  <a:schemeClr val="accent2"/>
                </a:solidFill>
              </a:rPr>
              <a:t>Német Szövetséget</a:t>
            </a:r>
            <a:r>
              <a:rPr lang="hu-HU" altLang="hu-HU" sz="2400" i="1"/>
              <a:t> (1806 Német-Római Cs.</a:t>
            </a:r>
            <a:r>
              <a:rPr lang="hu-HU" altLang="hu-HU" sz="2400" i="1">
                <a:cs typeface="Arial" panose="020B0604020202020204" pitchFamily="34" charset="0"/>
              </a:rPr>
              <a:t>†)</a:t>
            </a:r>
            <a:endParaRPr lang="hu-HU" altLang="hu-HU" sz="2400">
              <a:cs typeface="Arial" panose="020B0604020202020204" pitchFamily="34" charset="0"/>
            </a:endParaRPr>
          </a:p>
          <a:p>
            <a:r>
              <a:rPr lang="hu-HU" altLang="hu-HU" sz="2400" b="1">
                <a:solidFill>
                  <a:schemeClr val="hlink"/>
                </a:solidFill>
              </a:rPr>
              <a:t>Anglia</a:t>
            </a:r>
            <a:r>
              <a:rPr lang="hu-HU" altLang="hu-HU" sz="2400"/>
              <a:t> - gyarmatbirodalom fejlesztése (pl. Málta, )</a:t>
            </a:r>
          </a:p>
          <a:p>
            <a:r>
              <a:rPr lang="hu-HU" altLang="hu-HU" sz="2400" b="1">
                <a:solidFill>
                  <a:schemeClr val="hlink"/>
                </a:solidFill>
              </a:rPr>
              <a:t>Itáliában</a:t>
            </a:r>
            <a:r>
              <a:rPr lang="hu-HU" altLang="hu-HU" sz="2400"/>
              <a:t> megerősítették a </a:t>
            </a:r>
            <a:r>
              <a:rPr lang="hu-HU" altLang="hu-HU" sz="2400">
                <a:solidFill>
                  <a:schemeClr val="accent2"/>
                </a:solidFill>
              </a:rPr>
              <a:t>Szárd-Piemonti Királyságot</a:t>
            </a:r>
            <a:r>
              <a:rPr lang="hu-HU" altLang="hu-HU" sz="2400"/>
              <a:t>.</a:t>
            </a:r>
          </a:p>
          <a:p>
            <a:r>
              <a:rPr lang="hu-HU" altLang="hu-HU" sz="2400" b="1">
                <a:solidFill>
                  <a:schemeClr val="accent2"/>
                </a:solidFill>
              </a:rPr>
              <a:t>Svájc </a:t>
            </a:r>
            <a:r>
              <a:rPr lang="hu-HU" altLang="hu-HU" sz="2400"/>
              <a:t>örökös semlegességének kimondása </a:t>
            </a:r>
          </a:p>
          <a:p>
            <a:r>
              <a:rPr lang="hu-HU" altLang="hu-HU" sz="2400"/>
              <a:t>Krakkó önálló köztársaság (</a:t>
            </a:r>
            <a:r>
              <a:rPr lang="hu-HU" altLang="hu-HU" sz="2400">
                <a:solidFill>
                  <a:schemeClr val="accent2"/>
                </a:solidFill>
              </a:rPr>
              <a:t>Krakkói Köztársaság</a:t>
            </a:r>
            <a:r>
              <a:rPr lang="hu-HU" altLang="hu-HU" sz="2400"/>
              <a:t> néven)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F0F4EE0-FEBA-4871-883D-38135853C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368"/>
            <a:ext cx="9144000" cy="60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27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125D33D-5836-459B-ACF9-9E67AEE1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A XIX. század eszméi">
            <a:hlinkClick r:id="" action="ppaction://media"/>
            <a:extLst>
              <a:ext uri="{FF2B5EF4-FFF2-40B4-BE49-F238E27FC236}">
                <a16:creationId xmlns:a16="http://schemas.microsoft.com/office/drawing/2014/main" id="{5BDE5775-681D-4401-A339-C4748B541E8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"/>
            <a:ext cx="9144000" cy="6888378"/>
          </a:xfrm>
        </p:spPr>
      </p:pic>
    </p:spTree>
    <p:extLst>
      <p:ext uri="{BB962C8B-B14F-4D97-AF65-F5344CB8AC3E}">
        <p14:creationId xmlns:p14="http://schemas.microsoft.com/office/powerpoint/2010/main" val="421917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96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28D51944-A8DC-41D6-BF6C-9E8170CC3B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25538"/>
          </a:xfrm>
        </p:spPr>
        <p:txBody>
          <a:bodyPr/>
          <a:lstStyle/>
          <a:p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1820-as évek mozgalmai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91D0F43-9507-4B09-BDA0-55B862A03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196975"/>
            <a:ext cx="9144000" cy="6048375"/>
          </a:xfrm>
        </p:spPr>
        <p:txBody>
          <a:bodyPr/>
          <a:lstStyle/>
          <a:p>
            <a:pPr marL="609600" indent="-609600">
              <a:lnSpc>
                <a:spcPct val="95000"/>
              </a:lnSpc>
              <a:buFontTx/>
              <a:buNone/>
            </a:pPr>
            <a:r>
              <a:rPr lang="hu-HU" altLang="hu-HU" sz="2400"/>
              <a:t>1820 </a:t>
            </a:r>
            <a:r>
              <a:rPr lang="hu-HU" altLang="hu-HU" sz="2400" b="1">
                <a:solidFill>
                  <a:schemeClr val="accent2"/>
                </a:solidFill>
              </a:rPr>
              <a:t>Spanyolország</a:t>
            </a:r>
            <a:r>
              <a:rPr lang="hu-HU" altLang="hu-HU" sz="2400"/>
              <a:t> - visszatérő Bourbon din. abszolutista uralma</a:t>
            </a:r>
            <a:r>
              <a:rPr lang="hu-HU" altLang="hu-HU" sz="2400">
                <a:cs typeface="Arial" panose="020B0604020202020204" pitchFamily="34" charset="0"/>
              </a:rPr>
              <a:t>→</a:t>
            </a:r>
            <a:r>
              <a:rPr lang="hu-HU" altLang="hu-HU" sz="2400"/>
              <a:t> </a:t>
            </a:r>
            <a:r>
              <a:rPr lang="hu-HU" altLang="hu-HU" sz="2400" u="sng"/>
              <a:t>francia</a:t>
            </a:r>
            <a:r>
              <a:rPr lang="hu-HU" altLang="hu-HU" sz="2400"/>
              <a:t> csapatok verik le a mozgalmat</a:t>
            </a:r>
          </a:p>
          <a:p>
            <a:pPr marL="609600" indent="-609600">
              <a:lnSpc>
                <a:spcPct val="95000"/>
              </a:lnSpc>
              <a:buFontTx/>
              <a:buNone/>
            </a:pPr>
            <a:r>
              <a:rPr lang="hu-HU" altLang="hu-HU" sz="2400"/>
              <a:t>1820-1821 </a:t>
            </a:r>
            <a:r>
              <a:rPr lang="hu-HU" altLang="hu-HU" sz="2400" b="1">
                <a:solidFill>
                  <a:schemeClr val="accent2"/>
                </a:solidFill>
              </a:rPr>
              <a:t>Itália</a:t>
            </a:r>
            <a:r>
              <a:rPr lang="hu-HU" altLang="hu-HU" sz="2400"/>
              <a:t> - kibontakozik egy egyesítő és egy alkotmánykövetelő mozgalom; </a:t>
            </a:r>
            <a:r>
              <a:rPr lang="hu-HU" altLang="hu-HU" sz="2400">
                <a:solidFill>
                  <a:schemeClr val="accent2"/>
                </a:solidFill>
              </a:rPr>
              <a:t>carbonari (szénégetők)</a:t>
            </a:r>
            <a:r>
              <a:rPr lang="hu-HU" altLang="hu-HU" sz="2400"/>
              <a:t> mozgalom </a:t>
            </a:r>
            <a:r>
              <a:rPr lang="hu-HU" altLang="hu-HU" sz="2400">
                <a:cs typeface="Arial" panose="020B0604020202020204" pitchFamily="34" charset="0"/>
              </a:rPr>
              <a:t>→ </a:t>
            </a:r>
            <a:r>
              <a:rPr lang="hu-HU" altLang="hu-HU" sz="2400" u="sng"/>
              <a:t>osztrák</a:t>
            </a:r>
            <a:r>
              <a:rPr lang="hu-HU" altLang="hu-HU" sz="2400"/>
              <a:t> csapatok verik le (nem végleges) </a:t>
            </a:r>
          </a:p>
          <a:p>
            <a:pPr marL="609600" indent="-609600">
              <a:lnSpc>
                <a:spcPct val="95000"/>
              </a:lnSpc>
              <a:buFontTx/>
              <a:buNone/>
            </a:pPr>
            <a:r>
              <a:rPr lang="hu-HU" altLang="hu-HU" sz="2400"/>
              <a:t>1825 </a:t>
            </a:r>
            <a:r>
              <a:rPr lang="hu-HU" altLang="hu-HU" sz="2400" b="1">
                <a:solidFill>
                  <a:schemeClr val="accent2"/>
                </a:solidFill>
              </a:rPr>
              <a:t>Oroszország</a:t>
            </a:r>
            <a:r>
              <a:rPr lang="hu-HU" altLang="hu-HU" sz="2400"/>
              <a:t> - </a:t>
            </a:r>
            <a:r>
              <a:rPr lang="hu-HU" altLang="hu-HU" sz="2400">
                <a:solidFill>
                  <a:schemeClr val="accent2"/>
                </a:solidFill>
              </a:rPr>
              <a:t>dekabrista mozgalom</a:t>
            </a:r>
            <a:r>
              <a:rPr lang="hu-HU" altLang="hu-HU" sz="2400"/>
              <a:t> (’decemberben’), </a:t>
            </a:r>
          </a:p>
          <a:p>
            <a:pPr marL="609600" indent="-609600">
              <a:lnSpc>
                <a:spcPct val="95000"/>
              </a:lnSpc>
              <a:buFontTx/>
              <a:buNone/>
            </a:pPr>
            <a:r>
              <a:rPr lang="hu-HU" altLang="hu-HU" sz="2400"/>
              <a:t>	</a:t>
            </a:r>
            <a:r>
              <a:rPr lang="hu-HU" altLang="hu-HU" sz="2400" u="sng"/>
              <a:t>cél:</a:t>
            </a:r>
            <a:r>
              <a:rPr lang="hu-HU" altLang="hu-HU" sz="2400"/>
              <a:t> az alkotmányos monarchia kivívása, katonatiszti felkelés, </a:t>
            </a:r>
            <a:r>
              <a:rPr lang="hu-HU" altLang="hu-HU" sz="2400">
                <a:cs typeface="Arial" panose="020B0604020202020204" pitchFamily="34" charset="0"/>
              </a:rPr>
              <a:t>→ </a:t>
            </a:r>
            <a:r>
              <a:rPr lang="hu-HU" altLang="hu-HU" sz="2400"/>
              <a:t>a </a:t>
            </a:r>
            <a:r>
              <a:rPr lang="hu-HU" altLang="hu-HU" sz="2400" u="sng"/>
              <a:t>cár</a:t>
            </a:r>
            <a:r>
              <a:rPr lang="hu-HU" altLang="hu-HU" sz="2400"/>
              <a:t> veri le hozzá hű katonai egységekkel</a:t>
            </a:r>
          </a:p>
          <a:p>
            <a:pPr marL="609600" indent="-609600">
              <a:lnSpc>
                <a:spcPct val="95000"/>
              </a:lnSpc>
              <a:buFontTx/>
              <a:buNone/>
            </a:pPr>
            <a:r>
              <a:rPr lang="hu-HU" altLang="hu-HU" sz="2400"/>
              <a:t>1821-1829 </a:t>
            </a:r>
            <a:r>
              <a:rPr lang="hu-HU" altLang="hu-HU" sz="2400" b="1">
                <a:solidFill>
                  <a:schemeClr val="accent2"/>
                </a:solidFill>
              </a:rPr>
              <a:t>Görög szabadságharc -</a:t>
            </a:r>
            <a:r>
              <a:rPr lang="hu-HU" altLang="hu-HU" sz="2400" b="1"/>
              <a:t> </a:t>
            </a:r>
            <a:r>
              <a:rPr lang="hu-HU" altLang="hu-HU" sz="2400" u="sng"/>
              <a:t>oka</a:t>
            </a:r>
            <a:r>
              <a:rPr lang="hu-HU" altLang="hu-HU" sz="2400"/>
              <a:t>: az Oszmán Birodalom gyengülése és térvesztése</a:t>
            </a:r>
            <a:r>
              <a:rPr lang="hu-HU" altLang="hu-HU" sz="2400">
                <a:cs typeface="Arial" panose="020B0604020202020204" pitchFamily="34" charset="0"/>
                <a:sym typeface="Wingdings" panose="05000000000000000000" pitchFamily="2" charset="2"/>
              </a:rPr>
              <a:t>→ </a:t>
            </a:r>
            <a:r>
              <a:rPr lang="hu-HU" altLang="hu-HU" sz="2400"/>
              <a:t>görögök függetlenednek és az oroszok sem erősödnek meg  </a:t>
            </a:r>
            <a:r>
              <a:rPr lang="en-US" altLang="hu-HU" sz="2400">
                <a:cs typeface="Arial" panose="020B0604020202020204" pitchFamily="34" charset="0"/>
              </a:rPr>
              <a:t>»</a:t>
            </a:r>
            <a:r>
              <a:rPr lang="hu-HU" altLang="hu-HU" sz="2400">
                <a:cs typeface="Arial" panose="020B0604020202020204" pitchFamily="34" charset="0"/>
              </a:rPr>
              <a:t> </a:t>
            </a:r>
            <a:r>
              <a:rPr lang="hu-HU" altLang="hu-HU" sz="2400">
                <a:solidFill>
                  <a:schemeClr val="accent2"/>
                </a:solidFill>
                <a:cs typeface="Arial" panose="020B0604020202020204" pitchFamily="34" charset="0"/>
              </a:rPr>
              <a:t>”keleti kérdés”</a:t>
            </a:r>
            <a:r>
              <a:rPr lang="hu-HU" altLang="hu-HU" sz="2400">
                <a:cs typeface="Arial" panose="020B0604020202020204" pitchFamily="34" charset="0"/>
              </a:rPr>
              <a:t> a Balkánon</a:t>
            </a:r>
            <a:endParaRPr lang="en-US" altLang="hu-HU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9C38CAD-04A2-47DD-A776-B415C4CD9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81075"/>
          </a:xfrm>
        </p:spPr>
        <p:txBody>
          <a:bodyPr/>
          <a:lstStyle/>
          <a:p>
            <a:r>
              <a:rPr lang="hu-HU" altLang="hu-HU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Az 1830-as évek mozgalmai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F7E6C3B9-7C00-4267-8D88-1FC61AE7C3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052513"/>
            <a:ext cx="9324528" cy="5805487"/>
          </a:xfrm>
        </p:spPr>
        <p:txBody>
          <a:bodyPr/>
          <a:lstStyle/>
          <a:p>
            <a:pPr>
              <a:buFontTx/>
              <a:buNone/>
            </a:pPr>
            <a:r>
              <a:rPr lang="hu-HU" altLang="hu-HU" dirty="0"/>
              <a:t>1830 júliusi </a:t>
            </a:r>
            <a:r>
              <a:rPr lang="hu-HU" altLang="hu-HU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forradalom Franciaországban</a:t>
            </a:r>
            <a:endParaRPr lang="hu-HU" altLang="hu-HU" dirty="0"/>
          </a:p>
          <a:p>
            <a:pPr>
              <a:buFontTx/>
              <a:buNone/>
            </a:pPr>
            <a:r>
              <a:rPr lang="hu-HU" altLang="hu-HU" sz="2800" u="sng" dirty="0"/>
              <a:t>oka:</a:t>
            </a:r>
            <a:r>
              <a:rPr lang="hu-HU" altLang="hu-HU" sz="2800" dirty="0"/>
              <a:t> a Bourbon </a:t>
            </a:r>
            <a:r>
              <a:rPr lang="hu-HU" altLang="hu-HU" sz="2800" dirty="0" err="1"/>
              <a:t>restauráció</a:t>
            </a:r>
            <a:r>
              <a:rPr lang="hu-HU" altLang="hu-HU" sz="2800" dirty="0" err="1">
                <a:cs typeface="Arial" panose="020B0604020202020204" pitchFamily="34" charset="0"/>
              </a:rPr>
              <a:t>→</a:t>
            </a:r>
            <a:r>
              <a:rPr lang="hu-HU" altLang="hu-HU" sz="2800" u="sng" dirty="0" err="1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köv</a:t>
            </a: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  <a:cs typeface="Arial" panose="020B0604020202020204" pitchFamily="34" charset="0"/>
              </a:rPr>
              <a:t>.:</a:t>
            </a:r>
            <a:r>
              <a:rPr lang="hu-HU" altLang="hu-HU" sz="2800" dirty="0">
                <a:cs typeface="Arial" panose="020B0604020202020204" pitchFamily="34" charset="0"/>
              </a:rPr>
              <a:t> alkotmányos </a:t>
            </a:r>
            <a:r>
              <a:rPr lang="hu-HU" altLang="hu-HU" sz="2800" dirty="0" err="1">
                <a:cs typeface="Arial" panose="020B0604020202020204" pitchFamily="34" charset="0"/>
              </a:rPr>
              <a:t>mon</a:t>
            </a:r>
            <a:r>
              <a:rPr lang="hu-HU" altLang="hu-HU" sz="2800" dirty="0">
                <a:cs typeface="Arial" panose="020B0604020202020204" pitchFamily="34" charset="0"/>
              </a:rPr>
              <a:t>.</a:t>
            </a:r>
          </a:p>
          <a:p>
            <a:pPr>
              <a:buFontTx/>
              <a:buNone/>
            </a:pPr>
            <a:r>
              <a:rPr lang="hu-HU" altLang="hu-HU" dirty="0"/>
              <a:t>1830 </a:t>
            </a:r>
            <a:r>
              <a:rPr lang="hu-HU" altLang="hu-HU" dirty="0">
                <a:solidFill>
                  <a:schemeClr val="accent2"/>
                </a:solidFill>
              </a:rPr>
              <a:t>Belgium</a:t>
            </a:r>
            <a:r>
              <a:rPr lang="hu-HU" altLang="hu-HU" dirty="0"/>
              <a:t> kivívja f</a:t>
            </a:r>
            <a:r>
              <a:rPr lang="hu-HU" altLang="hu-HU" dirty="0">
                <a:solidFill>
                  <a:schemeClr val="accent2"/>
                </a:solidFill>
              </a:rPr>
              <a:t>üggetlenség</a:t>
            </a:r>
            <a:r>
              <a:rPr lang="hu-HU" altLang="hu-HU" dirty="0"/>
              <a:t>ét Hollandiától</a:t>
            </a:r>
          </a:p>
          <a:p>
            <a:pPr>
              <a:buFontTx/>
              <a:buNone/>
            </a:pPr>
            <a:r>
              <a:rPr lang="hu-HU" altLang="hu-HU" dirty="0"/>
              <a:t>1830-31-ben </a:t>
            </a:r>
            <a:r>
              <a:rPr lang="hu-HU" altLang="hu-HU" dirty="0">
                <a:solidFill>
                  <a:schemeClr val="accent2"/>
                </a:solidFill>
              </a:rPr>
              <a:t>lengyel </a:t>
            </a:r>
            <a:r>
              <a:rPr lang="hu-HU" altLang="hu-HU" i="1" dirty="0">
                <a:solidFill>
                  <a:schemeClr val="accent2"/>
                </a:solidFill>
              </a:rPr>
              <a:t>felkelés</a:t>
            </a:r>
            <a:r>
              <a:rPr lang="hu-HU" altLang="hu-HU" i="1" dirty="0"/>
              <a:t> </a:t>
            </a:r>
          </a:p>
          <a:p>
            <a:pPr>
              <a:buFontTx/>
              <a:buNone/>
            </a:pPr>
            <a:r>
              <a:rPr lang="hu-HU" altLang="hu-HU" sz="2800" u="sng" dirty="0"/>
              <a:t>oka</a:t>
            </a:r>
            <a:r>
              <a:rPr lang="hu-HU" altLang="hu-HU" sz="2800" dirty="0"/>
              <a:t>: I. Miklós cár megvonja az autonómiát és korlátozza a liberális alkotmányt </a:t>
            </a:r>
            <a:r>
              <a:rPr lang="hu-HU" altLang="hu-HU" sz="2800" dirty="0">
                <a:cs typeface="Arial" panose="020B0604020202020204" pitchFamily="34" charset="0"/>
              </a:rPr>
              <a:t>→ </a:t>
            </a:r>
            <a:r>
              <a:rPr lang="hu-HU" altLang="hu-HU" sz="2800" dirty="0"/>
              <a:t>önkényuralom </a:t>
            </a:r>
            <a:r>
              <a:rPr lang="hu-HU" altLang="hu-HU" sz="2800" dirty="0">
                <a:cs typeface="Arial" panose="020B0604020202020204" pitchFamily="34" charset="0"/>
              </a:rPr>
              <a:t>→</a:t>
            </a:r>
            <a:r>
              <a:rPr lang="hu-HU" altLang="hu-HU" sz="2800" dirty="0"/>
              <a:t> fegyveres harc; </a:t>
            </a:r>
          </a:p>
          <a:p>
            <a:pPr>
              <a:buFontTx/>
              <a:buNone/>
            </a:pPr>
            <a:r>
              <a:rPr lang="hu-HU" altLang="hu-HU" sz="2800" u="sng" dirty="0"/>
              <a:t>cél</a:t>
            </a:r>
            <a:r>
              <a:rPr lang="hu-HU" altLang="hu-HU" sz="2800" dirty="0"/>
              <a:t>: a nemesi köztársaság visszaállítása; </a:t>
            </a: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köv.:</a:t>
            </a:r>
            <a:r>
              <a:rPr lang="hu-HU" altLang="hu-HU" sz="2800" dirty="0"/>
              <a:t> leverik (megtorlás) Lengyelország Oroszország része lesz</a:t>
            </a:r>
          </a:p>
          <a:p>
            <a:pPr>
              <a:buFontTx/>
              <a:buNone/>
            </a:pPr>
            <a:r>
              <a:rPr lang="hu-HU" altLang="hu-HU" dirty="0"/>
              <a:t>1834-ben </a:t>
            </a:r>
            <a:r>
              <a:rPr lang="hu-HU" altLang="hu-HU" sz="2800" dirty="0"/>
              <a:t>a széttagolt német területen megalakították a </a:t>
            </a:r>
            <a:r>
              <a:rPr lang="hu-HU" altLang="hu-HU" sz="28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Vámszövetséget</a:t>
            </a:r>
            <a:r>
              <a:rPr lang="hu-HU" altLang="hu-HU" sz="2800" i="1" dirty="0"/>
              <a:t> </a:t>
            </a:r>
            <a:r>
              <a:rPr lang="hu-HU" altLang="hu-HU" sz="2800" dirty="0"/>
              <a:t>(</a:t>
            </a:r>
            <a:r>
              <a:rPr lang="hu-HU" altLang="hu-HU" sz="2800" dirty="0" err="1"/>
              <a:t>Zollverein</a:t>
            </a:r>
            <a:r>
              <a:rPr lang="hu-HU" altLang="hu-HU" sz="2800" dirty="0"/>
              <a:t>) </a:t>
            </a:r>
            <a:r>
              <a:rPr lang="hu-HU" altLang="hu-HU" sz="2800" dirty="0">
                <a:cs typeface="Arial" panose="020B0604020202020204" pitchFamily="34" charset="0"/>
              </a:rPr>
              <a:t>→ út a német egység felé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9FDED14-E31E-4C59-97D0-9C247B0084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993775"/>
          </a:xfrm>
        </p:spPr>
        <p:txBody>
          <a:bodyPr/>
          <a:lstStyle/>
          <a:p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1830. júliusi </a:t>
            </a:r>
            <a:b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forradalom Franciaországban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0D641DA-7ACC-4002-8DD6-B96295B5D1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None/>
            </a:pPr>
            <a:r>
              <a:rPr lang="hu-HU" altLang="hu-HU" sz="2400">
                <a:solidFill>
                  <a:schemeClr val="accent2"/>
                </a:solidFill>
              </a:rPr>
              <a:t>XVIII. (Bourbon) Lajos</a:t>
            </a:r>
            <a:r>
              <a:rPr lang="hu-HU" altLang="hu-HU" sz="2400"/>
              <a:t> </a:t>
            </a:r>
            <a:r>
              <a:rPr lang="hu-HU" altLang="hu-HU" sz="2000"/>
              <a:t>(1815-1824)</a:t>
            </a:r>
            <a:r>
              <a:rPr lang="hu-HU" altLang="hu-HU" sz="2400"/>
              <a:t> a visszatérő emigránsok (királypártiak) nyomására </a:t>
            </a:r>
            <a:r>
              <a:rPr lang="hu-HU" altLang="hu-HU" sz="2400">
                <a:solidFill>
                  <a:schemeClr val="accent2"/>
                </a:solidFill>
              </a:rPr>
              <a:t>korlátozza a parlament működését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hu-HU" altLang="hu-HU" sz="2400">
                <a:solidFill>
                  <a:schemeClr val="accent2"/>
                </a:solidFill>
              </a:rPr>
              <a:t>X. Károly</a:t>
            </a:r>
            <a:r>
              <a:rPr lang="hu-HU" altLang="hu-HU" sz="2400"/>
              <a:t> </a:t>
            </a:r>
            <a:r>
              <a:rPr lang="hu-HU" altLang="hu-HU" sz="2000"/>
              <a:t>(1824-1830);</a:t>
            </a:r>
            <a:r>
              <a:rPr lang="hu-HU" altLang="hu-HU" sz="2400"/>
              <a:t> kártalanítja a nemességet, </a:t>
            </a:r>
            <a:r>
              <a:rPr lang="hu-HU" altLang="hu-HU" sz="2400">
                <a:solidFill>
                  <a:schemeClr val="accent2"/>
                </a:solidFill>
              </a:rPr>
              <a:t>növeli az egyház szerepét</a:t>
            </a:r>
          </a:p>
          <a:p>
            <a:pPr marL="609600" indent="-609600">
              <a:lnSpc>
                <a:spcPct val="80000"/>
              </a:lnSpc>
            </a:pPr>
            <a:r>
              <a:rPr lang="hu-HU" altLang="hu-HU" sz="2400"/>
              <a:t>1830. július 25-én feloszlatja a parlamentet, majd a francia nemzetőrséget is</a:t>
            </a:r>
          </a:p>
          <a:p>
            <a:pPr marL="609600" indent="-609600">
              <a:lnSpc>
                <a:spcPct val="80000"/>
              </a:lnSpc>
            </a:pPr>
            <a:r>
              <a:rPr lang="hu-HU" altLang="hu-HU" sz="2400"/>
              <a:t>1830. július 27-29: párizsi tömeg utcai harcokkal elűzik X. Károlyt (</a:t>
            </a:r>
            <a:r>
              <a:rPr lang="hu-HU" altLang="hu-HU" sz="2400">
                <a:sym typeface="Wingdings" panose="05000000000000000000" pitchFamily="2" charset="2"/>
              </a:rPr>
              <a:t></a:t>
            </a:r>
            <a:r>
              <a:rPr lang="hu-HU" altLang="hu-HU" sz="2400"/>
              <a:t> Anglia)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hu-HU" altLang="hu-HU" sz="2400" u="sng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Orléans-i Lajos Fülöp</a:t>
            </a:r>
            <a:r>
              <a:rPr lang="hu-HU" altLang="hu-HU" sz="2400"/>
              <a:t> a trónon (liberális akarat) </a:t>
            </a:r>
          </a:p>
          <a:p>
            <a:pPr marL="609600" indent="-609600">
              <a:lnSpc>
                <a:spcPct val="80000"/>
              </a:lnSpc>
              <a:buFontTx/>
              <a:buNone/>
            </a:pPr>
            <a:r>
              <a:rPr lang="hu-HU" altLang="hu-HU" sz="2400">
                <a:sym typeface="Wingdings" panose="05000000000000000000" pitchFamily="2" charset="2"/>
              </a:rPr>
              <a:t></a:t>
            </a:r>
            <a:r>
              <a:rPr lang="hu-HU" altLang="hu-HU" sz="2400"/>
              <a:t> </a:t>
            </a:r>
            <a:r>
              <a:rPr lang="hu-HU" altLang="hu-HU" sz="2400">
                <a:solidFill>
                  <a:schemeClr val="accent2"/>
                </a:solidFill>
              </a:rPr>
              <a:t>új alkotmány, cenzúra eltörlése, választók számának megduplázása, kilépteti Franciaországot a Szent Szövetségből  </a:t>
            </a:r>
            <a:r>
              <a:rPr lang="en-US" altLang="hu-HU" sz="2400">
                <a:solidFill>
                  <a:schemeClr val="accent2"/>
                </a:solidFill>
                <a:cs typeface="Arial" panose="020B0604020202020204" pitchFamily="34" charset="0"/>
              </a:rPr>
              <a:t>»</a:t>
            </a:r>
            <a:r>
              <a:rPr lang="hu-HU" altLang="hu-HU" sz="2400">
                <a:solidFill>
                  <a:schemeClr val="accent2"/>
                </a:solidFill>
                <a:cs typeface="Arial" panose="020B0604020202020204" pitchFamily="34" charset="0"/>
              </a:rPr>
              <a:t> </a:t>
            </a:r>
            <a:r>
              <a:rPr lang="hu-HU" altLang="hu-HU" sz="2400"/>
              <a:t>hatalom a pénzarisztokrácia kezébe kerül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DE8593D5-0512-47A2-8B7F-16FA21B2A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hu-HU" altLang="hu-HU"/>
              <a:t>Politikai eszmék ideológiák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75701C6-42DA-4915-980F-87286FFEC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hu-HU" dirty="0"/>
          </a:p>
          <a:p>
            <a:r>
              <a:rPr lang="hu-HU" altLang="hu-HU" b="1" u="sng" dirty="0"/>
              <a:t>Liberalizmus</a:t>
            </a:r>
            <a:r>
              <a:rPr lang="hu-HU" altLang="hu-HU" dirty="0"/>
              <a:t> </a:t>
            </a:r>
            <a:r>
              <a:rPr lang="en-GB" altLang="hu-HU" dirty="0"/>
              <a:t>= </a:t>
            </a:r>
            <a:r>
              <a:rPr lang="hu-HU" altLang="hu-HU" dirty="0"/>
              <a:t>szabadelvűség</a:t>
            </a:r>
          </a:p>
          <a:p>
            <a:endParaRPr lang="hu-HU" altLang="hu-HU" dirty="0"/>
          </a:p>
          <a:p>
            <a:r>
              <a:rPr lang="hu-HU" altLang="hu-HU" b="1" u="sng" dirty="0"/>
              <a:t>Nacionalizmus</a:t>
            </a:r>
            <a:r>
              <a:rPr lang="sk-SK" altLang="hu-HU" dirty="0"/>
              <a:t> </a:t>
            </a:r>
            <a:r>
              <a:rPr lang="cs-CZ" altLang="hu-HU" dirty="0"/>
              <a:t>= nemzetközpontúság, </a:t>
            </a:r>
            <a:r>
              <a:rPr lang="hu-HU" altLang="hu-HU" dirty="0"/>
              <a:t>nemzeti alapú államiság</a:t>
            </a:r>
          </a:p>
          <a:p>
            <a:endParaRPr lang="hu-HU" altLang="hu-HU" dirty="0"/>
          </a:p>
          <a:p>
            <a:r>
              <a:rPr lang="hu-HU" altLang="hu-HU" b="1" u="sng" dirty="0"/>
              <a:t>Konzervativizmus</a:t>
            </a:r>
            <a:r>
              <a:rPr lang="hu-HU" altLang="hu-HU" dirty="0"/>
              <a:t> </a:t>
            </a:r>
            <a:r>
              <a:rPr lang="en-GB" altLang="hu-HU" dirty="0"/>
              <a:t>= a hag</a:t>
            </a:r>
            <a:r>
              <a:rPr lang="hu-HU" altLang="hu-HU" dirty="0" err="1"/>
              <a:t>yományos</a:t>
            </a:r>
            <a:r>
              <a:rPr lang="hu-HU" altLang="hu-HU" dirty="0"/>
              <a:t> értékek megőrzése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07FFA5-E06B-4998-81EE-EDD18BC66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636912"/>
            <a:ext cx="8229600" cy="1143000"/>
          </a:xfrm>
        </p:spPr>
        <p:txBody>
          <a:bodyPr/>
          <a:lstStyle/>
          <a:p>
            <a:r>
              <a:rPr lang="hu-HU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2752649922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Diavetítés a képernyőre (4:3 oldalarány)</PresentationFormat>
  <Paragraphs>52</Paragraphs>
  <Slides>10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10</vt:i4>
      </vt:variant>
    </vt:vector>
  </HeadingPairs>
  <TitlesOfParts>
    <vt:vector size="14" baseType="lpstr">
      <vt:lpstr>AR JULIAN</vt:lpstr>
      <vt:lpstr>Arial</vt:lpstr>
      <vt:lpstr>Wingdings</vt:lpstr>
      <vt:lpstr>Alapértelmezett terv</vt:lpstr>
      <vt:lpstr>PowerPoint-bemutató</vt:lpstr>
      <vt:lpstr>A „Szent Szövetség”</vt:lpstr>
      <vt:lpstr>A területi osztozkodás</vt:lpstr>
      <vt:lpstr>PowerPoint-bemutató</vt:lpstr>
      <vt:lpstr>PowerPoint-bemutató</vt:lpstr>
      <vt:lpstr>Az 1820-as évek mozgalmai</vt:lpstr>
      <vt:lpstr>Az 1830-as évek mozgalmai</vt:lpstr>
      <vt:lpstr>1830. júliusi  forradalom Franciaországban</vt:lpstr>
      <vt:lpstr>Politikai eszmék ideológiák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Szent Szövetség  Európája</dc:title>
  <dc:creator>Pósch László</dc:creator>
  <cp:lastModifiedBy>Oláh Sándor</cp:lastModifiedBy>
  <cp:revision>18</cp:revision>
  <dcterms:created xsi:type="dcterms:W3CDTF">2008-10-10T06:43:12Z</dcterms:created>
  <dcterms:modified xsi:type="dcterms:W3CDTF">2024-02-27T07:16:58Z</dcterms:modified>
</cp:coreProperties>
</file>