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32"/>
  </p:notesMasterIdLst>
  <p:sldIdLst>
    <p:sldId id="276" r:id="rId3"/>
    <p:sldId id="277" r:id="rId4"/>
    <p:sldId id="264" r:id="rId5"/>
    <p:sldId id="278" r:id="rId6"/>
    <p:sldId id="279" r:id="rId7"/>
    <p:sldId id="289" r:id="rId8"/>
    <p:sldId id="291" r:id="rId9"/>
    <p:sldId id="280" r:id="rId10"/>
    <p:sldId id="293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90" r:id="rId20"/>
    <p:sldId id="268" r:id="rId21"/>
    <p:sldId id="270" r:id="rId22"/>
    <p:sldId id="271" r:id="rId23"/>
    <p:sldId id="297" r:id="rId24"/>
    <p:sldId id="292" r:id="rId25"/>
    <p:sldId id="298" r:id="rId26"/>
    <p:sldId id="294" r:id="rId27"/>
    <p:sldId id="299" r:id="rId28"/>
    <p:sldId id="295" r:id="rId29"/>
    <p:sldId id="300" r:id="rId30"/>
    <p:sldId id="274" r:id="rId31"/>
  </p:sldIdLst>
  <p:sldSz cx="9144000" cy="6858000" type="screen4x3"/>
  <p:notesSz cx="6858000" cy="9144000"/>
  <p:custDataLst>
    <p:tags r:id="rId33"/>
  </p:custDataLst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66AD8-702A-4B67-A72E-E8BD7EE7A3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3E722-657E-4485-AA60-EF8B0CA041D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6010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7737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455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4633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1320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1095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9181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2528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3E722-657E-4485-AA60-EF8B0CA041DB}" type="slidenum">
              <a:rPr lang="hu-HU" smtClean="0"/>
              <a:t>29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3978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7057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6829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705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391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478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4634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2700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254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147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609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8F524-A029-4343-85C5-35DC72EAD178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FAD81-CBF2-4E81-9B36-5E41D58FF0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10046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0934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3985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6325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3330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9119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78503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0683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50405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94840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30648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964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8655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88D86-69B3-BC4D-950A-3B49F7AF8E94}" type="datetimeFigureOut">
              <a:rPr lang="hu-HU" smtClean="0"/>
              <a:t>2023. 10. 11.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B94C6-A633-9A46-B481-30ABB6036C4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249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08103" y="129906"/>
            <a:ext cx="7772400" cy="2289910"/>
          </a:xfrm>
        </p:spPr>
        <p:txBody>
          <a:bodyPr>
            <a:normAutofit fontScale="90000"/>
          </a:bodyPr>
          <a:lstStyle/>
          <a:p>
            <a:br>
              <a:rPr lang="hu-HU" dirty="0">
                <a:solidFill>
                  <a:schemeClr val="bg1"/>
                </a:solidFill>
              </a:rPr>
            </a:br>
            <a:br>
              <a:rPr lang="hu-HU" dirty="0">
                <a:solidFill>
                  <a:schemeClr val="bg1"/>
                </a:solidFill>
              </a:rPr>
            </a:br>
            <a:br>
              <a:rPr lang="hu-HU" dirty="0">
                <a:solidFill>
                  <a:schemeClr val="bg1"/>
                </a:solidFill>
              </a:rPr>
            </a:br>
            <a:br>
              <a:rPr lang="hu-HU" dirty="0">
                <a:solidFill>
                  <a:schemeClr val="bg1"/>
                </a:solidFill>
              </a:rPr>
            </a:br>
            <a:br>
              <a:rPr lang="hu-HU" dirty="0">
                <a:solidFill>
                  <a:schemeClr val="bg1"/>
                </a:solidFill>
              </a:rPr>
            </a:br>
            <a:r>
              <a:rPr lang="hu-HU" b="1" dirty="0">
                <a:solidFill>
                  <a:schemeClr val="bg1"/>
                </a:solidFill>
              </a:rPr>
              <a:t>Skandinávia és a normann hódítás, avagy:</a:t>
            </a:r>
            <a:br>
              <a:rPr lang="hu-HU" b="1" dirty="0">
                <a:solidFill>
                  <a:schemeClr val="bg1"/>
                </a:solidFill>
              </a:rPr>
            </a:br>
            <a:r>
              <a:rPr lang="hu-HU" b="1" dirty="0">
                <a:solidFill>
                  <a:srgbClr val="FFFF00"/>
                </a:solidFill>
              </a:rPr>
              <a:t>A VIKINGEK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99" y="2419815"/>
            <a:ext cx="7851852" cy="441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73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8054"/>
          </a:xfrm>
        </p:spPr>
        <p:txBody>
          <a:bodyPr/>
          <a:lstStyle/>
          <a:p>
            <a:pPr algn="ctr"/>
            <a:r>
              <a:rPr lang="sk-SK" dirty="0"/>
              <a:t>A nevük és népcsoportjaik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150" y="694239"/>
            <a:ext cx="6396618" cy="4351338"/>
          </a:xfrm>
        </p:spPr>
        <p:txBody>
          <a:bodyPr/>
          <a:lstStyle/>
          <a:p>
            <a:pPr marL="0" indent="0">
              <a:buNone/>
            </a:pPr>
            <a:r>
              <a:rPr lang="hu-HU" b="1" u="sng" dirty="0"/>
              <a:t>Más népek általi megnevezésük:</a:t>
            </a:r>
          </a:p>
          <a:p>
            <a:r>
              <a:rPr lang="hu-HU" sz="3500" b="1" dirty="0"/>
              <a:t>normann</a:t>
            </a:r>
            <a:r>
              <a:rPr lang="hu-HU" dirty="0"/>
              <a:t> </a:t>
            </a:r>
            <a:r>
              <a:rPr lang="en-US" dirty="0"/>
              <a:t>=</a:t>
            </a:r>
            <a:r>
              <a:rPr lang="hu-HU" dirty="0"/>
              <a:t> északról jött ember</a:t>
            </a:r>
            <a:endParaRPr lang="en-US" dirty="0"/>
          </a:p>
          <a:p>
            <a:pPr marL="0" indent="0">
              <a:buNone/>
            </a:pPr>
            <a:r>
              <a:rPr lang="sk-SK" b="1" u="sng" dirty="0"/>
              <a:t>S</a:t>
            </a:r>
            <a:r>
              <a:rPr lang="en-US" b="1" u="sng" dirty="0" err="1"/>
              <a:t>aj</a:t>
            </a:r>
            <a:r>
              <a:rPr lang="sk-SK" b="1" u="sng" dirty="0"/>
              <a:t>á</a:t>
            </a:r>
            <a:r>
              <a:rPr lang="en-US" b="1" u="sng" dirty="0"/>
              <a:t>t </a:t>
            </a:r>
            <a:r>
              <a:rPr lang="en-US" b="1" u="sng" dirty="0" err="1"/>
              <a:t>maguk</a:t>
            </a:r>
            <a:r>
              <a:rPr lang="sk-SK" b="1" u="sng" dirty="0"/>
              <a:t> megnevezésére használt </a:t>
            </a:r>
            <a:r>
              <a:rPr lang="hu-HU" b="1" u="sng" dirty="0"/>
              <a:t>név: </a:t>
            </a:r>
          </a:p>
          <a:p>
            <a:r>
              <a:rPr lang="hu-HU" sz="3500" b="1" dirty="0"/>
              <a:t>vikingek</a:t>
            </a:r>
            <a:r>
              <a:rPr lang="hu-HU" dirty="0"/>
              <a:t> (dán, norvég), jelentése: kalóz, rabló, vagy az </a:t>
            </a:r>
            <a:r>
              <a:rPr lang="hu-HU" dirty="0" err="1"/>
              <a:t>ú.n</a:t>
            </a:r>
            <a:r>
              <a:rPr lang="hu-HU" dirty="0"/>
              <a:t>. „</a:t>
            </a:r>
            <a:r>
              <a:rPr lang="hu-HU" dirty="0" err="1"/>
              <a:t>Viken</a:t>
            </a:r>
            <a:r>
              <a:rPr lang="hu-HU" dirty="0"/>
              <a:t>” tartományt is jelentheti</a:t>
            </a:r>
            <a:endParaRPr lang="en-US" dirty="0"/>
          </a:p>
          <a:p>
            <a:r>
              <a:rPr lang="hu-HU" sz="3500" b="1" dirty="0"/>
              <a:t>varégok, </a:t>
            </a:r>
            <a:r>
              <a:rPr lang="hu-HU" sz="3500" b="1" dirty="0" err="1"/>
              <a:t>varjágok</a:t>
            </a:r>
            <a:r>
              <a:rPr lang="hu-HU" sz="3500" dirty="0"/>
              <a:t> </a:t>
            </a:r>
            <a:r>
              <a:rPr lang="hu-HU" dirty="0"/>
              <a:t>(svédek) --&gt; kelet felé hódítanak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638" y="4324051"/>
            <a:ext cx="6150362" cy="253394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930" y="914401"/>
            <a:ext cx="2787069" cy="324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86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76453" y="0"/>
            <a:ext cx="6858000" cy="809625"/>
          </a:xfrm>
        </p:spPr>
        <p:txBody>
          <a:bodyPr>
            <a:normAutofit fontScale="90000"/>
          </a:bodyPr>
          <a:lstStyle/>
          <a:p>
            <a:r>
              <a:rPr lang="hu-HU" dirty="0"/>
              <a:t>A Viking hadjáratok</a:t>
            </a:r>
          </a:p>
        </p:txBody>
      </p:sp>
      <p:sp>
        <p:nvSpPr>
          <p:cNvPr id="4" name="Alcím 3"/>
          <p:cNvSpPr>
            <a:spLocks noGrp="1"/>
          </p:cNvSpPr>
          <p:nvPr>
            <p:ph type="subTitle" idx="1"/>
          </p:nvPr>
        </p:nvSpPr>
        <p:spPr>
          <a:xfrm>
            <a:off x="139391" y="809625"/>
            <a:ext cx="9004609" cy="4231888"/>
          </a:xfrm>
        </p:spPr>
        <p:txBody>
          <a:bodyPr>
            <a:normAutofit/>
          </a:bodyPr>
          <a:lstStyle/>
          <a:p>
            <a:pPr lvl="0" algn="l"/>
            <a:r>
              <a:rPr lang="hu-HU" sz="2600" dirty="0"/>
              <a:t>Az első hadjáratok </a:t>
            </a:r>
            <a:r>
              <a:rPr lang="hu-HU" sz="2600" b="1" u="sng" dirty="0">
                <a:solidFill>
                  <a:srgbClr val="C00000"/>
                </a:solidFill>
              </a:rPr>
              <a:t>zsákmányszerzés, rablás céljából történnek</a:t>
            </a:r>
            <a:r>
              <a:rPr lang="hu-HU" sz="2600" dirty="0"/>
              <a:t>, később letelepedés, országok megalapítása: pl. </a:t>
            </a:r>
            <a:r>
              <a:rPr lang="hu-HU" sz="2600" b="1" dirty="0"/>
              <a:t>Normandia</a:t>
            </a:r>
            <a:r>
              <a:rPr lang="hu-HU" sz="2600" dirty="0"/>
              <a:t>, </a:t>
            </a:r>
            <a:r>
              <a:rPr lang="hu-HU" sz="2600" b="1" dirty="0"/>
              <a:t>Nápolyi- Szicíliai királyság</a:t>
            </a:r>
            <a:endParaRPr lang="en-US" sz="2600" b="1" dirty="0"/>
          </a:p>
          <a:p>
            <a:pPr lvl="0" algn="l"/>
            <a:r>
              <a:rPr lang="hu-HU" sz="2600" u="sng" dirty="0"/>
              <a:t>A hadjáratok okai:</a:t>
            </a:r>
            <a:endParaRPr lang="en-US" sz="2600" dirty="0"/>
          </a:p>
          <a:p>
            <a:pPr algn="l"/>
            <a:r>
              <a:rPr lang="hu-HU" sz="2600" dirty="0"/>
              <a:t>1.) </a:t>
            </a:r>
            <a:r>
              <a:rPr lang="hu-HU" sz="2600" b="1" dirty="0"/>
              <a:t>gazdasági okok, túlnépesedés</a:t>
            </a:r>
            <a:endParaRPr lang="en-US" sz="2600" b="1" dirty="0"/>
          </a:p>
          <a:p>
            <a:pPr algn="l"/>
            <a:r>
              <a:rPr lang="hu-HU" sz="2600" dirty="0"/>
              <a:t>2.) </a:t>
            </a:r>
            <a:r>
              <a:rPr lang="hu-HU" sz="2600" b="1" dirty="0"/>
              <a:t>helyi konfliktusok </a:t>
            </a:r>
            <a:r>
              <a:rPr lang="hu-HU" sz="2600" dirty="0"/>
              <a:t>(a vesztes félnek, vezérnek el kellett mennie a területről az embereivel/törzsével együtt)</a:t>
            </a:r>
            <a:endParaRPr lang="en-US" sz="2600" dirty="0"/>
          </a:p>
          <a:p>
            <a:pPr algn="l"/>
            <a:endParaRPr lang="en-US" sz="26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380" y="3841869"/>
            <a:ext cx="5207620" cy="293133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1869"/>
            <a:ext cx="3678535" cy="293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6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49" y="-137160"/>
            <a:ext cx="7886700" cy="761147"/>
          </a:xfrm>
        </p:spPr>
        <p:txBody>
          <a:bodyPr/>
          <a:lstStyle/>
          <a:p>
            <a:pPr algn="ctr"/>
            <a:r>
              <a:rPr lang="sk-SK" dirty="0"/>
              <a:t>Hajózás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07072" y="414380"/>
            <a:ext cx="8929853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kumimoji="0" lang="hu-HU" altLang="en-US" sz="2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könnyű, sekély </a:t>
            </a:r>
            <a:r>
              <a:rPr kumimoji="0" lang="hu-HU" altLang="en-US" sz="26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merülésű</a:t>
            </a:r>
            <a:r>
              <a:rPr kumimoji="0" lang="hu-HU" altLang="en-US" sz="2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 hajók</a:t>
            </a: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, tengerre,</a:t>
            </a:r>
            <a:r>
              <a:rPr kumimoji="0" lang="hu-HU" altLang="en-US" sz="2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 folyóra egyaránt jók voltak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 folyón </a:t>
            </a:r>
            <a:r>
              <a:rPr kumimoji="0" lang="hu-HU" altLang="en-US" sz="2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fel tudtak hajózni </a:t>
            </a: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(így fosztották ki Párizst is)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 a hajóik kezdetben </a:t>
            </a:r>
            <a:r>
              <a:rPr kumimoji="0" lang="hu-HU" altLang="en-US" sz="2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20-25 m hosszúak, 4-5 m szélesek voltak, 20-30-an fértek fel rá</a:t>
            </a:r>
            <a:endParaRPr kumimoji="0" lang="en-US" altLang="en-US" sz="2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 taktika: </a:t>
            </a:r>
            <a:r>
              <a:rPr kumimoji="0" lang="hu-HU" altLang="en-US" sz="26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meglepetés ereje</a:t>
            </a: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, hirtelen megjelentek, betörtek a városba, mielőtt reagálhatott volna a másik fél, </a:t>
            </a:r>
            <a:r>
              <a:rPr kumimoji="0" lang="hu-HU" altLang="en-US" sz="2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DE!!! </a:t>
            </a: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--&gt; nem tudtak volna ostromolni, nem voltak megfelelő eszközeik, </a:t>
            </a:r>
            <a:r>
              <a:rPr kumimoji="0" lang="hu-HU" altLang="en-US" sz="2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ostromgépeik</a:t>
            </a: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en-US" sz="2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 célpont: </a:t>
            </a:r>
            <a:r>
              <a:rPr kumimoji="0" lang="hu-HU" altLang="en-US" sz="2600" b="1" i="0" u="sng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Constantia" panose="02030602050306030303" pitchFamily="18" charset="0"/>
                <a:cs typeface="Times New Roman" panose="02020603050405020304" pitchFamily="18" charset="0"/>
              </a:rPr>
              <a:t>városok, kolostorok</a:t>
            </a:r>
            <a:endParaRPr kumimoji="0" lang="hu-HU" altLang="en-US" sz="2600" b="1" i="0" u="sng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n-lt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15455"/>
            <a:ext cx="4361688" cy="244254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313" y="4405896"/>
            <a:ext cx="4363174" cy="245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599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7498"/>
            <a:ext cx="7886700" cy="805752"/>
          </a:xfrm>
        </p:spPr>
        <p:txBody>
          <a:bodyPr/>
          <a:lstStyle/>
          <a:p>
            <a:pPr algn="ctr"/>
            <a:r>
              <a:rPr lang="sk-SK" dirty="0"/>
              <a:t>A hódítások kezdete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5905" y="903250"/>
            <a:ext cx="8872189" cy="4351338"/>
          </a:xfrm>
        </p:spPr>
        <p:txBody>
          <a:bodyPr>
            <a:normAutofit/>
          </a:bodyPr>
          <a:lstStyle/>
          <a:p>
            <a:r>
              <a:rPr lang="sk-SK" sz="3500" b="1" dirty="0"/>
              <a:t>Kr. u. 793</a:t>
            </a:r>
          </a:p>
          <a:p>
            <a:pPr lvl="0"/>
            <a:r>
              <a:rPr lang="hu-HU" sz="3500" b="1" dirty="0" err="1"/>
              <a:t>Lindisfarne</a:t>
            </a:r>
            <a:r>
              <a:rPr lang="hu-HU" sz="3500" dirty="0"/>
              <a:t> - kolostor kifosztása (ez az első híradás a normannokról az európaiak számára)</a:t>
            </a:r>
            <a:endParaRPr lang="en-US" sz="3500" dirty="0"/>
          </a:p>
          <a:p>
            <a:endParaRPr lang="en-US" sz="3500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0150"/>
            <a:ext cx="5508085" cy="309829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019" y="2761320"/>
            <a:ext cx="3632981" cy="389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66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B418F74-9830-4CEB-8955-95533406E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516" y="0"/>
            <a:ext cx="43409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79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07ADD14-BAFB-4B63-B378-C1DE61FA5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74" y="0"/>
            <a:ext cx="6591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2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968" y="634473"/>
            <a:ext cx="4423465" cy="4423465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773" y="4038812"/>
            <a:ext cx="3837227" cy="281918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8169662" cy="788561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A </a:t>
            </a:r>
            <a:r>
              <a:rPr lang="sk-SK" b="1" dirty="0">
                <a:highlight>
                  <a:srgbClr val="FFFF00"/>
                </a:highlight>
              </a:rPr>
              <a:t>norvég vikingek </a:t>
            </a:r>
            <a:r>
              <a:rPr lang="sk-SK" dirty="0"/>
              <a:t>célpontjai, hódításai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673" y="688200"/>
            <a:ext cx="5541785" cy="4385605"/>
          </a:xfrm>
        </p:spPr>
        <p:txBody>
          <a:bodyPr>
            <a:normAutofit lnSpcReduction="10000"/>
          </a:bodyPr>
          <a:lstStyle/>
          <a:p>
            <a:pPr lvl="0"/>
            <a:r>
              <a:rPr lang="hu-HU" dirty="0"/>
              <a:t>az első fő célpont </a:t>
            </a:r>
            <a:r>
              <a:rPr lang="hu-HU" b="1" dirty="0"/>
              <a:t>Írország</a:t>
            </a:r>
            <a:r>
              <a:rPr lang="hu-HU" dirty="0"/>
              <a:t> </a:t>
            </a:r>
          </a:p>
          <a:p>
            <a:pPr lvl="0"/>
            <a:r>
              <a:rPr lang="hu-HU" b="1" dirty="0"/>
              <a:t>Feröer-szigetek</a:t>
            </a:r>
            <a:endParaRPr lang="en-US" dirty="0"/>
          </a:p>
          <a:p>
            <a:pPr lvl="0"/>
            <a:r>
              <a:rPr lang="hu-HU" b="1" dirty="0"/>
              <a:t>Izland</a:t>
            </a:r>
            <a:r>
              <a:rPr lang="hu-HU" dirty="0"/>
              <a:t> – Kr. u. 860 (az itt megtelepedett lakosság hozta létre az első parlamentet - </a:t>
            </a:r>
            <a:r>
              <a:rPr lang="hu-HU" b="1" dirty="0"/>
              <a:t>Alting</a:t>
            </a:r>
            <a:r>
              <a:rPr lang="hu-HU" dirty="0"/>
              <a:t>)</a:t>
            </a:r>
            <a:endParaRPr lang="en-US" dirty="0"/>
          </a:p>
          <a:p>
            <a:pPr lvl="0"/>
            <a:r>
              <a:rPr lang="hu-HU" b="1" dirty="0"/>
              <a:t>Grönland</a:t>
            </a:r>
            <a:r>
              <a:rPr lang="hu-HU" dirty="0"/>
              <a:t> – Kr. u. 982, </a:t>
            </a:r>
            <a:r>
              <a:rPr lang="hu-HU" b="1" dirty="0">
                <a:solidFill>
                  <a:srgbClr val="C00000"/>
                </a:solidFill>
              </a:rPr>
              <a:t>VÖRÖS ERIK</a:t>
            </a:r>
            <a:r>
              <a:rPr lang="sk-SK" b="1" dirty="0">
                <a:solidFill>
                  <a:srgbClr val="C00000"/>
                </a:solidFill>
              </a:rPr>
              <a:t> </a:t>
            </a:r>
            <a:r>
              <a:rPr lang="hu-HU" dirty="0"/>
              <a:t>(el kellett hagynia Izlandot, addig hajózott, amíg nem talált szárazföldet)</a:t>
            </a:r>
            <a:endParaRPr lang="en-US" dirty="0"/>
          </a:p>
          <a:p>
            <a:pPr lvl="0"/>
            <a:r>
              <a:rPr lang="hu-HU" b="1" dirty="0"/>
              <a:t>Amerika</a:t>
            </a:r>
            <a:r>
              <a:rPr lang="hu-HU" dirty="0"/>
              <a:t> - </a:t>
            </a:r>
            <a:r>
              <a:rPr lang="hu-HU" dirty="0" err="1"/>
              <a:t>Vinland</a:t>
            </a:r>
            <a:r>
              <a:rPr lang="hu-HU" dirty="0"/>
              <a:t>, 1000 körül, </a:t>
            </a:r>
            <a:r>
              <a:rPr lang="hu-HU" b="1" dirty="0">
                <a:solidFill>
                  <a:srgbClr val="C00000"/>
                </a:solidFill>
              </a:rPr>
              <a:t>LEIF ERIKSSON</a:t>
            </a:r>
            <a:r>
              <a:rPr lang="hu-HU" dirty="0"/>
              <a:t> (V. ERIK fia)</a:t>
            </a:r>
            <a:endParaRPr lang="en-US" dirty="0"/>
          </a:p>
          <a:p>
            <a:endParaRPr lang="en-US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07" y="5020078"/>
            <a:ext cx="3367669" cy="189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90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81BCB58-9B04-41DA-9FF1-95F0CF208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7002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234336E0-8485-4AD1-84EB-4D83EB8581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786" y="0"/>
            <a:ext cx="3771900" cy="388620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C622BBA-DC38-450A-858C-A90F4ECA8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912" y="3886200"/>
            <a:ext cx="3885647" cy="2588342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C941D062-2AB5-4E12-A3D7-A46FC4D1455A}"/>
              </a:ext>
            </a:extLst>
          </p:cNvPr>
          <p:cNvSpPr txBox="1"/>
          <p:nvPr/>
        </p:nvSpPr>
        <p:spPr>
          <a:xfrm>
            <a:off x="5027002" y="6474542"/>
            <a:ext cx="4034702" cy="383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err="1"/>
              <a:t>Leif</a:t>
            </a:r>
            <a:r>
              <a:rPr lang="hu-HU" dirty="0"/>
              <a:t> </a:t>
            </a:r>
            <a:r>
              <a:rPr lang="hu-HU" dirty="0" err="1"/>
              <a:t>Eriksson</a:t>
            </a:r>
            <a:r>
              <a:rPr lang="hu-HU" dirty="0"/>
              <a:t> szobra Grönlandon</a:t>
            </a:r>
          </a:p>
        </p:txBody>
      </p:sp>
    </p:spTree>
    <p:extLst>
      <p:ext uri="{BB962C8B-B14F-4D97-AF65-F5344CB8AC3E}">
        <p14:creationId xmlns:p14="http://schemas.microsoft.com/office/powerpoint/2010/main" val="283009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0584" y="522772"/>
            <a:ext cx="8942832" cy="4351338"/>
          </a:xfrm>
        </p:spPr>
        <p:txBody>
          <a:bodyPr>
            <a:normAutofit/>
          </a:bodyPr>
          <a:lstStyle/>
          <a:p>
            <a:pPr lvl="0"/>
            <a:r>
              <a:rPr lang="hu-HU" sz="2500" dirty="0"/>
              <a:t>Atlanti-óceán partvidéke, és </a:t>
            </a:r>
            <a:r>
              <a:rPr lang="hu-HU" sz="2500" b="1" dirty="0"/>
              <a:t>Anglia</a:t>
            </a:r>
            <a:r>
              <a:rPr lang="hu-HU" sz="2500" dirty="0"/>
              <a:t> volt a fő célpont, de a frankokat is támadják</a:t>
            </a:r>
          </a:p>
          <a:p>
            <a:pPr lvl="0"/>
            <a:r>
              <a:rPr lang="hu-HU" sz="2500" dirty="0"/>
              <a:t>ők foglalták el és sarcolják meg Párizst (845, </a:t>
            </a:r>
            <a:r>
              <a:rPr lang="hu-HU" sz="2500" dirty="0" err="1"/>
              <a:t>Ragnar</a:t>
            </a:r>
            <a:r>
              <a:rPr lang="hu-HU" sz="2500" dirty="0"/>
              <a:t>, 120 hajóval)</a:t>
            </a:r>
          </a:p>
          <a:p>
            <a:pPr lvl="0"/>
            <a:r>
              <a:rPr lang="hu-HU" sz="2500" b="1" dirty="0"/>
              <a:t>911</a:t>
            </a:r>
            <a:r>
              <a:rPr lang="hu-HU" sz="2500" dirty="0"/>
              <a:t> - </a:t>
            </a:r>
            <a:r>
              <a:rPr lang="hu-HU" sz="2500" b="1" dirty="0"/>
              <a:t>ROLLO</a:t>
            </a:r>
            <a:r>
              <a:rPr lang="hu-HU" sz="2500" dirty="0"/>
              <a:t> a nyugati frank királlyal megegyezett, hogy letelepednek --&gt; </a:t>
            </a:r>
            <a:r>
              <a:rPr lang="hu-HU" sz="2500" b="1" dirty="0"/>
              <a:t>Normandia</a:t>
            </a:r>
            <a:endParaRPr lang="hu-HU" sz="2500" dirty="0"/>
          </a:p>
          <a:p>
            <a:pPr marL="0" indent="0">
              <a:buNone/>
            </a:pPr>
            <a:endParaRPr lang="hu-HU" sz="25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-62557"/>
            <a:ext cx="8169662" cy="788561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A </a:t>
            </a:r>
            <a:r>
              <a:rPr lang="sk-SK" b="1" dirty="0">
                <a:solidFill>
                  <a:schemeClr val="bg1"/>
                </a:solidFill>
                <a:highlight>
                  <a:srgbClr val="FF0000"/>
                </a:highlight>
              </a:rPr>
              <a:t>dán vikingek </a:t>
            </a:r>
            <a:r>
              <a:rPr lang="sk-SK" dirty="0"/>
              <a:t>célpontjai, hódításai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4657724"/>
            <a:ext cx="4762500" cy="220027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8155" y="2578608"/>
            <a:ext cx="4979655" cy="427939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927" y="2162687"/>
            <a:ext cx="3217285" cy="249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49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41565" y="556489"/>
            <a:ext cx="6026727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hu-HU" b="1" dirty="0"/>
              <a:t>Az angliai hódításuk</a:t>
            </a:r>
            <a:endParaRPr lang="hu-HU" dirty="0"/>
          </a:p>
          <a:p>
            <a:r>
              <a:rPr lang="hu-HU" dirty="0"/>
              <a:t>a </a:t>
            </a:r>
            <a:r>
              <a:rPr lang="hu-HU" b="1" dirty="0"/>
              <a:t>Temze folyó </a:t>
            </a:r>
            <a:r>
              <a:rPr lang="hu-HU" dirty="0"/>
              <a:t>torkolatánál jelentek meg, innen hódítottak</a:t>
            </a:r>
          </a:p>
          <a:p>
            <a:r>
              <a:rPr lang="hu-HU" dirty="0"/>
              <a:t>Anglia nagy részét elfoglalták (800-900), ország, tartomány --&gt; </a:t>
            </a:r>
            <a:r>
              <a:rPr lang="hu-HU" sz="3500" b="1" u="sng" dirty="0" err="1"/>
              <a:t>Danelag</a:t>
            </a:r>
            <a:endParaRPr lang="hu-HU" sz="3500" u="sng" dirty="0"/>
          </a:p>
          <a:p>
            <a:r>
              <a:rPr lang="hu-HU" sz="2600" dirty="0"/>
              <a:t>A Temze volt a határ a dánok uralta terület, és a megmaradt Anglia között</a:t>
            </a:r>
          </a:p>
          <a:p>
            <a:r>
              <a:rPr lang="hu-HU" sz="2600" dirty="0"/>
              <a:t>Adóztatták az angolokat, ezt az adót nevezték </a:t>
            </a:r>
            <a:r>
              <a:rPr lang="hu-HU" sz="2600" b="1" u="sng" dirty="0" err="1"/>
              <a:t>danegeld</a:t>
            </a:r>
            <a:r>
              <a:rPr lang="hu-HU" sz="2600" dirty="0" err="1"/>
              <a:t>nek</a:t>
            </a:r>
            <a:endParaRPr lang="hu-HU" sz="2600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-83130"/>
            <a:ext cx="8169662" cy="788561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A </a:t>
            </a:r>
            <a:r>
              <a:rPr lang="sk-SK" b="1" dirty="0">
                <a:solidFill>
                  <a:schemeClr val="bg1"/>
                </a:solidFill>
                <a:highlight>
                  <a:srgbClr val="FF0000"/>
                </a:highlight>
              </a:rPr>
              <a:t>dán vikingek </a:t>
            </a:r>
            <a:r>
              <a:rPr lang="sk-SK" dirty="0"/>
              <a:t>célpontjai, hódításai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00" y="750455"/>
            <a:ext cx="3314700" cy="47752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45" y="4585565"/>
            <a:ext cx="4544869" cy="227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10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113" y="3026698"/>
            <a:ext cx="3005652" cy="3842453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51573"/>
            <a:ext cx="7886700" cy="4351338"/>
          </a:xfrm>
        </p:spPr>
        <p:txBody>
          <a:bodyPr/>
          <a:lstStyle/>
          <a:p>
            <a:pPr lvl="0"/>
            <a:r>
              <a:rPr lang="hu-HU" dirty="0"/>
              <a:t>dán városalapítás, főváros </a:t>
            </a:r>
            <a:r>
              <a:rPr lang="hu-HU" b="1" dirty="0"/>
              <a:t>York</a:t>
            </a:r>
            <a:r>
              <a:rPr lang="hu-HU" dirty="0"/>
              <a:t> (</a:t>
            </a:r>
            <a:r>
              <a:rPr lang="hu-HU" dirty="0" err="1"/>
              <a:t>Jarvik</a:t>
            </a:r>
            <a:r>
              <a:rPr lang="hu-HU" dirty="0"/>
              <a:t>)</a:t>
            </a:r>
          </a:p>
          <a:p>
            <a:pPr lvl="0"/>
            <a:r>
              <a:rPr lang="hu-HU" dirty="0"/>
              <a:t>900-ban Angliában megszűnt a dán uralom</a:t>
            </a:r>
          </a:p>
          <a:p>
            <a:r>
              <a:rPr lang="hu-HU" dirty="0"/>
              <a:t>Majd - </a:t>
            </a:r>
            <a:r>
              <a:rPr lang="hu-HU" b="1" u="sng" dirty="0"/>
              <a:t>NAGY KNUT</a:t>
            </a:r>
            <a:r>
              <a:rPr lang="hu-HU" dirty="0"/>
              <a:t>  </a:t>
            </a:r>
            <a:r>
              <a:rPr lang="hu-HU" b="1" dirty="0"/>
              <a:t>1016-ban:</a:t>
            </a:r>
          </a:p>
          <a:p>
            <a:pPr lvl="0"/>
            <a:r>
              <a:rPr lang="hu-HU" dirty="0"/>
              <a:t>második dán hódítás</a:t>
            </a:r>
          </a:p>
          <a:p>
            <a:pPr lvl="0"/>
            <a:r>
              <a:rPr lang="hu-HU" dirty="0"/>
              <a:t>három ország királya: </a:t>
            </a:r>
            <a:r>
              <a:rPr lang="hu-HU" b="1" dirty="0"/>
              <a:t>Norvégia, Anglia, Dánia</a:t>
            </a:r>
          </a:p>
          <a:p>
            <a:pPr marL="0" lvl="0" indent="0">
              <a:buNone/>
            </a:pPr>
            <a:endParaRPr lang="hu-HU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8169662" cy="788561"/>
          </a:xfrm>
        </p:spPr>
        <p:txBody>
          <a:bodyPr>
            <a:normAutofit/>
          </a:bodyPr>
          <a:lstStyle/>
          <a:p>
            <a:pPr algn="ctr"/>
            <a:r>
              <a:rPr lang="sk-SK" dirty="0"/>
              <a:t>A </a:t>
            </a:r>
            <a:r>
              <a:rPr lang="sk-SK" b="1" dirty="0">
                <a:solidFill>
                  <a:schemeClr val="bg1"/>
                </a:solidFill>
                <a:highlight>
                  <a:srgbClr val="FF0000"/>
                </a:highlight>
              </a:rPr>
              <a:t>dán vikingek </a:t>
            </a:r>
            <a:r>
              <a:rPr lang="sk-SK" dirty="0"/>
              <a:t>célpontjai, hódításai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210"/>
            <a:ext cx="5883894" cy="331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3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1512" y="0"/>
            <a:ext cx="8920976" cy="794601"/>
          </a:xfrm>
        </p:spPr>
        <p:txBody>
          <a:bodyPr/>
          <a:lstStyle/>
          <a:p>
            <a:pPr algn="ctr"/>
            <a:r>
              <a:rPr lang="sk-SK" dirty="0"/>
              <a:t>A </a:t>
            </a:r>
            <a:r>
              <a:rPr lang="sk-SK" b="1" dirty="0">
                <a:highlight>
                  <a:srgbClr val="00FF00"/>
                </a:highlight>
              </a:rPr>
              <a:t>dán vikingek utódja </a:t>
            </a:r>
            <a:r>
              <a:rPr lang="sk-SK" dirty="0"/>
              <a:t>– </a:t>
            </a:r>
            <a:r>
              <a:rPr lang="sk-SK" b="1" dirty="0"/>
              <a:t>Hódító Vilmos</a:t>
            </a:r>
            <a:endParaRPr lang="en-US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" y="699351"/>
            <a:ext cx="7359804" cy="3638473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hu-HU" b="1" dirty="0"/>
              <a:t>Normandia hercege</a:t>
            </a:r>
            <a:endParaRPr lang="en-US" b="1" dirty="0"/>
          </a:p>
          <a:p>
            <a:pPr lvl="0"/>
            <a:r>
              <a:rPr lang="hu-HU" dirty="0"/>
              <a:t>1066 :  A </a:t>
            </a:r>
            <a:r>
              <a:rPr lang="hu-HU" b="1" dirty="0" err="1"/>
              <a:t>hastings</a:t>
            </a:r>
            <a:r>
              <a:rPr lang="hu-HU" b="1" dirty="0"/>
              <a:t>-i csata </a:t>
            </a:r>
            <a:r>
              <a:rPr lang="hu-HU" dirty="0"/>
              <a:t>(legyőzte az angol királyt II. Haroldot és megszerezte az angol trónt)</a:t>
            </a:r>
            <a:endParaRPr lang="en-US" dirty="0"/>
          </a:p>
          <a:p>
            <a:pPr lvl="0"/>
            <a:r>
              <a:rPr lang="hu-HU" dirty="0"/>
              <a:t>normann dinasztia került hatalomra</a:t>
            </a:r>
            <a:endParaRPr lang="en-US" dirty="0"/>
          </a:p>
          <a:p>
            <a:pPr lvl="0"/>
            <a:r>
              <a:rPr lang="hu-HU" dirty="0"/>
              <a:t>francia kultúrát hoztak magukkal                     (Normandiából)</a:t>
            </a:r>
            <a:endParaRPr lang="en-US" dirty="0"/>
          </a:p>
          <a:p>
            <a:pPr lvl="0"/>
            <a:r>
              <a:rPr lang="hu-HU" dirty="0"/>
              <a:t>az angol nyelv a falvakra szorult vissza,                                  a kihalás veszélye fenyegette</a:t>
            </a:r>
            <a:endParaRPr lang="en-US" dirty="0"/>
          </a:p>
          <a:p>
            <a:pPr lvl="0"/>
            <a:r>
              <a:rPr lang="hu-HU" b="1" dirty="0"/>
              <a:t>300-400 évig francia nyelvű </a:t>
            </a:r>
            <a:r>
              <a:rPr lang="hu-HU" dirty="0"/>
              <a:t>uralkodók voltak</a:t>
            </a:r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2" y="4286250"/>
            <a:ext cx="4572000" cy="25717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131" y="4280193"/>
            <a:ext cx="3608930" cy="257780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356" y="1583162"/>
            <a:ext cx="3144644" cy="225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89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4686" y="0"/>
            <a:ext cx="8314628" cy="883811"/>
          </a:xfrm>
        </p:spPr>
        <p:txBody>
          <a:bodyPr/>
          <a:lstStyle/>
          <a:p>
            <a:pPr algn="ctr"/>
            <a:r>
              <a:rPr lang="sk-SK" dirty="0"/>
              <a:t>A </a:t>
            </a:r>
            <a:r>
              <a:rPr lang="sk-SK" b="1" dirty="0">
                <a:solidFill>
                  <a:schemeClr val="bg1"/>
                </a:solidFill>
                <a:highlight>
                  <a:srgbClr val="808000"/>
                </a:highlight>
              </a:rPr>
              <a:t>svéd vikingek </a:t>
            </a:r>
            <a:r>
              <a:rPr lang="sk-SK" dirty="0"/>
              <a:t>(varégok, varjágok)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44604" y="883811"/>
            <a:ext cx="6300439" cy="4351338"/>
          </a:xfrm>
        </p:spPr>
        <p:txBody>
          <a:bodyPr/>
          <a:lstStyle/>
          <a:p>
            <a:pPr lvl="0"/>
            <a:r>
              <a:rPr lang="hu-HU" dirty="0"/>
              <a:t>elsősorban kereskedtek Kelet-Európával</a:t>
            </a:r>
            <a:endParaRPr lang="en-US" dirty="0"/>
          </a:p>
          <a:p>
            <a:pPr lvl="0"/>
            <a:r>
              <a:rPr lang="hu-HU" dirty="0"/>
              <a:t>befolyásra tettek szert</a:t>
            </a:r>
            <a:endParaRPr lang="en-US" dirty="0"/>
          </a:p>
          <a:p>
            <a:pPr lvl="0"/>
            <a:r>
              <a:rPr lang="hu-HU" dirty="0"/>
              <a:t>telepek alapítása</a:t>
            </a:r>
            <a:endParaRPr lang="en-US" dirty="0"/>
          </a:p>
          <a:p>
            <a:pPr lvl="0"/>
            <a:r>
              <a:rPr lang="hu-HU" dirty="0"/>
              <a:t>egész Bizáncig eljutottak (kereskedés)</a:t>
            </a:r>
            <a:endParaRPr lang="en-US" dirty="0"/>
          </a:p>
          <a:p>
            <a:pPr lvl="0"/>
            <a:r>
              <a:rPr lang="hu-HU" b="1" dirty="0"/>
              <a:t>Novgorod, Kijev </a:t>
            </a:r>
            <a:r>
              <a:rPr lang="hu-HU" dirty="0"/>
              <a:t>alapítása</a:t>
            </a:r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682" y="3368604"/>
            <a:ext cx="5185317" cy="348939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70" y="3853096"/>
            <a:ext cx="4762500" cy="267652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726" y="883810"/>
            <a:ext cx="3073274" cy="2449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73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883811"/>
            <a:ext cx="6575038" cy="4351338"/>
          </a:xfrm>
        </p:spPr>
        <p:txBody>
          <a:bodyPr/>
          <a:lstStyle/>
          <a:p>
            <a:pPr lvl="0"/>
            <a:r>
              <a:rPr lang="hu-HU" b="1" dirty="0"/>
              <a:t>Kijevi Rusz </a:t>
            </a:r>
          </a:p>
          <a:p>
            <a:r>
              <a:rPr lang="hu-HU" b="1" dirty="0" err="1"/>
              <a:t>rusz</a:t>
            </a:r>
            <a:r>
              <a:rPr lang="hu-HU" dirty="0"/>
              <a:t> - normann szó, </a:t>
            </a:r>
            <a:r>
              <a:rPr lang="hu-HU" b="1" dirty="0" err="1"/>
              <a:t>Roslagen</a:t>
            </a:r>
            <a:r>
              <a:rPr lang="hu-HU" dirty="0"/>
              <a:t> (svédországi normann tartomány nevéből származik)</a:t>
            </a:r>
            <a:endParaRPr lang="en-US" dirty="0"/>
          </a:p>
          <a:p>
            <a:r>
              <a:rPr lang="hu-HU" dirty="0"/>
              <a:t>az első keleti szláv állam (orosz)</a:t>
            </a:r>
            <a:endParaRPr lang="en-US" dirty="0"/>
          </a:p>
          <a:p>
            <a:r>
              <a:rPr lang="hu-HU" dirty="0"/>
              <a:t>vezető </a:t>
            </a:r>
            <a:r>
              <a:rPr lang="hu-HU" b="1" u="sng" dirty="0"/>
              <a:t>RURIK</a:t>
            </a:r>
            <a:endParaRPr lang="en-US" b="1" u="sng" dirty="0"/>
          </a:p>
          <a:p>
            <a:r>
              <a:rPr lang="hu-HU" dirty="0"/>
              <a:t>a 15. századig ez a dinasztia uralkodott</a:t>
            </a:r>
            <a:endParaRPr lang="en-US" dirty="0"/>
          </a:p>
          <a:p>
            <a:pPr lvl="0"/>
            <a:r>
              <a:rPr lang="hu-HU" b="1" dirty="0"/>
              <a:t>varég gárda</a:t>
            </a:r>
            <a:r>
              <a:rPr lang="hu-HU" dirty="0"/>
              <a:t> - a bizánci császár testőrsége</a:t>
            </a:r>
            <a:endParaRPr lang="en-US" dirty="0"/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14686" y="0"/>
            <a:ext cx="8314628" cy="883811"/>
          </a:xfrm>
        </p:spPr>
        <p:txBody>
          <a:bodyPr/>
          <a:lstStyle/>
          <a:p>
            <a:pPr algn="ctr"/>
            <a:r>
              <a:rPr lang="sk-SK" dirty="0"/>
              <a:t>A </a:t>
            </a:r>
            <a:r>
              <a:rPr lang="sk-SK" b="1" dirty="0">
                <a:solidFill>
                  <a:schemeClr val="bg1"/>
                </a:solidFill>
                <a:highlight>
                  <a:srgbClr val="808000"/>
                </a:highlight>
              </a:rPr>
              <a:t>svéd vikingek </a:t>
            </a:r>
            <a:r>
              <a:rPr lang="sk-SK" dirty="0"/>
              <a:t>(varégok, varjágok)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151" y="792221"/>
            <a:ext cx="2671849" cy="356246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2" y="4354687"/>
            <a:ext cx="4482790" cy="252156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0" y="4439160"/>
            <a:ext cx="428625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76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7497"/>
            <a:ext cx="7886700" cy="928415"/>
          </a:xfrm>
        </p:spPr>
        <p:txBody>
          <a:bodyPr/>
          <a:lstStyle/>
          <a:p>
            <a:pPr algn="ctr"/>
            <a:r>
              <a:rPr lang="sk-SK" dirty="0"/>
              <a:t>A viking hódítások vége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6845" y="1025912"/>
            <a:ext cx="7886700" cy="4351338"/>
          </a:xfrm>
        </p:spPr>
        <p:txBody>
          <a:bodyPr/>
          <a:lstStyle/>
          <a:p>
            <a:pPr lvl="0"/>
            <a:r>
              <a:rPr lang="hu-HU" dirty="0"/>
              <a:t>Akkor értek véget a hódítások, amikor </a:t>
            </a:r>
            <a:r>
              <a:rPr lang="hu-HU" b="1" dirty="0">
                <a:solidFill>
                  <a:srgbClr val="C00000"/>
                </a:solidFill>
              </a:rPr>
              <a:t>felvették a kereszténységet</a:t>
            </a:r>
            <a:endParaRPr lang="en-US" b="1" dirty="0">
              <a:solidFill>
                <a:srgbClr val="C00000"/>
              </a:solidFill>
            </a:endParaRPr>
          </a:p>
          <a:p>
            <a:pPr marL="0" lvl="0" indent="0">
              <a:buNone/>
            </a:pPr>
            <a:r>
              <a:rPr lang="hu-HU" u="sng" dirty="0"/>
              <a:t>Három állam jött létre:</a:t>
            </a:r>
            <a:endParaRPr lang="en-US" dirty="0"/>
          </a:p>
          <a:p>
            <a:r>
              <a:rPr lang="hu-HU" dirty="0"/>
              <a:t>Norvégia, </a:t>
            </a:r>
            <a:r>
              <a:rPr lang="hu-HU" b="1" dirty="0"/>
              <a:t>I. (SZÉPHAJÚ) HARALD</a:t>
            </a:r>
            <a:r>
              <a:rPr lang="hu-HU" dirty="0"/>
              <a:t>, 858-930</a:t>
            </a:r>
            <a:endParaRPr lang="en-US" dirty="0"/>
          </a:p>
          <a:p>
            <a:r>
              <a:rPr lang="hu-HU" dirty="0"/>
              <a:t>Dánia, </a:t>
            </a:r>
            <a:r>
              <a:rPr lang="hu-HU" b="1" dirty="0"/>
              <a:t>I. (KÉKFOGÚ) HARALD</a:t>
            </a:r>
            <a:r>
              <a:rPr lang="hu-HU" dirty="0"/>
              <a:t>, 940-986</a:t>
            </a:r>
            <a:endParaRPr lang="en-US" dirty="0"/>
          </a:p>
          <a:p>
            <a:r>
              <a:rPr lang="hu-HU" dirty="0"/>
              <a:t>Svédország, </a:t>
            </a:r>
            <a:r>
              <a:rPr lang="hu-HU" b="1" dirty="0"/>
              <a:t>OLAF SKÖTKONUNG</a:t>
            </a:r>
            <a:r>
              <a:rPr lang="hu-HU" dirty="0"/>
              <a:t>, 995-1022</a:t>
            </a:r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344" y="1617043"/>
            <a:ext cx="1962401" cy="235488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023697"/>
            <a:ext cx="3429000" cy="21590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3697"/>
            <a:ext cx="5590760" cy="27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77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61419CA-ADD6-4530-AE2C-2075C8DE2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41" y="0"/>
            <a:ext cx="85589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71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A0634F1-F7AE-4416-8CE6-33E2E800F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95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35696" y="212942"/>
            <a:ext cx="7772400" cy="1042336"/>
          </a:xfrm>
        </p:spPr>
        <p:txBody>
          <a:bodyPr>
            <a:normAutofit/>
          </a:bodyPr>
          <a:lstStyle/>
          <a:p>
            <a:r>
              <a:rPr lang="hu-HU" sz="6500" b="1" dirty="0">
                <a:solidFill>
                  <a:schemeClr val="bg1"/>
                </a:solidFill>
              </a:rPr>
              <a:t>Viking hajók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83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02" y="4724400"/>
            <a:ext cx="5177628" cy="213360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48997"/>
            <a:ext cx="6068291" cy="434513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hajóépítés </a:t>
            </a:r>
            <a:r>
              <a:rPr lang="hu-HU" b="1" u="sng" dirty="0"/>
              <a:t>fejlődésével</a:t>
            </a:r>
            <a:r>
              <a:rPr lang="hu-HU" dirty="0"/>
              <a:t> párhuzamosan kialakultak a különböző célra használható hajótípusok. </a:t>
            </a:r>
            <a:r>
              <a:rPr lang="hu-HU" b="1" i="1" dirty="0"/>
              <a:t>Nagy különbségek voltak </a:t>
            </a:r>
            <a:r>
              <a:rPr lang="hu-HU" dirty="0"/>
              <a:t>a </a:t>
            </a:r>
            <a:r>
              <a:rPr lang="hu-HU" b="1" u="sng" dirty="0">
                <a:solidFill>
                  <a:srgbClr val="C00000"/>
                </a:solidFill>
              </a:rPr>
              <a:t>hadi</a:t>
            </a:r>
            <a:r>
              <a:rPr lang="hu-HU" dirty="0"/>
              <a:t> és a </a:t>
            </a:r>
            <a:r>
              <a:rPr lang="hu-HU" b="1" u="sng" dirty="0">
                <a:solidFill>
                  <a:srgbClr val="C00000"/>
                </a:solidFill>
              </a:rPr>
              <a:t>kereskedelmi </a:t>
            </a:r>
            <a:r>
              <a:rPr lang="hu-HU" dirty="0"/>
              <a:t>célra épített hajók között.</a:t>
            </a:r>
            <a:br>
              <a:rPr lang="hu-HU" dirty="0"/>
            </a:br>
            <a:r>
              <a:rPr lang="hu-HU" b="1" dirty="0"/>
              <a:t>A különböző hadihajókat három nagy csoportba lehet sorolni:</a:t>
            </a:r>
          </a:p>
          <a:p>
            <a:r>
              <a:rPr lang="hu-HU" dirty="0"/>
              <a:t>a </a:t>
            </a:r>
            <a:r>
              <a:rPr lang="hu-HU" b="1" dirty="0" err="1"/>
              <a:t>snigg</a:t>
            </a:r>
            <a:r>
              <a:rPr lang="hu-HU" b="1" dirty="0"/>
              <a:t> </a:t>
            </a:r>
            <a:r>
              <a:rPr lang="hu-HU" dirty="0"/>
              <a:t>(40 fő legénység + 100 harcos)</a:t>
            </a:r>
            <a:br>
              <a:rPr lang="hu-HU" dirty="0"/>
            </a:br>
            <a:r>
              <a:rPr lang="hu-HU" dirty="0"/>
              <a:t>a </a:t>
            </a:r>
            <a:r>
              <a:rPr lang="hu-HU" b="1" dirty="0" err="1"/>
              <a:t>skeid</a:t>
            </a:r>
            <a:r>
              <a:rPr lang="hu-HU" dirty="0"/>
              <a:t> (jobb kidolgozás, több evezős)</a:t>
            </a:r>
            <a:br>
              <a:rPr lang="hu-HU" dirty="0"/>
            </a:br>
            <a:r>
              <a:rPr lang="hu-HU" dirty="0"/>
              <a:t>a </a:t>
            </a:r>
            <a:r>
              <a:rPr lang="hu-HU" b="1" dirty="0"/>
              <a:t>sárkányhajó </a:t>
            </a:r>
            <a:r>
              <a:rPr lang="hu-HU" dirty="0"/>
              <a:t>(60 evezős, nagy vitorla, nagyon gyors)</a:t>
            </a:r>
            <a:endParaRPr lang="hu-HU" b="1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8054"/>
          </a:xfrm>
        </p:spPr>
        <p:txBody>
          <a:bodyPr/>
          <a:lstStyle/>
          <a:p>
            <a:pPr algn="ctr"/>
            <a:r>
              <a:rPr lang="sk-SK" dirty="0"/>
              <a:t>A hadihajók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65" y="676707"/>
            <a:ext cx="3158836" cy="458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5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18364"/>
            <a:ext cx="5964527" cy="193963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21864" y="831064"/>
            <a:ext cx="6272454" cy="439913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b="1" dirty="0"/>
              <a:t>A kereskedelmi hajóknak két típusa alakult ki:</a:t>
            </a:r>
          </a:p>
          <a:p>
            <a:r>
              <a:rPr lang="hu-HU" dirty="0"/>
              <a:t>a </a:t>
            </a:r>
            <a:r>
              <a:rPr lang="hu-HU" b="1" dirty="0" err="1"/>
              <a:t>knarr</a:t>
            </a:r>
            <a:r>
              <a:rPr lang="hu-HU" b="1" dirty="0"/>
              <a:t> </a:t>
            </a:r>
            <a:r>
              <a:rPr lang="hu-HU" dirty="0"/>
              <a:t>(</a:t>
            </a:r>
            <a:r>
              <a:rPr lang="hu-HU" dirty="0" err="1"/>
              <a:t>knorr</a:t>
            </a:r>
            <a:r>
              <a:rPr lang="hu-HU" dirty="0"/>
              <a:t>) (10-15 fő, áruszállítás)</a:t>
            </a:r>
            <a:br>
              <a:rPr lang="hu-HU" dirty="0"/>
            </a:br>
            <a:r>
              <a:rPr lang="hu-HU" dirty="0"/>
              <a:t>a </a:t>
            </a:r>
            <a:r>
              <a:rPr lang="hu-HU" b="1" dirty="0" err="1"/>
              <a:t>byrding</a:t>
            </a:r>
            <a:r>
              <a:rPr lang="hu-HU" b="1" dirty="0"/>
              <a:t> </a:t>
            </a:r>
            <a:r>
              <a:rPr lang="hu-HU" dirty="0"/>
              <a:t>(part menti közlekedés)</a:t>
            </a:r>
            <a:endParaRPr lang="hu-HU" b="1" dirty="0"/>
          </a:p>
          <a:p>
            <a:r>
              <a:rPr lang="hu-HU" dirty="0"/>
              <a:t>A vikingek híján voltak a navigációs eszközöknek, csak egy fából készült tájolókorongot használtak. Ennek ellenére ők voltak a kor legmerészebb felfedezői, akik gyenge lehetőségeik ellenére is bátran vágtak neki a bizonytalannak.</a:t>
            </a:r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28054"/>
          </a:xfrm>
        </p:spPr>
        <p:txBody>
          <a:bodyPr/>
          <a:lstStyle/>
          <a:p>
            <a:pPr algn="ctr"/>
            <a:r>
              <a:rPr lang="sk-SK" dirty="0"/>
              <a:t>A kereskedelmi hajók</a:t>
            </a:r>
            <a:endParaRPr 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908" y="397451"/>
            <a:ext cx="4336473" cy="495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18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35696" y="39206"/>
            <a:ext cx="7772400" cy="1042336"/>
          </a:xfrm>
        </p:spPr>
        <p:txBody>
          <a:bodyPr>
            <a:normAutofit/>
          </a:bodyPr>
          <a:lstStyle/>
          <a:p>
            <a:r>
              <a:rPr lang="hu-HU" sz="6500" b="1" dirty="0">
                <a:solidFill>
                  <a:schemeClr val="bg1"/>
                </a:solidFill>
              </a:rPr>
              <a:t>Skandináv mitológia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FA1BB51-229F-47DD-A0B3-56B171A3A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9848"/>
            <a:ext cx="9144000" cy="578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64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6DA527-1E69-4166-80F5-13A669D9C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79042"/>
          </a:xfrm>
        </p:spPr>
        <p:txBody>
          <a:bodyPr/>
          <a:lstStyle/>
          <a:p>
            <a:pPr algn="ctr"/>
            <a:r>
              <a:rPr lang="hu-HU" dirty="0"/>
              <a:t>A skandináv mitológia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F44E496-076D-40EE-B4E4-43AD81A29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42" y="814450"/>
            <a:ext cx="5334992" cy="618071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 déli germán és a skandináv mitológia közös tőről fakad, de mivel a déli germán népek aránylag hamar felvették a kereszténységet, ősi mitológiájuk nagy része hamar a feledés homályába veszett. A skandinávok ellenben sokáig megőrizték </a:t>
            </a:r>
            <a:r>
              <a:rPr lang="hu-HU" b="1" dirty="0"/>
              <a:t>hitüket és ezzel együtt mitológiájukat</a:t>
            </a:r>
            <a:r>
              <a:rPr lang="hu-HU" dirty="0"/>
              <a:t>, amelyet a kereszténység első évszázadaiban </a:t>
            </a:r>
            <a:r>
              <a:rPr lang="hu-HU" b="1" dirty="0"/>
              <a:t>az izlandi történetírók lejegyeztek</a:t>
            </a:r>
            <a:r>
              <a:rPr lang="hu-HU" dirty="0"/>
              <a:t>. </a:t>
            </a:r>
          </a:p>
          <a:p>
            <a:r>
              <a:rPr lang="hu-HU" dirty="0"/>
              <a:t>A legfontosabb forrás a </a:t>
            </a:r>
            <a:r>
              <a:rPr lang="hu-HU" i="1" dirty="0"/>
              <a:t>Régi</a:t>
            </a:r>
            <a:r>
              <a:rPr lang="hu-HU" dirty="0"/>
              <a:t> vagy </a:t>
            </a:r>
            <a:r>
              <a:rPr lang="hu-HU" b="1" i="1" dirty="0"/>
              <a:t>Verses Edda</a:t>
            </a:r>
            <a:r>
              <a:rPr lang="hu-HU" b="1" dirty="0"/>
              <a:t> </a:t>
            </a:r>
            <a:r>
              <a:rPr lang="hu-HU" i="1" dirty="0"/>
              <a:t>(Edda-énekek)</a:t>
            </a:r>
            <a:r>
              <a:rPr lang="hu-HU" dirty="0"/>
              <a:t> és a </a:t>
            </a:r>
            <a:r>
              <a:rPr lang="hu-HU" b="1" i="1" dirty="0"/>
              <a:t>Prózai Edda</a:t>
            </a:r>
            <a:r>
              <a:rPr lang="hu-HU" dirty="0"/>
              <a:t>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DB76462-FE8A-45FE-A81D-C6565CF85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992" y="979042"/>
            <a:ext cx="3701566" cy="555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61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1FAE6E-83D2-4A67-B7FB-5BDB4465E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9214"/>
            <a:ext cx="2864358" cy="4106290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A skandináv világfa (</a:t>
            </a:r>
            <a:r>
              <a:rPr lang="hu-HU" dirty="0" err="1">
                <a:solidFill>
                  <a:schemeClr val="bg1"/>
                </a:solidFill>
              </a:rPr>
              <a:t>Ygdrassil</a:t>
            </a:r>
            <a:r>
              <a:rPr lang="hu-HU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0C50F1B-8497-4991-9321-E75AB1DF2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403" y="0"/>
            <a:ext cx="4901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11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6EA179-03B6-4B36-9B8D-C339F64F3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77874"/>
          </a:xfrm>
        </p:spPr>
        <p:txBody>
          <a:bodyPr/>
          <a:lstStyle/>
          <a:p>
            <a:pPr algn="ctr"/>
            <a:r>
              <a:rPr lang="hu-HU" dirty="0"/>
              <a:t>Mítoszok és források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209E2F-A3B5-466E-A1A2-BE56E4F27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594" y="777874"/>
            <a:ext cx="8881110" cy="4351338"/>
          </a:xfrm>
        </p:spPr>
        <p:txBody>
          <a:bodyPr/>
          <a:lstStyle/>
          <a:p>
            <a:r>
              <a:rPr lang="hu-HU" dirty="0" err="1"/>
              <a:t>Mítikus</a:t>
            </a:r>
            <a:r>
              <a:rPr lang="hu-HU" dirty="0"/>
              <a:t> példa: </a:t>
            </a:r>
            <a:r>
              <a:rPr lang="hu-HU" b="1" dirty="0"/>
              <a:t>Thor</a:t>
            </a:r>
            <a:r>
              <a:rPr lang="hu-HU" dirty="0"/>
              <a:t> találkozása </a:t>
            </a:r>
            <a:r>
              <a:rPr lang="hu-HU" b="1" dirty="0" err="1"/>
              <a:t>Jörmungandr</a:t>
            </a:r>
            <a:r>
              <a:rPr lang="hu-HU" dirty="0" err="1"/>
              <a:t>-al</a:t>
            </a:r>
            <a:r>
              <a:rPr lang="hu-HU" dirty="0"/>
              <a:t>, a világkígyóval, aki </a:t>
            </a:r>
            <a:r>
              <a:rPr lang="hu-HU" b="1" dirty="0" err="1"/>
              <a:t>Loki</a:t>
            </a:r>
            <a:r>
              <a:rPr lang="hu-HU" dirty="0"/>
              <a:t> és egy óriásnő (</a:t>
            </a:r>
            <a:r>
              <a:rPr lang="hu-HU" dirty="0" err="1"/>
              <a:t>Angrboda</a:t>
            </a:r>
            <a:r>
              <a:rPr lang="hu-HU" dirty="0"/>
              <a:t>) egyik közös gyermeke (szörnyszülöttje). A Ragnarök (skandináv világvége) idején egymás pusztulását okozzák.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68D5E03-474F-4B66-B1E1-302E8ED06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9736"/>
            <a:ext cx="6652768" cy="3742182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B337B40-C5B1-447E-947C-ACB7FBE2EB84}"/>
              </a:ext>
            </a:extLst>
          </p:cNvPr>
          <p:cNvSpPr txBox="1"/>
          <p:nvPr/>
        </p:nvSpPr>
        <p:spPr>
          <a:xfrm>
            <a:off x="0" y="6181344"/>
            <a:ext cx="665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Thor a kalapácsával (</a:t>
            </a:r>
            <a:r>
              <a:rPr lang="hu-HU" dirty="0" err="1"/>
              <a:t>Mjölnir</a:t>
            </a:r>
            <a:r>
              <a:rPr lang="hu-HU" dirty="0"/>
              <a:t>) olyat ráver </a:t>
            </a:r>
            <a:r>
              <a:rPr lang="hu-HU" dirty="0" err="1"/>
              <a:t>Jörmungandra</a:t>
            </a:r>
            <a:r>
              <a:rPr lang="hu-HU" dirty="0"/>
              <a:t>, hogy ott is befordul, ahol nincs is sarok…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75FD244E-D57B-4741-988F-DA7838D36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975" y="2478024"/>
            <a:ext cx="2355025" cy="3022282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5EDD835C-8B30-4860-A1CB-0D1B11AF650A}"/>
              </a:ext>
            </a:extLst>
          </p:cNvPr>
          <p:cNvSpPr txBox="1"/>
          <p:nvPr/>
        </p:nvSpPr>
        <p:spPr>
          <a:xfrm>
            <a:off x="6833362" y="5486400"/>
            <a:ext cx="2228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Thor és </a:t>
            </a:r>
            <a:r>
              <a:rPr lang="hu-HU" dirty="0" err="1"/>
              <a:t>Jörmungandr</a:t>
            </a:r>
            <a:r>
              <a:rPr lang="hu-HU" dirty="0"/>
              <a:t> első találkozása a </a:t>
            </a:r>
            <a:r>
              <a:rPr lang="hu-HU" dirty="0" err="1"/>
              <a:t>saga</a:t>
            </a:r>
            <a:r>
              <a:rPr lang="hu-HU" dirty="0"/>
              <a:t> lapjainak ábrázolásán  </a:t>
            </a:r>
          </a:p>
        </p:txBody>
      </p:sp>
    </p:spTree>
    <p:extLst>
      <p:ext uri="{BB962C8B-B14F-4D97-AF65-F5344CB8AC3E}">
        <p14:creationId xmlns:p14="http://schemas.microsoft.com/office/powerpoint/2010/main" val="17967215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F96809-BAFB-4196-9378-396E95309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612" y="18255"/>
            <a:ext cx="8494776" cy="777273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solidFill>
                  <a:schemeClr val="bg1"/>
                </a:solidFill>
              </a:rPr>
              <a:t>A </a:t>
            </a:r>
            <a:r>
              <a:rPr lang="hu-HU" sz="4000" b="1" dirty="0" err="1">
                <a:solidFill>
                  <a:schemeClr val="bg1"/>
                </a:solidFill>
              </a:rPr>
              <a:t>Valhalla</a:t>
            </a:r>
            <a:r>
              <a:rPr lang="hu-HU" sz="4000" b="1" dirty="0">
                <a:solidFill>
                  <a:schemeClr val="bg1"/>
                </a:solidFill>
              </a:rPr>
              <a:t> – az elesett harcosok csarnoka</a:t>
            </a: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7F8D944-46E4-41B4-8575-C7092C938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3039772"/>
            <a:ext cx="7886700" cy="3818228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8ABD7FE8-96D1-4145-87C6-52C3EFB57D4A}"/>
              </a:ext>
            </a:extLst>
          </p:cNvPr>
          <p:cNvSpPr txBox="1"/>
          <p:nvPr/>
        </p:nvSpPr>
        <p:spPr>
          <a:xfrm>
            <a:off x="100584" y="731448"/>
            <a:ext cx="8951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</a:rPr>
              <a:t>Az istenek világában – </a:t>
            </a:r>
            <a:r>
              <a:rPr lang="hu-HU" sz="2400" b="1" dirty="0" err="1">
                <a:solidFill>
                  <a:schemeClr val="bg1"/>
                </a:solidFill>
              </a:rPr>
              <a:t>Asgardban</a:t>
            </a:r>
            <a:r>
              <a:rPr lang="hu-HU" sz="2400" dirty="0">
                <a:solidFill>
                  <a:schemeClr val="bg1"/>
                </a:solidFill>
              </a:rPr>
              <a:t> található. Ide, Odin (</a:t>
            </a:r>
            <a:r>
              <a:rPr lang="hu-HU" sz="2400" dirty="0" err="1">
                <a:solidFill>
                  <a:schemeClr val="bg1"/>
                </a:solidFill>
              </a:rPr>
              <a:t>Wotan</a:t>
            </a:r>
            <a:r>
              <a:rPr lang="hu-HU" sz="2400" dirty="0">
                <a:solidFill>
                  <a:schemeClr val="bg1"/>
                </a:solidFill>
              </a:rPr>
              <a:t>) – a főisten - csarnokába kerül a hősök egyik fele, a másik fele pedig Freyja palotájának, a Folkvangnak a </a:t>
            </a:r>
            <a:r>
              <a:rPr lang="hu-HU" sz="2400" b="1" dirty="0">
                <a:solidFill>
                  <a:schemeClr val="bg1"/>
                </a:solidFill>
              </a:rPr>
              <a:t>Sessrúmnir</a:t>
            </a:r>
            <a:r>
              <a:rPr lang="hu-HU" sz="2400" dirty="0">
                <a:solidFill>
                  <a:schemeClr val="bg1"/>
                </a:solidFill>
              </a:rPr>
              <a:t> nevű termébe. Az </a:t>
            </a:r>
            <a:r>
              <a:rPr lang="hu-HU" sz="2400" b="1" i="1" dirty="0">
                <a:solidFill>
                  <a:srgbClr val="FFFF00"/>
                </a:solidFill>
              </a:rPr>
              <a:t>einherjarnak</a:t>
            </a:r>
            <a:r>
              <a:rPr lang="hu-HU" sz="2400" dirty="0">
                <a:solidFill>
                  <a:schemeClr val="bg1"/>
                </a:solidFill>
              </a:rPr>
              <a:t> nevezett hősöket </a:t>
            </a:r>
            <a:r>
              <a:rPr lang="hu-HU" sz="2400" b="1" dirty="0">
                <a:solidFill>
                  <a:srgbClr val="FFFF00"/>
                </a:solidFill>
              </a:rPr>
              <a:t>valkűrök</a:t>
            </a:r>
            <a:r>
              <a:rPr lang="hu-HU" sz="2400" dirty="0">
                <a:solidFill>
                  <a:schemeClr val="bg1"/>
                </a:solidFill>
              </a:rPr>
              <a:t> kísérik fel a </a:t>
            </a:r>
            <a:r>
              <a:rPr lang="hu-HU" sz="2400" dirty="0" err="1">
                <a:solidFill>
                  <a:schemeClr val="bg1"/>
                </a:solidFill>
              </a:rPr>
              <a:t>Valhallába</a:t>
            </a:r>
            <a:r>
              <a:rPr lang="hu-HU" sz="2400" dirty="0">
                <a:solidFill>
                  <a:schemeClr val="bg1"/>
                </a:solidFill>
              </a:rPr>
              <a:t>, és amikor eljön a Ragnarök, Odin égi seregében fognak harcolni. A legkiválóbbak ülőhelyet kapnak.</a:t>
            </a:r>
          </a:p>
        </p:txBody>
      </p:sp>
    </p:spTree>
    <p:extLst>
      <p:ext uri="{BB962C8B-B14F-4D97-AF65-F5344CB8AC3E}">
        <p14:creationId xmlns:p14="http://schemas.microsoft.com/office/powerpoint/2010/main" val="1694749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46CBA2-AE32-4613-A755-50C0C500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99951"/>
            <a:ext cx="8810244" cy="811220"/>
          </a:xfrm>
        </p:spPr>
        <p:txBody>
          <a:bodyPr>
            <a:normAutofit/>
          </a:bodyPr>
          <a:lstStyle/>
          <a:p>
            <a:pPr algn="ctr"/>
            <a:r>
              <a:rPr lang="hu-HU" sz="3200" b="1" dirty="0">
                <a:solidFill>
                  <a:schemeClr val="bg1"/>
                </a:solidFill>
              </a:rPr>
              <a:t>A valkűr a csatában elesett harcost viszi a </a:t>
            </a:r>
            <a:r>
              <a:rPr lang="hu-HU" sz="3200" b="1" dirty="0" err="1">
                <a:solidFill>
                  <a:schemeClr val="bg1"/>
                </a:solidFill>
              </a:rPr>
              <a:t>Valhallába</a:t>
            </a:r>
            <a:endParaRPr lang="hu-HU" sz="3200" b="1" dirty="0">
              <a:solidFill>
                <a:schemeClr val="bg1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A22011D-1921-4F48-8296-43B28611FD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74" y="911170"/>
            <a:ext cx="8417052" cy="594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03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C8D100-00CB-4B73-9A28-D226BC5FB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255"/>
            <a:ext cx="7886700" cy="649257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/>
              <a:t>Ragnarök – a skandináv világvége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79DC21A-3638-42B7-ADF5-DA7889A36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67512"/>
            <a:ext cx="924001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200" dirty="0"/>
              <a:t>A </a:t>
            </a:r>
            <a:r>
              <a:rPr lang="hu-HU" sz="2200" b="1" dirty="0"/>
              <a:t>Ragnarök</a:t>
            </a:r>
            <a:r>
              <a:rPr lang="hu-HU" sz="2200" dirty="0"/>
              <a:t> („az istenek alkonya”) a skandináv mitológiában a kozmikus ciklust lezáró (és egyúttal az </a:t>
            </a:r>
            <a:r>
              <a:rPr lang="hu-HU" sz="2200" dirty="0" err="1"/>
              <a:t>újabbik</a:t>
            </a:r>
            <a:r>
              <a:rPr lang="hu-HU" sz="2200" dirty="0"/>
              <a:t> kezdetét jelentő) </a:t>
            </a:r>
            <a:r>
              <a:rPr lang="hu-HU" sz="2200" b="1" u="sng" dirty="0"/>
              <a:t>csata</a:t>
            </a:r>
            <a:r>
              <a:rPr lang="hu-HU" sz="2200" dirty="0"/>
              <a:t>, amelyet az </a:t>
            </a:r>
            <a:r>
              <a:rPr lang="hu-HU" sz="2200" b="1" dirty="0"/>
              <a:t>Odin vezette </a:t>
            </a:r>
            <a:r>
              <a:rPr lang="hu-HU" sz="2200" dirty="0"/>
              <a:t>istenek és a </a:t>
            </a:r>
            <a:r>
              <a:rPr lang="hu-HU" sz="2200" b="1" dirty="0"/>
              <a:t>Lokit is soraiban tudó óriások </a:t>
            </a:r>
            <a:r>
              <a:rPr lang="hu-HU" sz="2200" dirty="0"/>
              <a:t>vívnak majd meg. Ebben az összecsapásban nem csak a benne részt vevő istenek, óriások és teremtmények többsége hal meg, hanem a világon majdnem minden elpusztul.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BBC2BF4-810C-4ACD-A86F-26707DB29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2576"/>
            <a:ext cx="9144000" cy="461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19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2734" y="291850"/>
            <a:ext cx="8891131" cy="1361585"/>
          </a:xfrm>
        </p:spPr>
        <p:txBody>
          <a:bodyPr>
            <a:normAutofit/>
          </a:bodyPr>
          <a:lstStyle/>
          <a:p>
            <a:pPr algn="ctr"/>
            <a:r>
              <a:rPr lang="hu-HU" sz="6500" dirty="0">
                <a:latin typeface="Arial" panose="020B0604020202020204" pitchFamily="34" charset="0"/>
                <a:cs typeface="Arial" panose="020B0604020202020204" pitchFamily="34" charset="0"/>
              </a:rPr>
              <a:t>Köszönöm a figyelmet!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78" y="1828800"/>
            <a:ext cx="9166777" cy="504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375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Vikingek-10"/>
</p:tagLst>
</file>

<file path=ppt/theme/theme1.xml><?xml version="1.0" encoding="utf-8"?>
<a:theme xmlns:a="http://schemas.openxmlformats.org/drawingml/2006/main" name="1_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1108</Words>
  <Application>Microsoft Office PowerPoint</Application>
  <PresentationFormat>Diavetítés a képernyőre (4:3 oldalarány)</PresentationFormat>
  <Paragraphs>101</Paragraphs>
  <Slides>29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Constantia</vt:lpstr>
      <vt:lpstr>Times New Roman</vt:lpstr>
      <vt:lpstr>1_Office-téma</vt:lpstr>
      <vt:lpstr>Office-téma</vt:lpstr>
      <vt:lpstr>     Skandinávia és a normann hódítás, avagy: A VIKINGEK</vt:lpstr>
      <vt:lpstr>A nevük és népcsoportjaik</vt:lpstr>
      <vt:lpstr>A Viking hadjáratok</vt:lpstr>
      <vt:lpstr>Hajózás</vt:lpstr>
      <vt:lpstr>A hódítások kezdete</vt:lpstr>
      <vt:lpstr>PowerPoint-bemutató</vt:lpstr>
      <vt:lpstr>PowerPoint-bemutató</vt:lpstr>
      <vt:lpstr>A norvég vikingek célpontjai, hódításai</vt:lpstr>
      <vt:lpstr>PowerPoint-bemutató</vt:lpstr>
      <vt:lpstr>A dán vikingek célpontjai, hódításai</vt:lpstr>
      <vt:lpstr>A dán vikingek célpontjai, hódításai</vt:lpstr>
      <vt:lpstr>A dán vikingek célpontjai, hódításai</vt:lpstr>
      <vt:lpstr>A dán vikingek utódja – Hódító Vilmos</vt:lpstr>
      <vt:lpstr>A svéd vikingek (varégok, varjágok)</vt:lpstr>
      <vt:lpstr>A svéd vikingek (varégok, varjágok)</vt:lpstr>
      <vt:lpstr>A viking hódítások vége</vt:lpstr>
      <vt:lpstr>PowerPoint-bemutató</vt:lpstr>
      <vt:lpstr>PowerPoint-bemutató</vt:lpstr>
      <vt:lpstr>Viking hajók</vt:lpstr>
      <vt:lpstr>A hadihajók</vt:lpstr>
      <vt:lpstr>A kereskedelmi hajók</vt:lpstr>
      <vt:lpstr>Skandináv mitológia</vt:lpstr>
      <vt:lpstr>A skandináv mitológia</vt:lpstr>
      <vt:lpstr>A skandináv világfa (Ygdrassil)</vt:lpstr>
      <vt:lpstr>Mítoszok és források</vt:lpstr>
      <vt:lpstr>A Valhalla – az elesett harcosok csarnoka</vt:lpstr>
      <vt:lpstr>A valkűr a csatában elesett harcost viszi a Valhallába</vt:lpstr>
      <vt:lpstr>Ragnarök – a skandináv világvége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Vikingek-10</dc:title>
  <dc:creator>Budenz</dc:creator>
  <cp:lastModifiedBy>os</cp:lastModifiedBy>
  <cp:revision>82</cp:revision>
  <dcterms:modified xsi:type="dcterms:W3CDTF">2023-10-11T20:31:59Z</dcterms:modified>
</cp:coreProperties>
</file>