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7" r:id="rId4"/>
    <p:sldId id="266" r:id="rId5"/>
    <p:sldId id="259" r:id="rId6"/>
    <p:sldId id="267" r:id="rId7"/>
    <p:sldId id="264" r:id="rId8"/>
    <p:sldId id="260" r:id="rId9"/>
    <p:sldId id="263" r:id="rId10"/>
    <p:sldId id="261" r:id="rId11"/>
    <p:sldId id="262" r:id="rId12"/>
    <p:sldId id="265" r:id="rId13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90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3FBFE1-EAE1-4E11-A624-EA06B5EF61B3}" type="datetimeFigureOut">
              <a:rPr lang="hu-HU" smtClean="0"/>
              <a:t>2023.05.11.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32B13-1080-42E0-9C58-ED1887D158B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27752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32B13-1080-42E0-9C58-ED1887D158B1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23764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32B13-1080-42E0-9C58-ED1887D158B1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71913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C908-8EBF-4A8B-8269-A2C8058D407D}" type="datetimeFigureOut">
              <a:rPr lang="hu-HU" smtClean="0"/>
              <a:t>2023.05.11.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9119C-1C86-4CE3-A795-663FF1A61F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3749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C908-8EBF-4A8B-8269-A2C8058D407D}" type="datetimeFigureOut">
              <a:rPr lang="hu-HU" smtClean="0"/>
              <a:t>2023.05.11.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9119C-1C86-4CE3-A795-663FF1A61F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359435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C908-8EBF-4A8B-8269-A2C8058D407D}" type="datetimeFigureOut">
              <a:rPr lang="hu-HU" smtClean="0"/>
              <a:t>2023.05.11.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9119C-1C86-4CE3-A795-663FF1A61F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8536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C908-8EBF-4A8B-8269-A2C8058D407D}" type="datetimeFigureOut">
              <a:rPr lang="hu-HU" smtClean="0"/>
              <a:t>2023.05.11.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9119C-1C86-4CE3-A795-663FF1A61F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2031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C908-8EBF-4A8B-8269-A2C8058D407D}" type="datetimeFigureOut">
              <a:rPr lang="hu-HU" smtClean="0"/>
              <a:t>2023.05.11.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9119C-1C86-4CE3-A795-663FF1A61F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1556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C908-8EBF-4A8B-8269-A2C8058D407D}" type="datetimeFigureOut">
              <a:rPr lang="hu-HU" smtClean="0"/>
              <a:t>2023.05.11.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9119C-1C86-4CE3-A795-663FF1A61F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25076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C908-8EBF-4A8B-8269-A2C8058D407D}" type="datetimeFigureOut">
              <a:rPr lang="hu-HU" smtClean="0"/>
              <a:t>2023.05.11.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9119C-1C86-4CE3-A795-663FF1A61F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1344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C908-8EBF-4A8B-8269-A2C8058D407D}" type="datetimeFigureOut">
              <a:rPr lang="hu-HU" smtClean="0"/>
              <a:t>2023.05.11.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9119C-1C86-4CE3-A795-663FF1A61F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2506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C908-8EBF-4A8B-8269-A2C8058D407D}" type="datetimeFigureOut">
              <a:rPr lang="hu-HU" smtClean="0"/>
              <a:t>2023.05.11.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9119C-1C86-4CE3-A795-663FF1A61F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76998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C908-8EBF-4A8B-8269-A2C8058D407D}" type="datetimeFigureOut">
              <a:rPr lang="hu-HU" smtClean="0"/>
              <a:t>2023.05.11.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9119C-1C86-4CE3-A795-663FF1A61F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5703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C908-8EBF-4A8B-8269-A2C8058D407D}" type="datetimeFigureOut">
              <a:rPr lang="hu-HU" smtClean="0"/>
              <a:t>2023.05.11.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9119C-1C86-4CE3-A795-663FF1A61F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06165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2FC908-8EBF-4A8B-8269-A2C8058D407D}" type="datetimeFigureOut">
              <a:rPr lang="hu-HU" smtClean="0"/>
              <a:t>2023.05.11.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9119C-1C86-4CE3-A795-663FF1A61F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6123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hu.wikipedia.org/w/index.php?title=Yorktown&amp;action=edit&amp;redlink=1" TargetMode="External"/><Relationship Id="rId13" Type="http://schemas.openxmlformats.org/officeDocument/2006/relationships/hyperlink" Target="http://hu.wikipedia.org/wiki/Hessen" TargetMode="External"/><Relationship Id="rId18" Type="http://schemas.openxmlformats.org/officeDocument/2006/relationships/image" Target="../media/image10.png"/><Relationship Id="rId3" Type="http://schemas.openxmlformats.org/officeDocument/2006/relationships/image" Target="../media/image9.jpeg"/><Relationship Id="rId21" Type="http://schemas.openxmlformats.org/officeDocument/2006/relationships/image" Target="../media/image13.png"/><Relationship Id="rId7" Type="http://schemas.openxmlformats.org/officeDocument/2006/relationships/hyperlink" Target="http://hu.wikipedia.org/wiki/Okt%C3%B3ber_19." TargetMode="External"/><Relationship Id="rId12" Type="http://schemas.openxmlformats.org/officeDocument/2006/relationships/hyperlink" Target="http://hu.wikipedia.org/wiki/Nagy-Britannia" TargetMode="External"/><Relationship Id="rId17" Type="http://schemas.openxmlformats.org/officeDocument/2006/relationships/hyperlink" Target="http://hu.wikipedia.org/w/index.php?title=Charles_Cornwallis&amp;action=edit&amp;redlink=1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://hu.wikipedia.org/w/index.php?title=Jean-Babtiste_de_Rochambeau&amp;action=edit&amp;redlink=1" TargetMode="Externa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u.wikipedia.org/wiki/Szeptember_28." TargetMode="External"/><Relationship Id="rId11" Type="http://schemas.openxmlformats.org/officeDocument/2006/relationships/hyperlink" Target="http://hu.wikipedia.org/wiki/Francia_Kir%C3%A1lys%C3%A1g" TargetMode="External"/><Relationship Id="rId5" Type="http://schemas.openxmlformats.org/officeDocument/2006/relationships/hyperlink" Target="http://hu.wikipedia.org/wiki/1781" TargetMode="External"/><Relationship Id="rId15" Type="http://schemas.openxmlformats.org/officeDocument/2006/relationships/hyperlink" Target="http://hu.wikipedia.org/wiki/George_Washington" TargetMode="External"/><Relationship Id="rId23" Type="http://schemas.openxmlformats.org/officeDocument/2006/relationships/image" Target="../media/image14.jpeg"/><Relationship Id="rId10" Type="http://schemas.openxmlformats.org/officeDocument/2006/relationships/hyperlink" Target="http://hu.wikipedia.org/wiki/Virginia" TargetMode="External"/><Relationship Id="rId19" Type="http://schemas.openxmlformats.org/officeDocument/2006/relationships/image" Target="../media/image11.png"/><Relationship Id="rId4" Type="http://schemas.openxmlformats.org/officeDocument/2006/relationships/hyperlink" Target="http://hu.wikipedia.org/wiki/Amerikai_f%C3%BCggetlens%C3%A9gi_h%C3%A1bor%C3%BA" TargetMode="External"/><Relationship Id="rId9" Type="http://schemas.openxmlformats.org/officeDocument/2006/relationships/hyperlink" Target="http://hu.wikipedia.org/wiki/Amerikai_Egyes%C3%BClt_%C3%81llamok" TargetMode="External"/><Relationship Id="rId14" Type="http://schemas.openxmlformats.org/officeDocument/2006/relationships/hyperlink" Target="http://hu.wikipedia.org/wiki/Zsoldos" TargetMode="External"/><Relationship Id="rId22" Type="http://schemas.openxmlformats.org/officeDocument/2006/relationships/hyperlink" Target="http://hu.wikipedia.org/wiki/F%C3%A1jl:Surrender_of_Lord_Cornwallis.jpg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1224135"/>
          </a:xfrm>
        </p:spPr>
        <p:txBody>
          <a:bodyPr>
            <a:normAutofit fontScale="90000"/>
          </a:bodyPr>
          <a:lstStyle/>
          <a:p>
            <a:r>
              <a:rPr lang="hu-HU" dirty="0"/>
              <a:t>Az  amerikai függetlenségi háború - 1775-1783.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0" y="1916832"/>
            <a:ext cx="9144000" cy="4941168"/>
          </a:xfrm>
        </p:spPr>
        <p:txBody>
          <a:bodyPr/>
          <a:lstStyle/>
          <a:p>
            <a:endParaRPr lang="hu-HU" dirty="0"/>
          </a:p>
        </p:txBody>
      </p:sp>
      <p:pic>
        <p:nvPicPr>
          <p:cNvPr id="1026" name="Picture 2" descr="C:\Users\Kati\Pictures\amerikai függetlenségi háború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43999" cy="5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868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hu-HU" dirty="0"/>
              <a:t>I. Előzmények: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92500" lnSpcReduction="10000"/>
          </a:bodyPr>
          <a:lstStyle/>
          <a:p>
            <a:r>
              <a:rPr lang="hu-HU" dirty="0"/>
              <a:t>1492 Amerika felfedezése (Kolumbusz Kristóf, </a:t>
            </a:r>
            <a:r>
              <a:rPr lang="hu-HU" dirty="0" err="1"/>
              <a:t>Amerigo</a:t>
            </a:r>
            <a:r>
              <a:rPr lang="hu-HU" dirty="0"/>
              <a:t> Vespucci)Nagy földrajzi felfedezések.</a:t>
            </a:r>
          </a:p>
          <a:p>
            <a:r>
              <a:rPr lang="hu-HU" dirty="0"/>
              <a:t>Gyarmatosítás-más népek leigázása, kifosztása</a:t>
            </a:r>
          </a:p>
          <a:p>
            <a:r>
              <a:rPr lang="hu-HU" dirty="0"/>
              <a:t>Anglia legyőzi a nagy Armadát (spanyol hajók)</a:t>
            </a:r>
          </a:p>
          <a:p>
            <a:r>
              <a:rPr lang="hu-HU" dirty="0"/>
              <a:t>Anglia a tengerek ura, miután legyőzi a </a:t>
            </a:r>
            <a:r>
              <a:rPr lang="hu-HU" dirty="0" err="1"/>
              <a:t>hollan-dokat</a:t>
            </a:r>
            <a:r>
              <a:rPr lang="hu-HU" dirty="0"/>
              <a:t> is az atlanti –óceánon.         </a:t>
            </a:r>
          </a:p>
          <a:p>
            <a:r>
              <a:rPr lang="hu-HU" dirty="0"/>
              <a:t>1640 angol polgári forradalom       fejlődik az ipar (céhek helyett manufaktúrák), a kereskedelem, a bankok, a kereskedőházak meggazdagodnak. </a:t>
            </a:r>
          </a:p>
          <a:p>
            <a:r>
              <a:rPr lang="hu-HU" dirty="0"/>
              <a:t>7 éves háború Észak-Amerikában a franciák ellen (1756-1763) – gyarmatszerzés.</a:t>
            </a:r>
          </a:p>
          <a:p>
            <a:endParaRPr lang="hu-HU" dirty="0"/>
          </a:p>
        </p:txBody>
      </p:sp>
      <p:sp>
        <p:nvSpPr>
          <p:cNvPr id="4" name="Jobbra nyíl 3"/>
          <p:cNvSpPr/>
          <p:nvPr/>
        </p:nvSpPr>
        <p:spPr>
          <a:xfrm>
            <a:off x="5580112" y="3860636"/>
            <a:ext cx="489204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29004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B7E298F7-2171-4167-96E2-CE2769F8BE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836712"/>
            <a:ext cx="2996952" cy="299695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25747"/>
            <a:ext cx="8229600" cy="706090"/>
          </a:xfrm>
        </p:spPr>
        <p:txBody>
          <a:bodyPr>
            <a:normAutofit/>
          </a:bodyPr>
          <a:lstStyle/>
          <a:p>
            <a:r>
              <a:rPr lang="hu-HU" sz="3200" dirty="0"/>
              <a:t>II. Az adóztatás képviselet nélkül - </a:t>
            </a:r>
            <a:r>
              <a:rPr lang="hu-HU" sz="3200" b="1" dirty="0"/>
              <a:t>zsarnokság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12600" y="1130227"/>
            <a:ext cx="6096768" cy="5616624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A sok háború sokba került </a:t>
            </a:r>
            <a:r>
              <a:rPr lang="hu-HU" b="1" dirty="0"/>
              <a:t>az angol kincstárnak </a:t>
            </a:r>
            <a:r>
              <a:rPr lang="hu-HU" dirty="0"/>
              <a:t>is, ezért adóemelésre, új adók kivetésére volt szükség   -  a gyarmatokat is megadóztatja.</a:t>
            </a:r>
          </a:p>
          <a:p>
            <a:r>
              <a:rPr lang="hu-HU" dirty="0"/>
              <a:t>A gyarmatok lakói noha alattvalói Angliának, képviseletük nincs a parlamentben, a királyt helyettesítő kormányzó végrehajtja az angol törvényeket.</a:t>
            </a:r>
          </a:p>
          <a:p>
            <a:r>
              <a:rPr lang="hu-HU" dirty="0"/>
              <a:t>Nem tetszik a telepeseknek, hogy róluk döntenek nélkülük Londonban, </a:t>
            </a:r>
            <a:r>
              <a:rPr lang="hu-HU" b="1" u="sng" dirty="0">
                <a:solidFill>
                  <a:srgbClr val="FF0000"/>
                </a:solidFill>
              </a:rPr>
              <a:t>képviseleti jogot akarnak.</a:t>
            </a:r>
          </a:p>
          <a:p>
            <a:endParaRPr lang="hu-HU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83BD736B-78A9-450A-90FB-2B295CDD7A42}"/>
              </a:ext>
            </a:extLst>
          </p:cNvPr>
          <p:cNvSpPr txBox="1"/>
          <p:nvPr/>
        </p:nvSpPr>
        <p:spPr>
          <a:xfrm>
            <a:off x="6084168" y="3833664"/>
            <a:ext cx="2880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200" dirty="0"/>
              <a:t>III. György, angol király</a:t>
            </a:r>
          </a:p>
          <a:p>
            <a:pPr algn="ctr"/>
            <a:r>
              <a:rPr lang="hu-HU" sz="2200" dirty="0" err="1"/>
              <a:t>Uralk</a:t>
            </a:r>
            <a:r>
              <a:rPr lang="hu-HU" sz="2200" dirty="0"/>
              <a:t>.: 1760 - 1820</a:t>
            </a:r>
          </a:p>
        </p:txBody>
      </p:sp>
    </p:spTree>
    <p:extLst>
      <p:ext uri="{BB962C8B-B14F-4D97-AF65-F5344CB8AC3E}">
        <p14:creationId xmlns:p14="http://schemas.microsoft.com/office/powerpoint/2010/main" val="1265459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7DCD8B3A-73CB-4B69-9EA8-4F8AB065BF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27384"/>
            <a:ext cx="4824536" cy="3216357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1E379EBC-75A5-4F6C-978C-0A9CDBF90A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027" y="2232248"/>
            <a:ext cx="4841973" cy="465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851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D8F54D9F-C046-43FB-9DEE-C1E903722D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60486" y="476672"/>
            <a:ext cx="3677810" cy="6396192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50106"/>
          </a:xfrm>
        </p:spPr>
        <p:txBody>
          <a:bodyPr/>
          <a:lstStyle/>
          <a:p>
            <a:r>
              <a:rPr lang="hu-HU" dirty="0"/>
              <a:t>A bostoni teadélután 1773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80728"/>
            <a:ext cx="5940152" cy="5616624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Indiánnak öltözött bosztoni polgárok </a:t>
            </a:r>
            <a:r>
              <a:rPr lang="hu-HU" b="1" dirty="0"/>
              <a:t>3 angol hajó rakományát</a:t>
            </a:r>
            <a:r>
              <a:rPr lang="hu-HU" dirty="0"/>
              <a:t>, köztük </a:t>
            </a:r>
            <a:r>
              <a:rPr lang="hu-HU" b="1" dirty="0"/>
              <a:t>teabálákat dobáltak a tengerbe</a:t>
            </a:r>
            <a:r>
              <a:rPr lang="hu-HU" dirty="0"/>
              <a:t>.</a:t>
            </a:r>
          </a:p>
          <a:p>
            <a:r>
              <a:rPr lang="hu-HU" dirty="0"/>
              <a:t>Tiltakozás volt a rájuk kivetett </a:t>
            </a:r>
            <a:r>
              <a:rPr lang="hu-HU" b="1" u="sng" dirty="0">
                <a:solidFill>
                  <a:srgbClr val="FF0000"/>
                </a:solidFill>
              </a:rPr>
              <a:t>teavám ellen</a:t>
            </a:r>
            <a:r>
              <a:rPr lang="hu-HU" dirty="0"/>
              <a:t>.</a:t>
            </a:r>
          </a:p>
          <a:p>
            <a:r>
              <a:rPr lang="hu-HU" dirty="0"/>
              <a:t>A válasz nem maradt el: </a:t>
            </a:r>
            <a:r>
              <a:rPr lang="hu-HU" b="1" u="sng" dirty="0"/>
              <a:t>királyi önkényuralmat vezettek be a gyarmatokon.</a:t>
            </a:r>
          </a:p>
          <a:p>
            <a:r>
              <a:rPr lang="hu-HU" dirty="0"/>
              <a:t>13 észak-amerikai tartomány kongresszusán </a:t>
            </a:r>
            <a:r>
              <a:rPr lang="hu-HU" b="1" u="sng" dirty="0">
                <a:solidFill>
                  <a:srgbClr val="FF0000"/>
                </a:solidFill>
              </a:rPr>
              <a:t>eldöntötték, hogy fegyveresen szembeszállnak Angliával.</a:t>
            </a:r>
          </a:p>
        </p:txBody>
      </p:sp>
    </p:spTree>
    <p:extLst>
      <p:ext uri="{BB962C8B-B14F-4D97-AF65-F5344CB8AC3E}">
        <p14:creationId xmlns:p14="http://schemas.microsoft.com/office/powerpoint/2010/main" val="868601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89DE043B-6055-4246-92B1-EFA10996C2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14" y="0"/>
            <a:ext cx="8475758" cy="687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646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3760"/>
            <a:ext cx="8229600" cy="894960"/>
          </a:xfrm>
        </p:spPr>
        <p:txBody>
          <a:bodyPr/>
          <a:lstStyle/>
          <a:p>
            <a:r>
              <a:rPr lang="hu-HU" dirty="0"/>
              <a:t>13 brit gyarmat föderációja</a:t>
            </a:r>
          </a:p>
        </p:txBody>
      </p:sp>
      <p:pic>
        <p:nvPicPr>
          <p:cNvPr id="7" name="Tartalom helye 6">
            <a:extLst>
              <a:ext uri="{FF2B5EF4-FFF2-40B4-BE49-F238E27FC236}">
                <a16:creationId xmlns:a16="http://schemas.microsoft.com/office/drawing/2014/main" id="{B248D4FF-1936-4739-AD49-5ED55AE94F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6632" y="908720"/>
            <a:ext cx="9358161" cy="4104456"/>
          </a:xfrm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4233FA29-1565-4519-9F15-1E04E3EE467D}"/>
              </a:ext>
            </a:extLst>
          </p:cNvPr>
          <p:cNvSpPr txBox="1"/>
          <p:nvPr/>
        </p:nvSpPr>
        <p:spPr>
          <a:xfrm>
            <a:off x="107504" y="5085184"/>
            <a:ext cx="878497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2600" b="1" dirty="0"/>
              <a:t>New Hampshire</a:t>
            </a:r>
            <a:r>
              <a:rPr lang="hu-HU" sz="2600" b="1" dirty="0"/>
              <a:t>, </a:t>
            </a:r>
            <a:r>
              <a:rPr lang="en-US" sz="2600" b="1" dirty="0"/>
              <a:t>Delaware</a:t>
            </a:r>
            <a:r>
              <a:rPr lang="hu-HU" sz="2600" b="1" dirty="0"/>
              <a:t>, </a:t>
            </a:r>
            <a:r>
              <a:rPr lang="en-US" sz="2600" b="1" dirty="0"/>
              <a:t>Massachusetts</a:t>
            </a:r>
            <a:r>
              <a:rPr lang="hu-HU" sz="2600" b="1" dirty="0"/>
              <a:t>, </a:t>
            </a:r>
            <a:r>
              <a:rPr lang="en-US" sz="2600" b="1" dirty="0"/>
              <a:t>Maryland</a:t>
            </a:r>
            <a:r>
              <a:rPr lang="hu-HU" sz="2600" b="1" dirty="0"/>
              <a:t>, </a:t>
            </a:r>
            <a:r>
              <a:rPr lang="en-US" sz="2600" b="1" dirty="0"/>
              <a:t>Rhode Island</a:t>
            </a:r>
            <a:r>
              <a:rPr lang="hu-HU" sz="2600" b="1" dirty="0"/>
              <a:t>, </a:t>
            </a:r>
            <a:r>
              <a:rPr lang="en-US" sz="2600" b="1" dirty="0"/>
              <a:t>Virginia</a:t>
            </a:r>
            <a:r>
              <a:rPr lang="hu-HU" sz="2600" b="1" dirty="0"/>
              <a:t>, </a:t>
            </a:r>
            <a:r>
              <a:rPr lang="en-US" sz="2600" b="1" dirty="0"/>
              <a:t>Connecticut</a:t>
            </a:r>
            <a:r>
              <a:rPr lang="hu-HU" sz="2600" b="1" dirty="0"/>
              <a:t>, </a:t>
            </a:r>
            <a:r>
              <a:rPr lang="en-US" sz="2600" b="1" dirty="0"/>
              <a:t>North Carolina</a:t>
            </a:r>
            <a:r>
              <a:rPr lang="hu-HU" sz="2600" b="1" dirty="0"/>
              <a:t>, </a:t>
            </a:r>
            <a:r>
              <a:rPr lang="en-US" sz="2600" b="1" dirty="0"/>
              <a:t>New York</a:t>
            </a:r>
            <a:r>
              <a:rPr lang="hu-HU" sz="2600" b="1" dirty="0"/>
              <a:t>, </a:t>
            </a:r>
            <a:r>
              <a:rPr lang="en-US" sz="2600" b="1" dirty="0"/>
              <a:t>South Carolina</a:t>
            </a:r>
            <a:r>
              <a:rPr lang="hu-HU" sz="2600" b="1" dirty="0"/>
              <a:t>, </a:t>
            </a:r>
            <a:r>
              <a:rPr lang="en-US" sz="2600" b="1" dirty="0"/>
              <a:t>New Jersey</a:t>
            </a:r>
            <a:r>
              <a:rPr lang="hu-HU" sz="2600" b="1" dirty="0"/>
              <a:t>, </a:t>
            </a:r>
            <a:r>
              <a:rPr lang="en-US" sz="2600" b="1" dirty="0"/>
              <a:t>Georgia</a:t>
            </a:r>
            <a:r>
              <a:rPr lang="hu-HU" sz="2600" b="1" dirty="0"/>
              <a:t>, </a:t>
            </a:r>
            <a:r>
              <a:rPr lang="en-US" sz="2600" b="1" dirty="0"/>
              <a:t>Pennsylvania</a:t>
            </a:r>
            <a:endParaRPr lang="en-US" sz="2600" dirty="0"/>
          </a:p>
          <a:p>
            <a:endParaRPr lang="hu-HU" sz="2600" dirty="0"/>
          </a:p>
        </p:txBody>
      </p:sp>
    </p:spTree>
    <p:extLst>
      <p:ext uri="{BB962C8B-B14F-4D97-AF65-F5344CB8AC3E}">
        <p14:creationId xmlns:p14="http://schemas.microsoft.com/office/powerpoint/2010/main" val="31506095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5200" y="4616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hu-HU" dirty="0"/>
              <a:t>A függetlenségi háború - 1775-1783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2304" y="908720"/>
            <a:ext cx="6230488" cy="6048672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13 észak-keleti gyarmat föderációt hozott létre, mert tudták, csak az összefogás győzheti le a gyarmattartókat.</a:t>
            </a:r>
          </a:p>
          <a:p>
            <a:r>
              <a:rPr lang="hu-HU" dirty="0"/>
              <a:t>A lázadók </a:t>
            </a:r>
            <a:r>
              <a:rPr lang="hu-HU" b="1" dirty="0"/>
              <a:t>hazafiaknak</a:t>
            </a:r>
            <a:r>
              <a:rPr lang="hu-HU" dirty="0"/>
              <a:t> vallották magukat, akik a szabadságukért harcolnak. </a:t>
            </a:r>
          </a:p>
          <a:p>
            <a:r>
              <a:rPr lang="hu-HU" dirty="0"/>
              <a:t>A betelepült lakosság és később a franciák, hollandok, oroszok is támogatták az </a:t>
            </a:r>
            <a:r>
              <a:rPr lang="hu-HU" dirty="0" err="1"/>
              <a:t>amerika-iakat</a:t>
            </a:r>
            <a:r>
              <a:rPr lang="hu-HU" dirty="0"/>
              <a:t>, feltartották az angol hajókat a tengeren.</a:t>
            </a:r>
          </a:p>
          <a:p>
            <a:r>
              <a:rPr lang="hu-HU" b="1" u="sng" dirty="0">
                <a:solidFill>
                  <a:srgbClr val="FF0000"/>
                </a:solidFill>
              </a:rPr>
              <a:t>1783-ban végül legyőzték az angolokat a sereget George Washington vezette</a:t>
            </a:r>
            <a:r>
              <a:rPr lang="hu-HU" dirty="0"/>
              <a:t>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2F8F5CC-D05E-4362-9B6A-D018C25A0B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276872"/>
            <a:ext cx="3265014" cy="409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53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hu-HU" dirty="0"/>
              <a:t>A </a:t>
            </a:r>
            <a:r>
              <a:rPr lang="hu-HU" dirty="0" err="1"/>
              <a:t>yorktwoni</a:t>
            </a:r>
            <a:r>
              <a:rPr lang="hu-HU" dirty="0"/>
              <a:t> csata - 1781</a:t>
            </a:r>
          </a:p>
        </p:txBody>
      </p:sp>
      <p:pic>
        <p:nvPicPr>
          <p:cNvPr id="4" name="Picture 2" descr="C:\Users\Kati\Pictures\yorktown2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692697"/>
            <a:ext cx="2917089" cy="180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35429"/>
              </p:ext>
            </p:extLst>
          </p:nvPr>
        </p:nvGraphicFramePr>
        <p:xfrm>
          <a:off x="3203848" y="617350"/>
          <a:ext cx="5832648" cy="6205659"/>
        </p:xfrm>
        <a:graphic>
          <a:graphicData uri="http://schemas.openxmlformats.org/drawingml/2006/table">
            <a:tbl>
              <a:tblPr/>
              <a:tblGrid>
                <a:gridCol w="3132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6594">
                <a:tc>
                  <a:txBody>
                    <a:bodyPr/>
                    <a:lstStyle/>
                    <a:p>
                      <a:r>
                        <a:rPr lang="hu-HU" sz="1400" b="1" dirty="0">
                          <a:effectLst/>
                        </a:rPr>
                        <a:t>Konfliktus</a:t>
                      </a:r>
                      <a:endParaRPr lang="hu-HU" sz="1400" dirty="0">
                        <a:effectLst/>
                      </a:endParaRPr>
                    </a:p>
                  </a:txBody>
                  <a:tcPr marL="54203" marR="16938" marT="27102" marB="271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>
                          <a:hlinkClick r:id="rId4" tooltip="Amerikai függetlenségi háború"/>
                        </a:rPr>
                        <a:t>Amerikai függetlenségi háború</a:t>
                      </a:r>
                      <a:endParaRPr lang="hu-HU" sz="1400" dirty="0"/>
                    </a:p>
                  </a:txBody>
                  <a:tcPr marL="54203" marR="54203" marT="27102" marB="271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594">
                <a:tc>
                  <a:txBody>
                    <a:bodyPr/>
                    <a:lstStyle/>
                    <a:p>
                      <a:r>
                        <a:rPr lang="hu-HU" sz="1400" b="1">
                          <a:effectLst/>
                        </a:rPr>
                        <a:t>Időpont</a:t>
                      </a:r>
                      <a:endParaRPr lang="hu-HU" sz="1400">
                        <a:effectLst/>
                      </a:endParaRPr>
                    </a:p>
                  </a:txBody>
                  <a:tcPr marL="54203" marR="16938" marT="27102" marB="271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>
                          <a:hlinkClick r:id="rId5" tooltip="1781"/>
                        </a:rPr>
                        <a:t>1781</a:t>
                      </a:r>
                      <a:r>
                        <a:rPr lang="hu-HU" sz="1400" dirty="0"/>
                        <a:t>. </a:t>
                      </a:r>
                      <a:r>
                        <a:rPr lang="hu-HU" sz="1400" dirty="0">
                          <a:hlinkClick r:id="rId6" tooltip="Szeptember 28."/>
                        </a:rPr>
                        <a:t>szeptember 28</a:t>
                      </a:r>
                      <a:r>
                        <a:rPr lang="hu-HU" sz="1400" dirty="0"/>
                        <a:t>-</a:t>
                      </a:r>
                      <a:r>
                        <a:rPr lang="hu-HU" sz="1400" dirty="0">
                          <a:hlinkClick r:id="rId7" tooltip="Október 19."/>
                        </a:rPr>
                        <a:t>október 19.</a:t>
                      </a:r>
                      <a:endParaRPr lang="hu-HU" sz="1400" dirty="0"/>
                    </a:p>
                  </a:txBody>
                  <a:tcPr marL="54203" marR="54203" marT="27102" marB="271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0718">
                <a:tc>
                  <a:txBody>
                    <a:bodyPr/>
                    <a:lstStyle/>
                    <a:p>
                      <a:r>
                        <a:rPr lang="hu-HU" sz="1400" b="1">
                          <a:effectLst/>
                        </a:rPr>
                        <a:t>Helyszín</a:t>
                      </a:r>
                      <a:endParaRPr lang="hu-HU" sz="1400">
                        <a:effectLst/>
                      </a:endParaRPr>
                    </a:p>
                  </a:txBody>
                  <a:tcPr marL="54203" marR="16938" marT="27102" marB="271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 err="1">
                          <a:hlinkClick r:id="rId8" tooltip="Yorktown (a lap nem létezik)"/>
                        </a:rPr>
                        <a:t>Yorktown</a:t>
                      </a:r>
                      <a:r>
                        <a:rPr lang="hu-HU" sz="1400" dirty="0"/>
                        <a:t>, </a:t>
                      </a:r>
                      <a:r>
                        <a:rPr lang="hu-HU" sz="1400" dirty="0">
                          <a:hlinkClick r:id="rId9" tooltip="Amerikai Egyesült Államok"/>
                        </a:rPr>
                        <a:t>Amerikai Egyesült Államok</a:t>
                      </a:r>
                      <a:r>
                        <a:rPr lang="hu-HU" sz="1400" dirty="0"/>
                        <a:t>, </a:t>
                      </a:r>
                      <a:r>
                        <a:rPr lang="hu-HU" sz="1400" dirty="0">
                          <a:hlinkClick r:id="rId10" tooltip="Virginia"/>
                        </a:rPr>
                        <a:t>Virginia</a:t>
                      </a:r>
                      <a:r>
                        <a:rPr lang="hu-HU" sz="1400" dirty="0"/>
                        <a:t> állam</a:t>
                      </a:r>
                    </a:p>
                  </a:txBody>
                  <a:tcPr marL="54203" marR="54203" marT="27102" marB="271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594">
                <a:tc>
                  <a:txBody>
                    <a:bodyPr/>
                    <a:lstStyle/>
                    <a:p>
                      <a:r>
                        <a:rPr lang="hu-HU" sz="1400" b="1">
                          <a:effectLst/>
                        </a:rPr>
                        <a:t>Eredmény</a:t>
                      </a:r>
                      <a:endParaRPr lang="hu-HU" sz="1400">
                        <a:effectLst/>
                      </a:endParaRPr>
                    </a:p>
                  </a:txBody>
                  <a:tcPr marL="54203" marR="16938" marT="27102" marB="271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/>
                        <a:t>Döntő francia-amerikai győzelem</a:t>
                      </a:r>
                    </a:p>
                  </a:txBody>
                  <a:tcPr marL="54203" marR="54203" marT="27102" marB="271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415">
                <a:tc gridSpan="2">
                  <a:txBody>
                    <a:bodyPr/>
                    <a:lstStyle/>
                    <a:p>
                      <a:pPr algn="ctr"/>
                      <a:r>
                        <a:rPr lang="hu-HU" sz="1400" b="1" dirty="0">
                          <a:solidFill>
                            <a:srgbClr val="000000"/>
                          </a:solidFill>
                          <a:effectLst/>
                        </a:rPr>
                        <a:t>Szemben álló felek</a:t>
                      </a:r>
                      <a:endParaRPr lang="hu-HU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292" marR="11292" marT="16938" marB="169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3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6594">
                <a:tc gridSpan="2">
                  <a:txBody>
                    <a:bodyPr/>
                    <a:lstStyle/>
                    <a:p>
                      <a:endParaRPr lang="hu-HU" sz="1400" dirty="0"/>
                    </a:p>
                  </a:txBody>
                  <a:tcPr marL="54203" marR="54203" marT="27102" marB="271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0718">
                <a:tc>
                  <a:txBody>
                    <a:bodyPr/>
                    <a:lstStyle/>
                    <a:p>
                      <a:r>
                        <a:rPr lang="es-ES" sz="1400">
                          <a:effectLst/>
                          <a:hlinkClick r:id="rId9" tooltip="Amerikai Egyesült Államok"/>
                        </a:rPr>
                        <a:t>Amerikai Egyesült Államok</a:t>
                      </a:r>
                      <a:br>
                        <a:rPr lang="es-ES" sz="1400">
                          <a:effectLst/>
                        </a:rPr>
                      </a:br>
                      <a:r>
                        <a:rPr lang="es-ES" sz="1400">
                          <a:effectLst/>
                          <a:hlinkClick r:id="rId11" tooltip="Francia Királyság"/>
                        </a:rPr>
                        <a:t>Francia Királyság</a:t>
                      </a:r>
                      <a:endParaRPr lang="es-ES" sz="1400">
                        <a:effectLst/>
                      </a:endParaRPr>
                    </a:p>
                  </a:txBody>
                  <a:tcPr marL="54203" marR="54203" marT="27102" marB="27102" anchor="ctr">
                    <a:lnL>
                      <a:noFill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>
                          <a:effectLst/>
                          <a:hlinkClick r:id="rId12" tooltip="Nagy-Britannia"/>
                        </a:rPr>
                        <a:t>Nagy-Britannia</a:t>
                      </a:r>
                      <a:br>
                        <a:rPr lang="hu-HU" sz="1400" dirty="0">
                          <a:effectLst/>
                        </a:rPr>
                      </a:br>
                      <a:r>
                        <a:rPr lang="hu-HU" sz="1400" dirty="0" err="1">
                          <a:effectLst/>
                          <a:hlinkClick r:id="rId13" tooltip="Hessen"/>
                        </a:rPr>
                        <a:t>Hesseni</a:t>
                      </a:r>
                      <a:r>
                        <a:rPr lang="hu-HU" sz="1400" dirty="0">
                          <a:effectLst/>
                        </a:rPr>
                        <a:t> </a:t>
                      </a:r>
                      <a:r>
                        <a:rPr lang="hu-HU" sz="1400" dirty="0">
                          <a:effectLst/>
                          <a:hlinkClick r:id="rId14" tooltip="Zsoldos"/>
                        </a:rPr>
                        <a:t>zsoldosok</a:t>
                      </a:r>
                      <a:endParaRPr lang="hu-HU" sz="1400" dirty="0"/>
                    </a:p>
                  </a:txBody>
                  <a:tcPr marL="54203" marR="54203" marT="27102" marB="2710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415">
                <a:tc gridSpan="2">
                  <a:txBody>
                    <a:bodyPr/>
                    <a:lstStyle/>
                    <a:p>
                      <a:pPr algn="ctr"/>
                      <a:r>
                        <a:rPr lang="hu-HU" sz="1400" b="1" dirty="0">
                          <a:solidFill>
                            <a:srgbClr val="000000"/>
                          </a:solidFill>
                          <a:effectLst/>
                        </a:rPr>
                        <a:t>Parancsnokok</a:t>
                      </a:r>
                      <a:endParaRPr lang="hu-HU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292" marR="11292" marT="16938" marB="169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3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6594">
                <a:tc gridSpan="2">
                  <a:txBody>
                    <a:bodyPr/>
                    <a:lstStyle/>
                    <a:p>
                      <a:endParaRPr lang="hu-HU" sz="1400" dirty="0"/>
                    </a:p>
                  </a:txBody>
                  <a:tcPr marL="54203" marR="54203" marT="27102" marB="271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0718">
                <a:tc>
                  <a:txBody>
                    <a:bodyPr/>
                    <a:lstStyle/>
                    <a:p>
                      <a:r>
                        <a:rPr lang="hu-HU" sz="1400">
                          <a:effectLst/>
                          <a:hlinkClick r:id="rId15" tooltip="George Washington"/>
                        </a:rPr>
                        <a:t>George Washington</a:t>
                      </a:r>
                      <a:r>
                        <a:rPr lang="hu-HU" sz="1400">
                          <a:effectLst/>
                        </a:rPr>
                        <a:t> tábornok</a:t>
                      </a:r>
                      <a:br>
                        <a:rPr lang="hu-HU" sz="1400">
                          <a:effectLst/>
                        </a:rPr>
                      </a:br>
                      <a:r>
                        <a:rPr lang="hu-HU" sz="1400">
                          <a:effectLst/>
                          <a:hlinkClick r:id="rId16" tooltip="Jean-Babtiste de Rochambeau (a lap nem létezik)"/>
                        </a:rPr>
                        <a:t>Jean-Babtiste de Rochambeau</a:t>
                      </a:r>
                      <a:r>
                        <a:rPr lang="hu-HU" sz="1400">
                          <a:effectLst/>
                        </a:rPr>
                        <a:t> tábornok</a:t>
                      </a:r>
                    </a:p>
                  </a:txBody>
                  <a:tcPr marL="54203" marR="54203" marT="27102" marB="27102" anchor="ctr">
                    <a:lnL>
                      <a:noFill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>
                          <a:effectLst/>
                          <a:hlinkClick r:id="rId17" tooltip="Charles Cornwallis (a lap nem létezik)"/>
                        </a:rPr>
                        <a:t>Lord </a:t>
                      </a:r>
                      <a:r>
                        <a:rPr lang="hu-HU" sz="1400" dirty="0" err="1">
                          <a:effectLst/>
                          <a:hlinkClick r:id="rId17" tooltip="Charles Cornwallis (a lap nem létezik)"/>
                        </a:rPr>
                        <a:t>Cornwallis</a:t>
                      </a:r>
                      <a:r>
                        <a:rPr lang="hu-HU" sz="1400" dirty="0">
                          <a:effectLst/>
                        </a:rPr>
                        <a:t> tábornok</a:t>
                      </a:r>
                      <a:endParaRPr lang="hu-HU" sz="1400" dirty="0"/>
                    </a:p>
                  </a:txBody>
                  <a:tcPr marL="54203" marR="54203" marT="27102" marB="2710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415">
                <a:tc gridSpan="2">
                  <a:txBody>
                    <a:bodyPr/>
                    <a:lstStyle/>
                    <a:p>
                      <a:pPr algn="ctr"/>
                      <a:r>
                        <a:rPr lang="hu-HU" sz="1400" b="1" dirty="0">
                          <a:solidFill>
                            <a:srgbClr val="000000"/>
                          </a:solidFill>
                          <a:effectLst/>
                        </a:rPr>
                        <a:t>Szemben álló erők</a:t>
                      </a:r>
                      <a:endParaRPr lang="hu-HU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292" marR="11292" marT="16938" marB="169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3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6594">
                <a:tc gridSpan="2">
                  <a:txBody>
                    <a:bodyPr/>
                    <a:lstStyle/>
                    <a:p>
                      <a:endParaRPr lang="hu-HU" sz="1400" dirty="0"/>
                    </a:p>
                  </a:txBody>
                  <a:tcPr marL="54203" marR="54203" marT="27102" marB="271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968969">
                <a:tc>
                  <a:txBody>
                    <a:bodyPr/>
                    <a:lstStyle/>
                    <a:p>
                      <a:r>
                        <a:rPr lang="it-IT" sz="1400">
                          <a:effectLst/>
                        </a:rPr>
                        <a:t>10 800 francia</a:t>
                      </a:r>
                      <a:br>
                        <a:rPr lang="it-IT" sz="1400">
                          <a:effectLst/>
                        </a:rPr>
                      </a:br>
                      <a:r>
                        <a:rPr lang="it-IT" sz="1400">
                          <a:effectLst/>
                        </a:rPr>
                        <a:t>8500 amerikai</a:t>
                      </a:r>
                      <a:br>
                        <a:rPr lang="it-IT" sz="1400">
                          <a:effectLst/>
                        </a:rPr>
                      </a:br>
                      <a:r>
                        <a:rPr lang="it-IT" sz="1400">
                          <a:effectLst/>
                        </a:rPr>
                        <a:t>24 francia hadihajó</a:t>
                      </a:r>
                      <a:br>
                        <a:rPr lang="it-IT" sz="1400">
                          <a:effectLst/>
                        </a:rPr>
                      </a:br>
                      <a:r>
                        <a:rPr lang="it-IT" sz="1400">
                          <a:effectLst/>
                        </a:rPr>
                        <a:t>375 ágyú</a:t>
                      </a:r>
                    </a:p>
                  </a:txBody>
                  <a:tcPr marL="54203" marR="54203" marT="27102" marB="27102" anchor="ctr">
                    <a:lnL>
                      <a:noFill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>
                          <a:effectLst/>
                        </a:rPr>
                        <a:t>7500 fő</a:t>
                      </a:r>
                      <a:endParaRPr lang="hu-HU" sz="1400" dirty="0"/>
                    </a:p>
                  </a:txBody>
                  <a:tcPr marL="54203" marR="54203" marT="27102" marB="2710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9415">
                <a:tc gridSpan="2">
                  <a:txBody>
                    <a:bodyPr/>
                    <a:lstStyle/>
                    <a:p>
                      <a:pPr algn="ctr"/>
                      <a:r>
                        <a:rPr lang="hu-HU" sz="1400" b="1" dirty="0">
                          <a:solidFill>
                            <a:srgbClr val="000000"/>
                          </a:solidFill>
                          <a:effectLst/>
                        </a:rPr>
                        <a:t>Veszteségek</a:t>
                      </a:r>
                      <a:endParaRPr lang="hu-HU" sz="140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292" marR="11292" marT="16938" marB="1693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3D3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96594">
                <a:tc gridSpan="2">
                  <a:txBody>
                    <a:bodyPr/>
                    <a:lstStyle/>
                    <a:p>
                      <a:endParaRPr lang="hu-HU" sz="1400" dirty="0"/>
                    </a:p>
                  </a:txBody>
                  <a:tcPr marL="54203" marR="54203" marT="27102" marB="271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520718">
                <a:tc>
                  <a:txBody>
                    <a:bodyPr/>
                    <a:lstStyle/>
                    <a:p>
                      <a:r>
                        <a:rPr lang="hu-HU" sz="1400" dirty="0">
                          <a:effectLst/>
                        </a:rPr>
                        <a:t>600 halott és sebesült</a:t>
                      </a:r>
                    </a:p>
                  </a:txBody>
                  <a:tcPr marL="54203" marR="54203" marT="27102" marB="27102" anchor="ctr">
                    <a:lnL>
                      <a:noFill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1400" dirty="0">
                          <a:effectLst/>
                        </a:rPr>
                        <a:t>500 halott és sebesült</a:t>
                      </a:r>
                      <a:br>
                        <a:rPr lang="hu-HU" sz="1400" dirty="0">
                          <a:effectLst/>
                        </a:rPr>
                      </a:br>
                      <a:r>
                        <a:rPr lang="hu-HU" sz="1400" dirty="0">
                          <a:effectLst/>
                        </a:rPr>
                        <a:t>7000 hadifogoly</a:t>
                      </a:r>
                      <a:endParaRPr lang="hu-HU" sz="1400" dirty="0"/>
                    </a:p>
                  </a:txBody>
                  <a:tcPr marL="54203" marR="54203" marT="27102" marB="2710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4097" name="Picture 1" descr="US flag 13 stars – Betsy Ross.sv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43050"/>
            <a:ext cx="238125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Flag of Royalist France.sv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43050"/>
            <a:ext cx="238125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lag of the United Kingdom.sv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43050"/>
            <a:ext cx="238125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lag of Hesse.sv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43050"/>
            <a:ext cx="238125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US flag 13 stars – Betsy Ross.sv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43050"/>
            <a:ext cx="238125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lag of Royalist France.sv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43050"/>
            <a:ext cx="238125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Flag of the United Kingdom.sv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43050"/>
            <a:ext cx="238125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Surrender of Lord Cornwallis.jpg">
            <a:hlinkClick r:id="rId22"/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73016"/>
            <a:ext cx="2952328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églalap 6"/>
          <p:cNvSpPr/>
          <p:nvPr/>
        </p:nvSpPr>
        <p:spPr>
          <a:xfrm>
            <a:off x="107504" y="5445224"/>
            <a:ext cx="29523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err="1">
                <a:effectLst/>
              </a:rPr>
              <a:t>Cornwallis</a:t>
            </a:r>
            <a:r>
              <a:rPr lang="hu-HU" dirty="0">
                <a:effectLst/>
              </a:rPr>
              <a:t> tábornok </a:t>
            </a:r>
            <a:r>
              <a:rPr lang="hu-HU" dirty="0">
                <a:solidFill>
                  <a:prstClr val="black"/>
                </a:solidFill>
              </a:rPr>
              <a:t>megadja magát a francia-</a:t>
            </a:r>
            <a:r>
              <a:rPr lang="hu-HU" dirty="0">
                <a:effectLst/>
              </a:rPr>
              <a:t>amerikai erőknek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36044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76064"/>
          </a:xfrm>
        </p:spPr>
        <p:txBody>
          <a:bodyPr>
            <a:noAutofit/>
          </a:bodyPr>
          <a:lstStyle/>
          <a:p>
            <a:r>
              <a:rPr lang="hu-HU" sz="3200" dirty="0"/>
              <a:t>A Függetlenségi nyilatkozat </a:t>
            </a:r>
            <a:r>
              <a:rPr lang="hu-HU" sz="3200" b="1" dirty="0"/>
              <a:t>1776. július 4.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016" y="692696"/>
            <a:ext cx="9028480" cy="3600400"/>
          </a:xfrm>
        </p:spPr>
        <p:txBody>
          <a:bodyPr>
            <a:normAutofit fontScale="62500" lnSpcReduction="20000"/>
          </a:bodyPr>
          <a:lstStyle/>
          <a:p>
            <a:r>
              <a:rPr lang="hu-HU" b="1" dirty="0"/>
              <a:t>1776. július 4-én</a:t>
            </a:r>
            <a:r>
              <a:rPr lang="hu-HU" dirty="0"/>
              <a:t> a gyarmatok kongresszusa elfogadta a Függetlenségi nyilatkozatot.</a:t>
            </a:r>
          </a:p>
          <a:p>
            <a:r>
              <a:rPr lang="hu-HU" dirty="0"/>
              <a:t>Leszögezi, hogy </a:t>
            </a:r>
            <a:r>
              <a:rPr lang="hu-HU" b="1" u="sng" dirty="0">
                <a:solidFill>
                  <a:srgbClr val="FF0000"/>
                </a:solidFill>
              </a:rPr>
              <a:t>minden ember egyenlő</a:t>
            </a:r>
            <a:r>
              <a:rPr lang="hu-HU" dirty="0"/>
              <a:t>. Kimondja az alapvető emberi-és polgári jogokat: - sajtószabadság, vallásszabadság, szólásszabadság többek között.</a:t>
            </a:r>
          </a:p>
          <a:p>
            <a:r>
              <a:rPr lang="hu-HU" dirty="0"/>
              <a:t>Anglia (VI: György)1783-ban, a szabadságharc végén ismeri el az USA függetlenségét. </a:t>
            </a:r>
          </a:p>
          <a:p>
            <a:r>
              <a:rPr lang="hu-HU" dirty="0"/>
              <a:t>Párizsi béke (1783)</a:t>
            </a:r>
          </a:p>
          <a:p>
            <a:pPr marL="0" indent="0">
              <a:buNone/>
            </a:pPr>
            <a:r>
              <a:rPr lang="hu-HU" dirty="0"/>
              <a:t>     Minden terület a Mississippitől keletre és a Nagy Tavaktól </a:t>
            </a:r>
          </a:p>
          <a:p>
            <a:pPr marL="0" indent="0">
              <a:buNone/>
            </a:pPr>
            <a:r>
              <a:rPr lang="hu-HU" dirty="0"/>
              <a:t>     délre amerikai kézre került, kivétel Florida, amelyet</a:t>
            </a:r>
          </a:p>
          <a:p>
            <a:pPr marL="0" indent="0">
              <a:buNone/>
            </a:pPr>
            <a:r>
              <a:rPr lang="hu-HU" dirty="0"/>
              <a:t>     különbékében a spanyolok kaptak meg.</a:t>
            </a:r>
          </a:p>
          <a:p>
            <a:r>
              <a:rPr lang="hu-HU" dirty="0"/>
              <a:t>Július 4 a függetlenség napja ma is nemzeti ünnep. ( A hazafi- 2000. </a:t>
            </a:r>
            <a:r>
              <a:rPr lang="hu-HU" dirty="0" err="1"/>
              <a:t>Mel</a:t>
            </a:r>
            <a:r>
              <a:rPr lang="hu-HU" dirty="0"/>
              <a:t> Gibson )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0FCA48C5-4ADA-4498-8CC7-E8FFC5B3B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00" y="4149080"/>
            <a:ext cx="4737720" cy="2664968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1DC8D865-E062-4C43-9AD1-E01D024ACC8D}"/>
              </a:ext>
            </a:extLst>
          </p:cNvPr>
          <p:cNvSpPr txBox="1"/>
          <p:nvPr/>
        </p:nvSpPr>
        <p:spPr>
          <a:xfrm>
            <a:off x="5004048" y="5229200"/>
            <a:ext cx="4026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Benjamin Franklin</a:t>
            </a:r>
          </a:p>
        </p:txBody>
      </p:sp>
    </p:spTree>
    <p:extLst>
      <p:ext uri="{BB962C8B-B14F-4D97-AF65-F5344CB8AC3E}">
        <p14:creationId xmlns:p14="http://schemas.microsoft.com/office/powerpoint/2010/main" val="103052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hu-HU" dirty="0"/>
              <a:t>Az Egyesült Államok alkotmánya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74905" y="692696"/>
            <a:ext cx="8640960" cy="6009531"/>
          </a:xfrm>
        </p:spPr>
        <p:txBody>
          <a:bodyPr>
            <a:normAutofit/>
          </a:bodyPr>
          <a:lstStyle/>
          <a:p>
            <a:r>
              <a:rPr lang="hu-HU" sz="2400" dirty="0"/>
              <a:t>Létrehozták az állam alaptörvényét, az amerikai alkotmányt.</a:t>
            </a:r>
          </a:p>
          <a:p>
            <a:r>
              <a:rPr lang="hu-HU" sz="2400" dirty="0"/>
              <a:t>Kerettörvény, alig volt szükség a módosítására.</a:t>
            </a:r>
          </a:p>
          <a:p>
            <a:r>
              <a:rPr lang="hu-HU" sz="2400" dirty="0"/>
              <a:t>Szétválasztotta a hatalom 3 ágát:       </a:t>
            </a:r>
          </a:p>
          <a:p>
            <a:r>
              <a:rPr lang="hu-HU" sz="2400" dirty="0"/>
              <a:t>      1, a törvényhozó hatalom a kongresszus kezében van.</a:t>
            </a:r>
          </a:p>
          <a:p>
            <a:pPr marL="0" indent="0">
              <a:buNone/>
            </a:pPr>
            <a:r>
              <a:rPr lang="hu-HU" sz="2400" dirty="0"/>
              <a:t>           2, a végrehajtó hatalmat az elnök vezette kormány jelenti</a:t>
            </a:r>
          </a:p>
          <a:p>
            <a:pPr marL="0" indent="0">
              <a:buNone/>
            </a:pPr>
            <a:r>
              <a:rPr lang="hu-HU" sz="2400" dirty="0"/>
              <a:t>           3, A Legfelső Bíróság  a feje az igazságszolgáltatásnak.</a:t>
            </a:r>
          </a:p>
          <a:p>
            <a:r>
              <a:rPr lang="hu-HU" sz="2400" dirty="0"/>
              <a:t>  George Washington  a csatában és államelnökként</a:t>
            </a:r>
          </a:p>
        </p:txBody>
      </p:sp>
      <p:pic>
        <p:nvPicPr>
          <p:cNvPr id="2050" name="Picture 2" descr="C:\Users\Kati\Pictures\washingt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881861"/>
            <a:ext cx="2284573" cy="28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Kati\Pictures\220px-Gilbert_Stuart_Williamstown_Portrait_of_George_Washingt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861046"/>
            <a:ext cx="2376264" cy="2808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Kép 6" descr="http://matt.ucoz.hu/USA/alkotmany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911267"/>
            <a:ext cx="3528392" cy="280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7826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/>
          <a:lstStyle/>
          <a:p>
            <a:r>
              <a:rPr lang="hu-HU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289000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598</Words>
  <Application>Microsoft Office PowerPoint</Application>
  <PresentationFormat>Diavetítés a képernyőre (4:3 oldalarány)</PresentationFormat>
  <Paragraphs>69</Paragraphs>
  <Slides>12</Slides>
  <Notes>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Office-téma</vt:lpstr>
      <vt:lpstr>Az  amerikai függetlenségi háború - 1775-1783.</vt:lpstr>
      <vt:lpstr>I. Előzmények:</vt:lpstr>
      <vt:lpstr>II. Az adóztatás képviselet nélkül - zsarnokság</vt:lpstr>
      <vt:lpstr>PowerPoint-bemutató</vt:lpstr>
      <vt:lpstr>A bostoni teadélután 1773</vt:lpstr>
      <vt:lpstr>PowerPoint-bemutató</vt:lpstr>
      <vt:lpstr>13 brit gyarmat föderációja</vt:lpstr>
      <vt:lpstr>A függetlenségi háború - 1775-1783</vt:lpstr>
      <vt:lpstr>A yorktwoni csata - 1781</vt:lpstr>
      <vt:lpstr>A Függetlenségi nyilatkozat 1776. július 4.</vt:lpstr>
      <vt:lpstr>Az Egyesült Államok alkotmánya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 amerikai függetlenségi háború - 1775-1783.</dc:title>
  <dc:creator>Kati</dc:creator>
  <cp:lastModifiedBy>Ambruzs Attila Péter</cp:lastModifiedBy>
  <cp:revision>17</cp:revision>
  <dcterms:created xsi:type="dcterms:W3CDTF">2014-09-22T00:09:48Z</dcterms:created>
  <dcterms:modified xsi:type="dcterms:W3CDTF">2023-05-11T07:43:39Z</dcterms:modified>
</cp:coreProperties>
</file>