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5" r:id="rId4"/>
    <p:sldId id="298" r:id="rId5"/>
    <p:sldId id="288" r:id="rId6"/>
    <p:sldId id="291" r:id="rId7"/>
    <p:sldId id="258" r:id="rId8"/>
    <p:sldId id="277" r:id="rId9"/>
    <p:sldId id="292" r:id="rId10"/>
    <p:sldId id="276" r:id="rId11"/>
    <p:sldId id="281" r:id="rId12"/>
    <p:sldId id="294" r:id="rId13"/>
    <p:sldId id="279" r:id="rId14"/>
    <p:sldId id="293" r:id="rId15"/>
    <p:sldId id="270" r:id="rId16"/>
    <p:sldId id="283" r:id="rId17"/>
    <p:sldId id="282" r:id="rId18"/>
    <p:sldId id="295" r:id="rId19"/>
    <p:sldId id="296" r:id="rId20"/>
    <p:sldId id="264" r:id="rId21"/>
    <p:sldId id="260" r:id="rId22"/>
    <p:sldId id="297" r:id="rId2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EF0639-92F3-4617-904F-DA7598EFC7C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6660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9F67D-DA4A-4B9A-8EA7-F6372EB24AA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05568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6EC0E-AA31-4C34-AE97-C132C2CB0A9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3645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B28CFE-055E-48D0-9F8F-391CA364A1F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19847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DD08D-28F6-4B2D-A4A9-3FE66D1B3327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65888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298DEF-5DA5-43B6-8FED-96CB3FE1824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16680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5B20A-C81E-4ADD-8F9D-7B9BAFEFF45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04426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F1224-D2D1-4624-BBB4-D7D6E2D4C3B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5197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FA577-2FB8-42D2-93D6-E968F97CE91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7306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B3D83-C486-4C94-8F18-1D40F46E02C9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9976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365D0-E614-4CD7-A11C-4917EE9E95C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5637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hu-HU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0B06131-F935-4321-BA03-BDCC43928B98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4624"/>
            <a:ext cx="9144000" cy="2016770"/>
          </a:xfrm>
        </p:spPr>
        <p:txBody>
          <a:bodyPr anchor="ctr"/>
          <a:lstStyle/>
          <a:p>
            <a:r>
              <a:rPr lang="hu-HU" altLang="en-US" sz="48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Az angol polgári forradalom</a:t>
            </a:r>
            <a:br>
              <a:rPr lang="hu-HU" altLang="en-US" sz="4800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1640-1689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445224"/>
            <a:ext cx="6400800" cy="1296392"/>
          </a:xfrm>
        </p:spPr>
        <p:txBody>
          <a:bodyPr/>
          <a:lstStyle/>
          <a:p>
            <a:r>
              <a:rPr lang="hu-HU" alt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alkotmányos monarchia megszületése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27" y="1832052"/>
            <a:ext cx="8490545" cy="36037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91512" cy="1052513"/>
          </a:xfrm>
        </p:spPr>
        <p:txBody>
          <a:bodyPr/>
          <a:lstStyle/>
          <a:p>
            <a:r>
              <a:rPr lang="hu-HU" altLang="en-US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angol külpolitika a Tudorok és a Stuartok idején</a:t>
            </a:r>
            <a:r>
              <a:rPr lang="hu-HU" altLang="en-US" sz="4000"/>
              <a:t> </a:t>
            </a:r>
          </a:p>
        </p:txBody>
      </p:sp>
      <p:pic>
        <p:nvPicPr>
          <p:cNvPr id="27652" name="Picture 4" descr="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125538"/>
            <a:ext cx="5507038" cy="573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6975"/>
          </a:xfrm>
        </p:spPr>
        <p:txBody>
          <a:bodyPr/>
          <a:lstStyle/>
          <a:p>
            <a:r>
              <a:rPr lang="hu-HU" alt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hu-HU" altLang="en-US" sz="40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Tudor</a:t>
            </a:r>
            <a:r>
              <a:rPr lang="hu-HU" alt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ok kora – Anglia, XVI. sz.</a:t>
            </a:r>
            <a:br>
              <a:rPr lang="hu-HU" altLang="en-US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en-US" sz="3200" i="1" u="sng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Shakespeare időszaka – az angol reneszánsz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6578260" cy="5832475"/>
          </a:xfrm>
        </p:spPr>
        <p:txBody>
          <a:bodyPr/>
          <a:lstStyle/>
          <a:p>
            <a:pPr marL="812800" indent="-812800">
              <a:lnSpc>
                <a:spcPct val="90000"/>
              </a:lnSpc>
              <a:buFontTx/>
              <a:buNone/>
            </a:pPr>
            <a:r>
              <a:rPr lang="hu-HU" altLang="en-US" sz="25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VII. Henrik</a:t>
            </a:r>
            <a:r>
              <a:rPr lang="hu-HU" altLang="en-US" sz="2500" dirty="0"/>
              <a:t> (1485-1509)</a:t>
            </a:r>
          </a:p>
          <a:p>
            <a:pPr marL="812800" indent="-812800">
              <a:lnSpc>
                <a:spcPct val="90000"/>
              </a:lnSpc>
            </a:pPr>
            <a:r>
              <a:rPr lang="hu-HU" altLang="en-US" sz="2500" dirty="0"/>
              <a:t>létrehozta a </a:t>
            </a:r>
            <a:r>
              <a:rPr lang="hu-HU" altLang="en-US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Titkos Tanácsot </a:t>
            </a:r>
            <a:r>
              <a:rPr lang="hu-HU" altLang="en-US" sz="2500" dirty="0"/>
              <a:t>(királyi kormányzat)</a:t>
            </a:r>
            <a:endParaRPr lang="hu-HU" altLang="en-US" sz="2500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812800" indent="-812800">
              <a:lnSpc>
                <a:spcPct val="90000"/>
              </a:lnSpc>
            </a:pPr>
            <a:r>
              <a:rPr lang="hu-HU" altLang="en-US" sz="2500" b="1" dirty="0">
                <a:solidFill>
                  <a:srgbClr val="C00000"/>
                </a:solidFill>
              </a:rPr>
              <a:t>zsoldos hadsereget </a:t>
            </a:r>
            <a:r>
              <a:rPr lang="hu-HU" altLang="en-US" sz="2500" dirty="0"/>
              <a:t>állított fel</a:t>
            </a:r>
          </a:p>
          <a:p>
            <a:pPr marL="812800" indent="-812800">
              <a:lnSpc>
                <a:spcPct val="90000"/>
              </a:lnSpc>
            </a:pPr>
            <a:r>
              <a:rPr lang="hu-HU" altLang="en-US" sz="2500" dirty="0"/>
              <a:t>megerősítette a központi hatalmat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hu-HU" altLang="en-US" sz="25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VIII. Henrik</a:t>
            </a:r>
            <a:r>
              <a:rPr lang="hu-HU" altLang="en-US" sz="2500" dirty="0"/>
              <a:t> (1509-1547)</a:t>
            </a:r>
          </a:p>
          <a:p>
            <a:pPr marL="812800" indent="-812800">
              <a:lnSpc>
                <a:spcPct val="90000"/>
              </a:lnSpc>
            </a:pPr>
            <a:r>
              <a:rPr lang="hu-HU" altLang="en-US" sz="2500" b="1" dirty="0">
                <a:solidFill>
                  <a:srgbClr val="FF0000"/>
                </a:solidFill>
              </a:rPr>
              <a:t>egyeduralkodó</a:t>
            </a:r>
            <a:r>
              <a:rPr lang="hu-HU" altLang="en-US" sz="2500" dirty="0"/>
              <a:t>ként kormányzott</a:t>
            </a:r>
          </a:p>
          <a:p>
            <a:pPr marL="812800" indent="-812800">
              <a:lnSpc>
                <a:spcPct val="90000"/>
              </a:lnSpc>
            </a:pPr>
            <a:r>
              <a:rPr lang="hu-HU" altLang="en-US" sz="2500" dirty="0"/>
              <a:t>elszakították az angol egyházat Rómától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hu-HU" altLang="en-US" sz="2500" dirty="0"/>
              <a:t>	</a:t>
            </a:r>
            <a:r>
              <a:rPr lang="en-US" altLang="en-US" sz="2500" dirty="0">
                <a:cs typeface="Arial" panose="020B0604020202020204" pitchFamily="34" charset="0"/>
              </a:rPr>
              <a:t>»</a:t>
            </a:r>
            <a:r>
              <a:rPr lang="hu-HU" altLang="en-US" sz="2500" dirty="0">
                <a:cs typeface="Arial" panose="020B0604020202020204" pitchFamily="34" charset="0"/>
              </a:rPr>
              <a:t> </a:t>
            </a:r>
            <a:r>
              <a:rPr lang="hu-HU" altLang="en-US" sz="2500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anglikán egyház</a:t>
            </a:r>
            <a:r>
              <a:rPr lang="hu-HU" altLang="en-US" sz="25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hu-HU" altLang="en-US" sz="2500" dirty="0">
                <a:cs typeface="Arial" panose="020B0604020202020204" pitchFamily="34" charset="0"/>
              </a:rPr>
              <a:t>kiépítése (1534)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hu-HU" altLang="en-US" sz="25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I. Erzsébet</a:t>
            </a:r>
            <a:r>
              <a:rPr lang="hu-HU" altLang="en-US" sz="2500" dirty="0"/>
              <a:t> (1558-1603)</a:t>
            </a:r>
          </a:p>
          <a:p>
            <a:pPr marL="812800" indent="-812800">
              <a:lnSpc>
                <a:spcPct val="90000"/>
              </a:lnSpc>
            </a:pPr>
            <a:r>
              <a:rPr lang="hu-HU" altLang="en-US" sz="2500" dirty="0"/>
              <a:t>támogatta a </a:t>
            </a:r>
            <a:r>
              <a:rPr lang="hu-HU" altLang="en-US" sz="2500" b="1" dirty="0">
                <a:solidFill>
                  <a:srgbClr val="FF0000"/>
                </a:solidFill>
              </a:rPr>
              <a:t>tengeri kereskedelmet </a:t>
            </a:r>
          </a:p>
          <a:p>
            <a:pPr marL="812800" indent="-812800">
              <a:lnSpc>
                <a:spcPct val="90000"/>
              </a:lnSpc>
            </a:pPr>
            <a:r>
              <a:rPr lang="hu-HU" altLang="en-US" sz="2500" dirty="0"/>
              <a:t>Anglia nagyhatalommá vált</a:t>
            </a:r>
          </a:p>
          <a:p>
            <a:pPr marL="812800" indent="-812800">
              <a:lnSpc>
                <a:spcPct val="90000"/>
              </a:lnSpc>
            </a:pPr>
            <a:r>
              <a:rPr lang="hu-HU" altLang="en-US" sz="2500" b="1" dirty="0"/>
              <a:t>Az angol abszolutizmus tetőfoka</a:t>
            </a:r>
            <a:endParaRPr lang="en-US" altLang="en-US" sz="2500" b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96975"/>
            <a:ext cx="2911304" cy="4010438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7000634" y="5207413"/>
            <a:ext cx="1584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VII. Henrik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9064A3B-DD36-485A-A8A2-A1AC1030F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"/>
            <a:ext cx="9148969" cy="68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7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95738" y="274638"/>
            <a:ext cx="4691062" cy="1143000"/>
          </a:xfrm>
        </p:spPr>
        <p:txBody>
          <a:bodyPr/>
          <a:lstStyle/>
          <a:p>
            <a:r>
              <a:rPr lang="hu-HU" altLang="en-US" sz="48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Tudor dinasztia</a:t>
            </a:r>
            <a:br>
              <a:rPr lang="hu-HU" altLang="en-US" sz="4000"/>
            </a:br>
            <a:r>
              <a:rPr lang="hu-HU" altLang="en-US" sz="3600"/>
              <a:t>apa és lánya</a:t>
            </a:r>
          </a:p>
        </p:txBody>
      </p:sp>
      <p:pic>
        <p:nvPicPr>
          <p:cNvPr id="35845" name="Picture 5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3295650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349500"/>
            <a:ext cx="5867400" cy="450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395536" y="371703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VIII. HENRIK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647825" y="610754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I. ERZSÉBET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1052736"/>
          </a:xfrm>
        </p:spPr>
        <p:txBody>
          <a:bodyPr/>
          <a:lstStyle/>
          <a:p>
            <a:r>
              <a:rPr lang="hu-HU" altLang="en-US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I. Erzsébet (1558-1603) </a:t>
            </a:r>
            <a:br>
              <a:rPr lang="hu-HU" altLang="en-US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en-US" sz="2400" dirty="0"/>
              <a:t>Anglia királynője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47" y="1052737"/>
            <a:ext cx="8964613" cy="5516562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600" dirty="0">
                <a:cs typeface="Arial" panose="020B0604020202020204" pitchFamily="34" charset="0"/>
              </a:rPr>
              <a:t>»</a:t>
            </a:r>
            <a:r>
              <a:rPr lang="hu-HU" altLang="en-US" sz="2600" dirty="0">
                <a:cs typeface="Arial" panose="020B0604020202020204" pitchFamily="34" charset="0"/>
              </a:rPr>
              <a:t> </a:t>
            </a:r>
            <a:r>
              <a:rPr lang="hu-HU" altLang="en-US" sz="26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puritánok</a:t>
            </a:r>
            <a:r>
              <a:rPr lang="hu-HU" altLang="en-US" sz="2600" dirty="0"/>
              <a:t> (angol kálvinisták) </a:t>
            </a:r>
            <a:r>
              <a:rPr lang="hu-HU" altLang="en-US" sz="2600" dirty="0">
                <a:solidFill>
                  <a:schemeClr val="accent2"/>
                </a:solidFill>
              </a:rPr>
              <a:t>mozgalma</a:t>
            </a:r>
            <a:r>
              <a:rPr lang="hu-HU" altLang="en-US" sz="2600" dirty="0"/>
              <a:t> </a:t>
            </a:r>
          </a:p>
          <a:p>
            <a:r>
              <a:rPr lang="hu-HU" altLang="en-US" sz="2600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cél:</a:t>
            </a:r>
            <a:r>
              <a:rPr lang="hu-HU" altLang="en-US" sz="2600" dirty="0">
                <a:solidFill>
                  <a:srgbClr val="C00000"/>
                </a:solidFill>
              </a:rPr>
              <a:t> megtisztítani a egyházat a katolikus elemektől</a:t>
            </a:r>
          </a:p>
          <a:p>
            <a:r>
              <a:rPr lang="hu-HU" altLang="en-US" sz="2600" dirty="0"/>
              <a:t>az anglikán egyház eltávolodik a katolicizmustól</a:t>
            </a:r>
            <a:endParaRPr lang="hu-HU" altLang="en-US" sz="26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2600" dirty="0">
                <a:cs typeface="Arial" panose="020B0604020202020204" pitchFamily="34" charset="0"/>
              </a:rPr>
              <a:t>»</a:t>
            </a:r>
            <a:r>
              <a:rPr lang="hu-HU" altLang="en-US" sz="2600" dirty="0">
                <a:cs typeface="Arial" panose="020B0604020202020204" pitchFamily="34" charset="0"/>
              </a:rPr>
              <a:t> a királynő </a:t>
            </a:r>
            <a:r>
              <a:rPr lang="hu-HU" altLang="en-US" sz="2600" dirty="0">
                <a:solidFill>
                  <a:schemeClr val="accent2"/>
                </a:solidFill>
                <a:cs typeface="Arial" panose="020B0604020202020204" pitchFamily="34" charset="0"/>
              </a:rPr>
              <a:t>monopóliumok</a:t>
            </a:r>
            <a:r>
              <a:rPr lang="hu-HU" altLang="en-US" sz="2600" dirty="0">
                <a:cs typeface="Arial" panose="020B0604020202020204" pitchFamily="34" charset="0"/>
              </a:rPr>
              <a:t>at vet ki a kereskedelemre</a:t>
            </a:r>
          </a:p>
          <a:p>
            <a:r>
              <a:rPr lang="hu-HU" altLang="en-US" sz="2600" dirty="0">
                <a:cs typeface="Arial" panose="020B0604020202020204" pitchFamily="34" charset="0"/>
              </a:rPr>
              <a:t>1600 Kelet-indiai Társaság (dél-ázsiai </a:t>
            </a:r>
            <a:r>
              <a:rPr lang="hu-HU" altLang="en-US" sz="2600" dirty="0" err="1">
                <a:cs typeface="Arial" panose="020B0604020202020204" pitchFamily="34" charset="0"/>
              </a:rPr>
              <a:t>keresk</a:t>
            </a:r>
            <a:r>
              <a:rPr lang="hu-HU" altLang="en-US" sz="2600" dirty="0">
                <a:cs typeface="Arial" panose="020B0604020202020204" pitchFamily="34" charset="0"/>
              </a:rPr>
              <a:t>.)</a:t>
            </a:r>
          </a:p>
          <a:p>
            <a:pPr>
              <a:buFontTx/>
              <a:buNone/>
            </a:pPr>
            <a:r>
              <a:rPr lang="en-US" altLang="en-US" sz="2600" dirty="0">
                <a:cs typeface="Arial" panose="020B0604020202020204" pitchFamily="34" charset="0"/>
              </a:rPr>
              <a:t>»</a:t>
            </a:r>
            <a:r>
              <a:rPr lang="hu-HU" altLang="en-US" sz="2600" dirty="0">
                <a:cs typeface="Arial" panose="020B0604020202020204" pitchFamily="34" charset="0"/>
              </a:rPr>
              <a:t> Anglia </a:t>
            </a:r>
            <a:r>
              <a:rPr lang="hu-HU" altLang="en-US" sz="2600" b="1" u="sng" dirty="0">
                <a:solidFill>
                  <a:srgbClr val="C00000"/>
                </a:solidFill>
                <a:cs typeface="Arial" panose="020B0604020202020204" pitchFamily="34" charset="0"/>
              </a:rPr>
              <a:t>tengeri hatalmának </a:t>
            </a:r>
            <a:r>
              <a:rPr lang="hu-HU" altLang="en-US" sz="2600" dirty="0">
                <a:cs typeface="Arial" panose="020B0604020202020204" pitchFamily="34" charset="0"/>
              </a:rPr>
              <a:t>erősítése</a:t>
            </a:r>
          </a:p>
          <a:p>
            <a:r>
              <a:rPr lang="hu-HU" altLang="en-US" sz="2600" dirty="0">
                <a:cs typeface="Arial" panose="020B0604020202020204" pitchFamily="34" charset="0"/>
              </a:rPr>
              <a:t>királynői jóváhagyású kalózkodás (</a:t>
            </a:r>
            <a:r>
              <a:rPr lang="hu-HU" altLang="en-US" sz="2600" dirty="0" err="1">
                <a:cs typeface="Arial" panose="020B0604020202020204" pitchFamily="34" charset="0"/>
              </a:rPr>
              <a:t>Drake↔spanyol</a:t>
            </a:r>
            <a:r>
              <a:rPr lang="hu-HU" altLang="en-US" sz="2600" dirty="0">
                <a:cs typeface="Arial" panose="020B0604020202020204" pitchFamily="34" charset="0"/>
              </a:rPr>
              <a:t>)</a:t>
            </a:r>
          </a:p>
          <a:p>
            <a:r>
              <a:rPr lang="hu-HU" altLang="en-US" sz="2600" b="1" u="sng" dirty="0">
                <a:solidFill>
                  <a:srgbClr val="FF0000"/>
                </a:solidFill>
              </a:rPr>
              <a:t>1588</a:t>
            </a:r>
            <a:r>
              <a:rPr lang="hu-HU" altLang="en-US" sz="2600" u="sng" dirty="0">
                <a:solidFill>
                  <a:srgbClr val="FF0000"/>
                </a:solidFill>
              </a:rPr>
              <a:t> A nagy Armada legyőzése</a:t>
            </a:r>
            <a:endParaRPr lang="hu-HU" altLang="en-US" sz="2600" u="sng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hu-HU" altLang="en-US" sz="260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endParaRPr lang="hu-HU" altLang="en-US" sz="260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endParaRPr lang="en-US" altLang="en-US" sz="2600" dirty="0">
              <a:cs typeface="Arial" panose="020B0604020202020204" pitchFamily="34" charset="0"/>
            </a:endParaRPr>
          </a:p>
          <a:p>
            <a:pPr>
              <a:buFontTx/>
              <a:buNone/>
            </a:pPr>
            <a:endParaRPr lang="hu-HU" altLang="en-US" sz="2600" dirty="0"/>
          </a:p>
          <a:p>
            <a:endParaRPr lang="hu-HU" altLang="en-US" sz="26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26739"/>
            <a:ext cx="4824536" cy="193126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919" y="4437112"/>
            <a:ext cx="3858806" cy="1984044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084168" y="6458705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Sir Francis Drake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764704"/>
          </a:xfrm>
        </p:spPr>
        <p:txBody>
          <a:bodyPr/>
          <a:lstStyle/>
          <a:p>
            <a:r>
              <a:rPr lang="hu-HU" altLang="en-US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Tudor- és a Stuart-ház</a:t>
            </a:r>
            <a:r>
              <a:rPr lang="hu-HU" altLang="en-US" dirty="0"/>
              <a:t> </a:t>
            </a:r>
          </a:p>
        </p:txBody>
      </p:sp>
      <p:pic>
        <p:nvPicPr>
          <p:cNvPr id="4100" name="Picture 4" descr="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24126"/>
            <a:ext cx="7749348" cy="590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hu-HU" altLang="en-US" sz="48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Stuart dinasztia Angliában</a:t>
            </a:r>
            <a:br>
              <a:rPr lang="hu-HU" altLang="en-US" sz="4800" u="sng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en-US" sz="4000"/>
              <a:t>(A Jakabok és Károlyok kora)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12875"/>
            <a:ext cx="9144000" cy="5445125"/>
          </a:xfrm>
          <a:ln w="38100"/>
        </p:spPr>
        <p:txBody>
          <a:bodyPr/>
          <a:lstStyle/>
          <a:p>
            <a:pPr>
              <a:buFontTx/>
              <a:buNone/>
            </a:pPr>
            <a:r>
              <a:rPr lang="hu-HU" altLang="en-US" dirty="0"/>
              <a:t>1603 </a:t>
            </a:r>
            <a:r>
              <a:rPr lang="hu-HU" altLang="en-US" sz="2800" dirty="0"/>
              <a:t>(Erzsébet </a:t>
            </a:r>
            <a:r>
              <a:rPr lang="hu-HU" altLang="en-US" sz="2800" dirty="0">
                <a:cs typeface="Arial" panose="020B0604020202020204" pitchFamily="34" charset="0"/>
              </a:rPr>
              <a:t>†</a:t>
            </a:r>
            <a:r>
              <a:rPr lang="hu-HU" altLang="en-US" sz="2800" dirty="0"/>
              <a:t>)</a:t>
            </a:r>
            <a:r>
              <a:rPr lang="hu-HU" altLang="en-US" dirty="0"/>
              <a:t> Tudor-ház </a:t>
            </a:r>
            <a:r>
              <a:rPr lang="en-US" altLang="en-US" dirty="0">
                <a:cs typeface="Arial" panose="020B0604020202020204" pitchFamily="34" charset="0"/>
              </a:rPr>
              <a:t>»</a:t>
            </a:r>
            <a:r>
              <a:rPr lang="hu-HU" altLang="en-US" dirty="0">
                <a:cs typeface="Arial" panose="020B0604020202020204" pitchFamily="34" charset="0"/>
              </a:rPr>
              <a:t> </a:t>
            </a:r>
            <a:r>
              <a:rPr lang="hu-HU" alt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Stuart-ház</a:t>
            </a:r>
          </a:p>
          <a:p>
            <a:r>
              <a:rPr lang="hu-HU" altLang="en-US" dirty="0">
                <a:cs typeface="Arial" panose="020B0604020202020204" pitchFamily="34" charset="0"/>
              </a:rPr>
              <a:t>A Stuartok </a:t>
            </a:r>
            <a:r>
              <a:rPr lang="hu-HU" altLang="en-US" dirty="0">
                <a:solidFill>
                  <a:schemeClr val="accent2"/>
                </a:solidFill>
                <a:cs typeface="Arial" panose="020B0604020202020204" pitchFamily="34" charset="0"/>
              </a:rPr>
              <a:t>célja az abszolutizmus</a:t>
            </a:r>
            <a:r>
              <a:rPr lang="hu-HU" altLang="en-US" dirty="0">
                <a:cs typeface="Arial" panose="020B0604020202020204" pitchFamily="34" charset="0"/>
              </a:rPr>
              <a:t> folytatása</a:t>
            </a:r>
          </a:p>
          <a:p>
            <a:r>
              <a:rPr lang="hu-HU" altLang="en-US" dirty="0">
                <a:cs typeface="Arial" panose="020B0604020202020204" pitchFamily="34" charset="0"/>
              </a:rPr>
              <a:t>A parlamentet mellőzik → nyílt egyeduralom</a:t>
            </a:r>
          </a:p>
          <a:p>
            <a:r>
              <a:rPr lang="hu-HU" altLang="en-US" dirty="0">
                <a:cs typeface="Arial" panose="020B0604020202020204" pitchFamily="34" charset="0"/>
              </a:rPr>
              <a:t>A katolicizmus erősítése ↔ anglikán egyház</a:t>
            </a:r>
          </a:p>
          <a:p>
            <a:r>
              <a:rPr lang="hu-HU" altLang="en-US" dirty="0">
                <a:cs typeface="Arial" panose="020B0604020202020204" pitchFamily="34" charset="0"/>
              </a:rPr>
              <a:t>Monopóliumok bővítése</a:t>
            </a:r>
          </a:p>
          <a:p>
            <a:pPr>
              <a:buFontTx/>
              <a:buNone/>
            </a:pPr>
            <a:r>
              <a:rPr lang="hu-HU" altLang="en-US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Következmények:</a:t>
            </a:r>
          </a:p>
          <a:p>
            <a:pPr>
              <a:buFontTx/>
              <a:buNone/>
            </a:pPr>
            <a:r>
              <a:rPr lang="hu-HU" altLang="en-US" sz="2800" dirty="0">
                <a:cs typeface="Arial" panose="020B0604020202020204" pitchFamily="34" charset="0"/>
              </a:rPr>
              <a:t>→ A </a:t>
            </a:r>
            <a:r>
              <a:rPr lang="hu-HU" altLang="en-US" sz="2800" dirty="0">
                <a:solidFill>
                  <a:schemeClr val="accent2"/>
                </a:solidFill>
                <a:cs typeface="Arial" panose="020B0604020202020204" pitchFamily="34" charset="0"/>
              </a:rPr>
              <a:t>puritánok</a:t>
            </a:r>
            <a:r>
              <a:rPr lang="hu-HU" altLang="en-US" sz="2800" dirty="0">
                <a:cs typeface="Arial" panose="020B0604020202020204" pitchFamily="34" charset="0"/>
              </a:rPr>
              <a:t> és a parlament </a:t>
            </a:r>
            <a:r>
              <a:rPr lang="hu-HU" altLang="en-US" sz="2800" dirty="0" err="1">
                <a:cs typeface="Arial" panose="020B0604020202020204" pitchFamily="34" charset="0"/>
              </a:rPr>
              <a:t>ellenálltak</a:t>
            </a:r>
            <a:r>
              <a:rPr lang="hu-HU" altLang="en-US" sz="2800" dirty="0">
                <a:cs typeface="Arial" panose="020B0604020202020204" pitchFamily="34" charset="0"/>
              </a:rPr>
              <a:t> a királynak</a:t>
            </a:r>
          </a:p>
          <a:p>
            <a:pPr>
              <a:buFontTx/>
              <a:buNone/>
            </a:pPr>
            <a:r>
              <a:rPr lang="hu-HU" altLang="en-US" sz="2800" dirty="0">
                <a:cs typeface="Arial" panose="020B0604020202020204" pitchFamily="34" charset="0"/>
              </a:rPr>
              <a:t>→ Skót felkelés 1638</a:t>
            </a:r>
          </a:p>
          <a:p>
            <a:pPr>
              <a:buFontTx/>
              <a:buNone/>
            </a:pPr>
            <a:r>
              <a:rPr lang="hu-HU" altLang="en-US" sz="2800" dirty="0">
                <a:cs typeface="Arial" panose="020B0604020202020204" pitchFamily="34" charset="0"/>
              </a:rPr>
              <a:t>→ a királynak pénzre (új adótípusok bevezetésével, törvényesítésével), így a parlamentre is szüksége van</a:t>
            </a:r>
            <a:endParaRPr lang="en-US" altLang="en-US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472"/>
            <a:ext cx="8229600" cy="666224"/>
          </a:xfrm>
        </p:spPr>
        <p:txBody>
          <a:bodyPr/>
          <a:lstStyle/>
          <a:p>
            <a:r>
              <a:rPr lang="sk-SK" dirty="0"/>
              <a:t>A „lőporos összeesküvés“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100" y="620688"/>
            <a:ext cx="8928992" cy="4525963"/>
          </a:xfrm>
        </p:spPr>
        <p:txBody>
          <a:bodyPr/>
          <a:lstStyle/>
          <a:p>
            <a:r>
              <a:rPr lang="sk-SK" sz="2600" dirty="0">
                <a:latin typeface="Calibri" panose="020F0502020204030204" pitchFamily="34" charset="0"/>
              </a:rPr>
              <a:t>Római katolikusok összeesküvése I. Jakab (ur. 1603-1625), angol király és a parlament ellen</a:t>
            </a:r>
          </a:p>
          <a:p>
            <a:r>
              <a:rPr lang="sk-SK" sz="2600" b="1" dirty="0">
                <a:solidFill>
                  <a:srgbClr val="C00000"/>
                </a:solidFill>
                <a:latin typeface="Calibri" panose="020F0502020204030204" pitchFamily="34" charset="0"/>
              </a:rPr>
              <a:t>1605. november 5-én</a:t>
            </a:r>
            <a:r>
              <a:rPr lang="sk-SK" sz="2600" dirty="0">
                <a:latin typeface="Calibri" panose="020F0502020204030204" pitchFamily="34" charset="0"/>
              </a:rPr>
              <a:t> fel akarták robbantani az angol parlamentet</a:t>
            </a:r>
          </a:p>
          <a:p>
            <a:r>
              <a:rPr lang="sk-SK" sz="2600" dirty="0">
                <a:latin typeface="Calibri" panose="020F0502020204030204" pitchFamily="34" charset="0"/>
              </a:rPr>
              <a:t>Az angol parlament alatti pincében </a:t>
            </a:r>
            <a:r>
              <a:rPr lang="sk-SK" sz="2600" b="1" u="sng" dirty="0">
                <a:solidFill>
                  <a:srgbClr val="C00000"/>
                </a:solidFill>
                <a:latin typeface="Calibri" panose="020F0502020204030204" pitchFamily="34" charset="0"/>
              </a:rPr>
              <a:t>Guy Fawkes </a:t>
            </a:r>
            <a:r>
              <a:rPr lang="sk-SK" sz="2600" dirty="0">
                <a:latin typeface="Calibri" panose="020F0502020204030204" pitchFamily="34" charset="0"/>
              </a:rPr>
              <a:t>őrizte a lőporos hordókat</a:t>
            </a:r>
            <a:endParaRPr lang="en-US" sz="2600" dirty="0">
              <a:latin typeface="Calibri" panose="020F0502020204030204" pitchFamily="34" charset="0"/>
            </a:endParaRPr>
          </a:p>
          <a:p>
            <a:r>
              <a:rPr lang="sk-SK" sz="2600" dirty="0">
                <a:latin typeface="Calibri" panose="020F0502020204030204" pitchFamily="34" charset="0"/>
              </a:rPr>
              <a:t>Az összeesküvőket leleplezték, elfogták, megkínozták és kivégezték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155840"/>
            <a:ext cx="4930948" cy="270216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550" y="3808018"/>
            <a:ext cx="2597250" cy="304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86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r>
              <a:rPr lang="hu-HU" alt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Anglia a XVII. században</a:t>
            </a:r>
            <a:r>
              <a:rPr lang="hu-HU" altLang="en-US"/>
              <a:t> </a:t>
            </a:r>
          </a:p>
        </p:txBody>
      </p:sp>
      <p:pic>
        <p:nvPicPr>
          <p:cNvPr id="23556" name="Picture 4" descr="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692150"/>
            <a:ext cx="5688012" cy="61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hu-HU" altLang="en-US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angol polgári forradalom szakaszai</a:t>
            </a:r>
            <a:r>
              <a:rPr lang="hu-HU" altLang="en-US" sz="4000"/>
              <a:t> </a:t>
            </a:r>
            <a:br>
              <a:rPr lang="hu-HU" altLang="en-US" sz="4000"/>
            </a:br>
            <a:r>
              <a:rPr lang="hu-HU" altLang="en-US" sz="4000"/>
              <a:t>(1640-1689)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352" y="2060848"/>
            <a:ext cx="8579296" cy="4392613"/>
          </a:xfrm>
        </p:spPr>
        <p:txBody>
          <a:bodyPr/>
          <a:lstStyle/>
          <a:p>
            <a:pPr>
              <a:lnSpc>
                <a:spcPct val="130000"/>
              </a:lnSpc>
              <a:buFontTx/>
              <a:buNone/>
            </a:pP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1. parlamenti szakasz </a:t>
            </a:r>
            <a:r>
              <a:rPr lang="hu-HU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1640–42</a:t>
            </a: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2. polgárháborús szakasz </a:t>
            </a:r>
            <a:r>
              <a:rPr lang="hu-HU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1642–49 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3. köztársasági szakasz </a:t>
            </a:r>
            <a:r>
              <a:rPr lang="hu-HU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1649–60 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4. a restauráció időszaka </a:t>
            </a:r>
            <a:r>
              <a:rPr lang="hu-HU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1660–88</a:t>
            </a: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lnSpc>
                <a:spcPct val="130000"/>
              </a:lnSpc>
              <a:buFontTx/>
              <a:buNone/>
            </a:pP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5. a dicsőséges forradalom időszaka </a:t>
            </a:r>
            <a:r>
              <a:rPr lang="hu-HU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1688–89</a:t>
            </a:r>
            <a:r>
              <a:rPr lang="hu-HU" alt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parlamenti szakasz </a:t>
            </a:r>
            <a:r>
              <a:rPr lang="hu-HU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1640–42</a:t>
            </a:r>
            <a: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hu-HU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5400600" cy="4525963"/>
          </a:xfrm>
        </p:spPr>
        <p:txBody>
          <a:bodyPr/>
          <a:lstStyle/>
          <a:p>
            <a:r>
              <a:rPr lang="sk-SK" sz="2800" dirty="0">
                <a:latin typeface="Calibri" panose="020F0502020204030204" pitchFamily="34" charset="0"/>
              </a:rPr>
              <a:t>Skót felkelés 1638-40 – a skótok betörnek Észak-Angliába</a:t>
            </a:r>
          </a:p>
          <a:p>
            <a:r>
              <a:rPr lang="sk-SK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I. Károly </a:t>
            </a:r>
            <a:r>
              <a:rPr lang="sk-SK" sz="2800" dirty="0">
                <a:latin typeface="Calibri" panose="020F0502020204030204" pitchFamily="34" charset="0"/>
              </a:rPr>
              <a:t>kénytelen </a:t>
            </a:r>
            <a:r>
              <a:rPr lang="sk-SK" sz="2800" b="1" i="1" u="sng" dirty="0">
                <a:latin typeface="Calibri" panose="020F0502020204030204" pitchFamily="34" charset="0"/>
              </a:rPr>
              <a:t>összehívni a parlamentet</a:t>
            </a:r>
            <a:r>
              <a:rPr lang="sk-SK" sz="2800" dirty="0">
                <a:latin typeface="Calibri" panose="020F0502020204030204" pitchFamily="34" charset="0"/>
              </a:rPr>
              <a:t>, hogy pénzt kérjen a további háborúhoz</a:t>
            </a:r>
          </a:p>
          <a:p>
            <a:pPr marL="0" indent="0">
              <a:buNone/>
            </a:pPr>
            <a:r>
              <a:rPr lang="sk-SK" sz="2800" dirty="0">
                <a:latin typeface="Calibri" panose="020F0502020204030204" pitchFamily="34" charset="0"/>
              </a:rPr>
              <a:t>1. a </a:t>
            </a:r>
            <a:r>
              <a:rPr lang="sk-SK" sz="2800" b="1" dirty="0">
                <a:latin typeface="Calibri" panose="020F0502020204030204" pitchFamily="34" charset="0"/>
              </a:rPr>
              <a:t>„rövid parlament időszaka“ </a:t>
            </a:r>
            <a:r>
              <a:rPr lang="sk-SK" sz="2800" dirty="0">
                <a:latin typeface="Calibri" panose="020F0502020204030204" pitchFamily="34" charset="0"/>
              </a:rPr>
              <a:t>– kudarc</a:t>
            </a:r>
          </a:p>
          <a:p>
            <a:pPr marL="0" indent="0">
              <a:buNone/>
            </a:pPr>
            <a:r>
              <a:rPr lang="sk-SK" sz="2800" dirty="0">
                <a:latin typeface="Calibri" panose="020F0502020204030204" pitchFamily="34" charset="0"/>
              </a:rPr>
              <a:t>2. a </a:t>
            </a:r>
            <a:r>
              <a:rPr lang="sk-SK" sz="2800" b="1" dirty="0">
                <a:latin typeface="Calibri" panose="020F0502020204030204" pitchFamily="34" charset="0"/>
              </a:rPr>
              <a:t>„hosszú parlament időszaka“</a:t>
            </a:r>
            <a:r>
              <a:rPr lang="sk-SK" sz="2800" dirty="0">
                <a:latin typeface="Calibri" panose="020F0502020204030204" pitchFamily="34" charset="0"/>
              </a:rPr>
              <a:t> – a királyi hatalom korlátozása – I. Károly nem egyezik bele ---</a:t>
            </a:r>
            <a:r>
              <a:rPr lang="en-US" sz="2800" dirty="0">
                <a:latin typeface="Calibri" panose="020F0502020204030204" pitchFamily="34" charset="0"/>
              </a:rPr>
              <a:t>&gt; </a:t>
            </a:r>
            <a:r>
              <a:rPr lang="en-US" sz="2800" b="1" u="sng" dirty="0" err="1">
                <a:solidFill>
                  <a:srgbClr val="FF0000"/>
                </a:solidFill>
                <a:latin typeface="Calibri" panose="020F0502020204030204" pitchFamily="34" charset="0"/>
              </a:rPr>
              <a:t>polg</a:t>
            </a:r>
            <a:r>
              <a:rPr lang="sk-SK" sz="28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árháború</a:t>
            </a:r>
            <a:endParaRPr lang="en-US" sz="2800" b="1" u="sng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323" y="836712"/>
            <a:ext cx="3564861" cy="437484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776752" y="5211560"/>
            <a:ext cx="30243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200" b="1" dirty="0"/>
              <a:t>I. (Stuart) Károly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115873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r>
              <a:rPr lang="hu-HU" altLang="en-US" sz="3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polgárháborús szakasz 1642-49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24087"/>
            <a:ext cx="5400724" cy="5399087"/>
          </a:xfrm>
        </p:spPr>
        <p:txBody>
          <a:bodyPr/>
          <a:lstStyle/>
          <a:p>
            <a:r>
              <a:rPr lang="hu-HU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I. Károly</a:t>
            </a:r>
            <a:r>
              <a:rPr lang="hu-HU" altLang="en-US" sz="28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hu-HU" altLang="en-US" sz="2800" dirty="0">
                <a:latin typeface="Calibri" panose="020F0502020204030204" pitchFamily="34" charset="0"/>
              </a:rPr>
              <a:t>(1625-49) erőszakhoz folyamodik a parlament ellen, seregét – a „gavallérokat” a nagybirtokosok támogatják</a:t>
            </a:r>
          </a:p>
          <a:p>
            <a:r>
              <a:rPr lang="hu-HU" altLang="en-US" sz="2800" dirty="0">
                <a:latin typeface="Calibri" panose="020F0502020204030204" pitchFamily="34" charset="0"/>
              </a:rPr>
              <a:t>A radikális puritánok (parlament) hadsereget szerveznek, élén: </a:t>
            </a:r>
            <a:r>
              <a:rPr lang="hu-HU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Oliver Cromwell 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→  a „vasbordájúak” – a </a:t>
            </a:r>
            <a:r>
              <a:rPr lang="hu-HU" altLang="en-US" sz="2800" dirty="0" err="1">
                <a:latin typeface="Calibri" panose="020F0502020204030204" pitchFamily="34" charset="0"/>
                <a:cs typeface="Arial" panose="020B0604020202020204" pitchFamily="34" charset="0"/>
              </a:rPr>
              <a:t>gentry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, ejtsd: dzsentri-k (elszegényedett, vállalkozó nemesség) és a </a:t>
            </a:r>
          </a:p>
          <a:p>
            <a:pPr marL="0" indent="0">
              <a:buNone/>
            </a:pP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hu-HU" altLang="en-US" sz="2800" dirty="0" err="1">
                <a:latin typeface="Calibri" panose="020F0502020204030204" pitchFamily="34" charset="0"/>
                <a:cs typeface="Arial" panose="020B0604020202020204" pitchFamily="34" charset="0"/>
              </a:rPr>
              <a:t>yeoman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, ejtsd: </a:t>
            </a:r>
            <a:r>
              <a:rPr lang="hu-HU" altLang="en-US" sz="2800" dirty="0" err="1">
                <a:latin typeface="Calibri" panose="020F0502020204030204" pitchFamily="34" charset="0"/>
                <a:cs typeface="Arial" panose="020B0604020202020204" pitchFamily="34" charset="0"/>
              </a:rPr>
              <a:t>jomen-ek</a:t>
            </a:r>
            <a:endParaRPr lang="hu-HU" altLang="en-US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  (módosabb parasztság) </a:t>
            </a:r>
          </a:p>
          <a:p>
            <a:pPr marL="0" indent="0">
              <a:buNone/>
            </a:pP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  támogatta</a:t>
            </a:r>
          </a:p>
          <a:p>
            <a:pPr>
              <a:buFontTx/>
              <a:buChar char="-"/>
            </a:pPr>
            <a:endParaRPr lang="en-US" altLang="en-US" sz="2800" dirty="0">
              <a:solidFill>
                <a:schemeClr val="accent2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037" y="769705"/>
            <a:ext cx="3278650" cy="460692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85" y="4941168"/>
            <a:ext cx="4528515" cy="1916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095" y="2924944"/>
            <a:ext cx="2740361" cy="380605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110" y="692697"/>
            <a:ext cx="2771541" cy="1944215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400" y="620688"/>
            <a:ext cx="6692840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altLang="en-US" sz="2800" b="1" u="sng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1649</a:t>
            </a:r>
            <a:r>
              <a:rPr lang="hu-HU" altLang="en-US" sz="2800" u="sng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a király kivégzése 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hu-HU" alt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Anglia köztársaság</a:t>
            </a:r>
          </a:p>
          <a:p>
            <a:pPr>
              <a:buFontTx/>
              <a:buNone/>
            </a:pPr>
            <a:r>
              <a:rPr lang="en-US" alt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hu-HU" alt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Cromwell </a:t>
            </a:r>
            <a:r>
              <a:rPr lang="hu-HU" altLang="en-US" sz="2800" b="1" u="sng" dirty="0">
                <a:latin typeface="Calibri" panose="020F0502020204030204" pitchFamily="34" charset="0"/>
                <a:cs typeface="Arial" panose="020B0604020202020204" pitchFamily="34" charset="0"/>
              </a:rPr>
              <a:t>katonai diktatúrát 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hoz létre</a:t>
            </a:r>
          </a:p>
          <a:p>
            <a:pPr>
              <a:buFontTx/>
              <a:buNone/>
            </a:pP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hu-HU" altLang="en-US" sz="2800" b="1" u="sng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1651 </a:t>
            </a:r>
            <a:r>
              <a:rPr lang="hu-HU" altLang="en-US" sz="2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hajózási törvény</a:t>
            </a:r>
            <a:r>
              <a:rPr lang="hu-HU" alt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(csak angol </a:t>
            </a:r>
            <a:r>
              <a:rPr lang="hu-HU" altLang="en-US" sz="2800" dirty="0" err="1">
                <a:latin typeface="Calibri" panose="020F0502020204030204" pitchFamily="34" charset="0"/>
                <a:cs typeface="Arial" panose="020B0604020202020204" pitchFamily="34" charset="0"/>
              </a:rPr>
              <a:t>hajók↔holland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) ---</a:t>
            </a:r>
            <a:r>
              <a:rPr lang="en-US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&gt; </a:t>
            </a:r>
            <a:r>
              <a:rPr lang="sk-SK" altLang="en-US" sz="2400" dirty="0">
                <a:latin typeface="Calibri" panose="020F0502020204030204" pitchFamily="34" charset="0"/>
              </a:rPr>
              <a:t>Ázsiából</a:t>
            </a:r>
            <a:r>
              <a:rPr lang="en-US" sz="2400" dirty="0">
                <a:latin typeface="Calibri" panose="020F0502020204030204" pitchFamily="34" charset="0"/>
              </a:rPr>
              <a:t>, </a:t>
            </a:r>
            <a:r>
              <a:rPr lang="sk-SK" sz="2400" dirty="0">
                <a:latin typeface="Calibri" panose="020F0502020204030204" pitchFamily="34" charset="0"/>
              </a:rPr>
              <a:t>Afrikából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és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sk-SK" sz="2400" dirty="0">
                <a:latin typeface="Calibri" panose="020F0502020204030204" pitchFamily="34" charset="0"/>
              </a:rPr>
              <a:t>Amerikából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sk-SK" sz="2400" dirty="0">
                <a:latin typeface="Calibri" panose="020F0502020204030204" pitchFamily="34" charset="0"/>
              </a:rPr>
              <a:t>Angliába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csak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angol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hajók</a:t>
            </a:r>
            <a:r>
              <a:rPr lang="en-US" sz="2400" dirty="0">
                <a:latin typeface="Calibri" panose="020F0502020204030204" pitchFamily="34" charset="0"/>
              </a:rPr>
              <a:t> – </a:t>
            </a:r>
            <a:r>
              <a:rPr lang="en-US" sz="2400" dirty="0" err="1">
                <a:latin typeface="Calibri" panose="020F0502020204030204" pitchFamily="34" charset="0"/>
              </a:rPr>
              <a:t>melynek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legénységének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legalább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fele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angol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polgár</a:t>
            </a:r>
            <a:r>
              <a:rPr lang="en-US" sz="2400" dirty="0">
                <a:latin typeface="Calibri" panose="020F0502020204030204" pitchFamily="34" charset="0"/>
              </a:rPr>
              <a:t> – </a:t>
            </a:r>
            <a:r>
              <a:rPr lang="en-US" sz="2400" dirty="0" err="1">
                <a:latin typeface="Calibri" panose="020F0502020204030204" pitchFamily="34" charset="0"/>
              </a:rPr>
              <a:t>fedélzetén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lehet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árukat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behozni</a:t>
            </a:r>
            <a:r>
              <a:rPr lang="en-US" sz="2400" dirty="0">
                <a:latin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</a:rPr>
              <a:t>európai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árukat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pedig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szintén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angol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vagy</a:t>
            </a:r>
            <a:r>
              <a:rPr lang="en-US" sz="2400" dirty="0">
                <a:latin typeface="Calibri" panose="020F0502020204030204" pitchFamily="34" charset="0"/>
              </a:rPr>
              <a:t> a </a:t>
            </a:r>
            <a:r>
              <a:rPr lang="en-US" sz="2400" dirty="0" err="1">
                <a:latin typeface="Calibri" panose="020F0502020204030204" pitchFamily="34" charset="0"/>
              </a:rPr>
              <a:t>küldő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állam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hajóin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  <a:endParaRPr lang="hu-HU" altLang="en-US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	→ tengeri háború Hollandiával (1652-74) </a:t>
            </a:r>
            <a:r>
              <a:rPr lang="en-US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sk-SK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sz="2800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Anglia tengerek ura</a:t>
            </a:r>
          </a:p>
          <a:p>
            <a:pPr>
              <a:buFontTx/>
              <a:buChar char="-"/>
            </a:pPr>
            <a:r>
              <a:rPr lang="hu-HU" alt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Skócia és Írország elfoglalása 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sk-SK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angol egyeduralom, 1653-tól Cromwell – </a:t>
            </a:r>
            <a:r>
              <a:rPr lang="hu-HU" alt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lord </a:t>
            </a:r>
            <a:r>
              <a:rPr lang="hu-HU" altLang="en-US" sz="2400" b="1" dirty="0" err="1">
                <a:latin typeface="Calibri" panose="020F0502020204030204" pitchFamily="34" charset="0"/>
                <a:cs typeface="Arial" panose="020B0604020202020204" pitchFamily="34" charset="0"/>
              </a:rPr>
              <a:t>protector</a:t>
            </a:r>
            <a:endParaRPr lang="hu-HU" altLang="en-US" sz="2400" b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hu-HU" alt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1658 Cromwell † - a diktatúra vége</a:t>
            </a:r>
          </a:p>
          <a:p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99392"/>
            <a:ext cx="8229600" cy="836712"/>
          </a:xfrm>
        </p:spPr>
        <p:txBody>
          <a:bodyPr/>
          <a:lstStyle/>
          <a:p>
            <a:r>
              <a:rPr lang="hu-HU" altLang="en-US" sz="3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köztársasági szakasz 1649-1660</a:t>
            </a:r>
          </a:p>
        </p:txBody>
      </p:sp>
    </p:spTree>
    <p:extLst>
      <p:ext uri="{BB962C8B-B14F-4D97-AF65-F5344CB8AC3E}">
        <p14:creationId xmlns:p14="http://schemas.microsoft.com/office/powerpoint/2010/main" val="3329415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7715250" cy="765175"/>
          </a:xfrm>
        </p:spPr>
        <p:txBody>
          <a:bodyPr/>
          <a:lstStyle/>
          <a:p>
            <a:r>
              <a:rPr lang="hu-HU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New </a:t>
            </a:r>
            <a:r>
              <a:rPr lang="hu-HU" altLang="en-US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Model</a:t>
            </a:r>
            <a:r>
              <a:rPr lang="hu-HU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altLang="en-US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Army</a:t>
            </a:r>
            <a:br>
              <a:rPr lang="hu-HU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hu-HU" altLang="en-US" sz="4000" dirty="0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864287" y="992440"/>
            <a:ext cx="5255264" cy="5648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hu-HU" altLang="en-US" sz="3200" b="1" u="sng" dirty="0">
                <a:latin typeface="Calibri" panose="020F0502020204030204" pitchFamily="34" charset="0"/>
              </a:rPr>
              <a:t>Az „új mintájú hadsereg”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hu-HU" altLang="en-US" sz="3200" dirty="0">
                <a:latin typeface="Calibri" panose="020F0502020204030204" pitchFamily="34" charset="0"/>
              </a:rPr>
              <a:t> tagjai: jómódú parasztok, kézművesek  </a:t>
            </a:r>
            <a:r>
              <a:rPr lang="hu-HU" altLang="en-US" sz="3200" dirty="0"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3200" dirty="0">
                <a:latin typeface="Calibri" panose="020F0502020204030204" pitchFamily="34" charset="0"/>
              </a:rPr>
              <a:t>ütőképesebb 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hu-HU" altLang="en-US" sz="3200" dirty="0">
                <a:latin typeface="Calibri" panose="020F0502020204030204" pitchFamily="34" charset="0"/>
              </a:rPr>
              <a:t>  fő ereje a </a:t>
            </a:r>
            <a:r>
              <a:rPr lang="hu-HU" altLang="en-US" sz="3200" b="1" dirty="0">
                <a:latin typeface="Calibri" panose="020F0502020204030204" pitchFamily="34" charset="0"/>
              </a:rPr>
              <a:t>vaspáncélos</a:t>
            </a:r>
            <a:r>
              <a:rPr lang="hu-HU" altLang="en-US" sz="3200" dirty="0">
                <a:latin typeface="Calibri" panose="020F0502020204030204" pitchFamily="34" charset="0"/>
              </a:rPr>
              <a:t> lovasság (“</a:t>
            </a:r>
            <a:r>
              <a:rPr lang="hu-HU" altLang="en-US" sz="3200" i="1" dirty="0">
                <a:latin typeface="Calibri" panose="020F0502020204030204" pitchFamily="34" charset="0"/>
              </a:rPr>
              <a:t>vasbordájúak”</a:t>
            </a:r>
            <a:r>
              <a:rPr lang="hu-HU" altLang="en-US" sz="3200" dirty="0">
                <a:latin typeface="Calibri" panose="020F0502020204030204" pitchFamily="34" charset="0"/>
              </a:rPr>
              <a:t> )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hu-HU" altLang="en-US" sz="3200" dirty="0">
                <a:latin typeface="Calibri" panose="020F0502020204030204" pitchFamily="34" charset="0"/>
              </a:rPr>
              <a:t> kemény fegyelem és </a:t>
            </a:r>
            <a:r>
              <a:rPr lang="hu-HU" altLang="en-US" sz="32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vallási fanatizmus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hu-HU" altLang="en-US" sz="3200" dirty="0" err="1">
                <a:latin typeface="Calibri" panose="020F0502020204030204" pitchFamily="34" charset="0"/>
              </a:rPr>
              <a:t>Jelszavuk</a:t>
            </a:r>
            <a:r>
              <a:rPr lang="hu-HU" altLang="en-US" sz="3200" dirty="0">
                <a:latin typeface="Calibri" panose="020F0502020204030204" pitchFamily="34" charset="0"/>
              </a:rPr>
              <a:t>:</a:t>
            </a:r>
            <a:r>
              <a:rPr lang="hu-HU" altLang="en-US" sz="3200" i="1" dirty="0">
                <a:latin typeface="Calibri" panose="020F0502020204030204" pitchFamily="34" charset="0"/>
              </a:rPr>
              <a:t> </a:t>
            </a:r>
            <a:r>
              <a:rPr lang="hu-HU" altLang="en-US" sz="3200" b="1" i="1" dirty="0">
                <a:solidFill>
                  <a:srgbClr val="C00000"/>
                </a:solidFill>
                <a:latin typeface="Calibri" panose="020F0502020204030204" pitchFamily="34" charset="0"/>
              </a:rPr>
              <a:t>“Bízzál Istenben és </a:t>
            </a:r>
            <a:r>
              <a:rPr lang="hu-HU" altLang="en-US" sz="3200" b="1" i="1" dirty="0" err="1">
                <a:solidFill>
                  <a:srgbClr val="C00000"/>
                </a:solidFill>
                <a:latin typeface="Calibri" panose="020F0502020204030204" pitchFamily="34" charset="0"/>
              </a:rPr>
              <a:t>tartsd</a:t>
            </a:r>
            <a:r>
              <a:rPr lang="hu-HU" altLang="en-US" sz="3200" b="1" i="1" dirty="0">
                <a:solidFill>
                  <a:srgbClr val="C00000"/>
                </a:solidFill>
                <a:latin typeface="Calibri" panose="020F0502020204030204" pitchFamily="34" charset="0"/>
              </a:rPr>
              <a:t> szárazon a puskaport!” </a:t>
            </a:r>
          </a:p>
          <a:p>
            <a:pPr>
              <a:lnSpc>
                <a:spcPct val="115000"/>
              </a:lnSpc>
            </a:pPr>
            <a:r>
              <a:rPr lang="hu-HU" altLang="en-US" sz="3200" i="1" dirty="0">
                <a:latin typeface="Calibri" panose="020F0502020204030204" pitchFamily="34" charset="0"/>
              </a:rPr>
              <a:t> </a:t>
            </a:r>
            <a:endParaRPr lang="hu-HU" altLang="en-US" sz="3200" dirty="0">
              <a:latin typeface="Calibri" panose="020F050202020403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720"/>
            <a:ext cx="3695216" cy="5105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r>
              <a:rPr lang="hu-HU" altLang="en-U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Stuart restauráció 1660-1688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9" y="836712"/>
            <a:ext cx="6585726" cy="5589587"/>
          </a:xfrm>
        </p:spPr>
        <p:txBody>
          <a:bodyPr/>
          <a:lstStyle/>
          <a:p>
            <a:r>
              <a:rPr lang="hu-HU" altLang="en-US" sz="2800" dirty="0">
                <a:latin typeface="Calibri" panose="020F0502020204030204" pitchFamily="34" charset="0"/>
              </a:rPr>
              <a:t>Cromwell halála után a tőkés vállalkozók </a:t>
            </a:r>
            <a:r>
              <a:rPr lang="hu-HU" altLang="en-US" sz="2800" b="1" i="1" dirty="0">
                <a:latin typeface="Calibri" panose="020F0502020204030204" pitchFamily="34" charset="0"/>
              </a:rPr>
              <a:t>visszahívták a Stuart királyokat</a:t>
            </a:r>
          </a:p>
          <a:p>
            <a:r>
              <a:rPr lang="hu-HU" altLang="en-US" sz="2800" dirty="0">
                <a:latin typeface="Calibri" panose="020F0502020204030204" pitchFamily="34" charset="0"/>
              </a:rPr>
              <a:t>Ők ígéretük ellenére </a:t>
            </a:r>
            <a:r>
              <a:rPr lang="hu-HU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vissza akarták állítani az abszolutizmust</a:t>
            </a:r>
            <a:r>
              <a:rPr lang="hu-HU" altLang="en-US" sz="28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hu-HU" altLang="en-US" sz="2800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↔ </a:t>
            </a:r>
            <a:r>
              <a:rPr lang="hu-HU" alt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parlamentiek</a:t>
            </a:r>
          </a:p>
          <a:p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Növelni akarták </a:t>
            </a:r>
            <a:r>
              <a:rPr lang="hu-HU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katolicizmust 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↔ anglikánok</a:t>
            </a:r>
          </a:p>
          <a:p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Meghívták a trónra a holland protestáns fejedelmet – felesége, Mária (révén - Orániai Vilmost (1689-1702)</a:t>
            </a:r>
          </a:p>
          <a:p>
            <a:pPr>
              <a:buFontTx/>
              <a:buNone/>
            </a:pP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1689 - </a:t>
            </a:r>
            <a:r>
              <a:rPr lang="hu-HU" alt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Jognyilatkozat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hu-HU" altLang="en-US" sz="2800" b="1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polgári szabadságjogok</a:t>
            </a:r>
          </a:p>
          <a:p>
            <a:pPr>
              <a:buFontTx/>
              <a:buNone/>
            </a:pPr>
            <a:r>
              <a:rPr lang="hu-HU" altLang="en-US" sz="2800" b="1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hu-HU" altLang="en-US" sz="2800" dirty="0">
                <a:latin typeface="Calibri" panose="020F0502020204030204" pitchFamily="34" charset="0"/>
                <a:cs typeface="Arial" panose="020B0604020202020204" pitchFamily="34" charset="0"/>
              </a:rPr>
              <a:t> államforma: </a:t>
            </a:r>
            <a:r>
              <a:rPr lang="hu-HU" altLang="en-US" sz="2800" b="1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alkotmányos monarchia </a:t>
            </a:r>
          </a:p>
          <a:p>
            <a:pPr>
              <a:buFontTx/>
              <a:buNone/>
            </a:pPr>
            <a:r>
              <a:rPr lang="hu-HU" altLang="en-US" sz="2800" i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US" altLang="en-US" sz="2800" i="1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5" y="683567"/>
            <a:ext cx="2414451" cy="290853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326" y="3668679"/>
            <a:ext cx="2583350" cy="3189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61" y="698663"/>
            <a:ext cx="3759669" cy="5178609"/>
          </a:xfrm>
          <a:prstGeom prst="rect">
            <a:avLst/>
          </a:prstGeom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362950" cy="719137"/>
          </a:xfrm>
        </p:spPr>
        <p:txBody>
          <a:bodyPr/>
          <a:lstStyle/>
          <a:p>
            <a:r>
              <a:rPr lang="hu-HU" altLang="en-US" sz="4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dicsőséges forradalom 1688-89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58" y="719137"/>
            <a:ext cx="6012160" cy="54721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hu-HU" altLang="en-US" dirty="0">
                <a:latin typeface="Calibri" panose="020F0502020204030204" pitchFamily="34" charset="0"/>
              </a:rPr>
              <a:t>1689 Orániai Vilmos a trónon </a:t>
            </a:r>
            <a:r>
              <a:rPr lang="en-US" altLang="en-US" dirty="0"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hu-HU" altLang="en-US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dirty="0">
                <a:solidFill>
                  <a:schemeClr val="accent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alkotmányos</a:t>
            </a:r>
            <a:r>
              <a:rPr lang="hu-HU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 monarchia</a:t>
            </a:r>
            <a:endParaRPr lang="en-US" altLang="en-US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hu-HU" altLang="en-US" sz="500" dirty="0">
              <a:latin typeface="Calibri" panose="020F050202020403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1689  </a:t>
            </a:r>
            <a:r>
              <a:rPr lang="hu-HU" altLang="en-US" b="1" u="sng" dirty="0">
                <a:solidFill>
                  <a:srgbClr val="FF0000"/>
                </a:solidFill>
                <a:latin typeface="Calibri" panose="020F0502020204030204" pitchFamily="34" charset="0"/>
              </a:rPr>
              <a:t>Jogok Nyilatkozata (</a:t>
            </a:r>
            <a:r>
              <a:rPr lang="hu-HU" altLang="en-US" b="1" i="1" u="sng" dirty="0">
                <a:solidFill>
                  <a:srgbClr val="FF0000"/>
                </a:solidFill>
                <a:latin typeface="Calibri" panose="020F0502020204030204" pitchFamily="34" charset="0"/>
              </a:rPr>
              <a:t>Bill of </a:t>
            </a:r>
            <a:r>
              <a:rPr lang="hu-HU" altLang="en-US" b="1" i="1" u="sng" dirty="0" err="1">
                <a:solidFill>
                  <a:srgbClr val="FF0000"/>
                </a:solidFill>
                <a:latin typeface="Calibri" panose="020F0502020204030204" pitchFamily="34" charset="0"/>
              </a:rPr>
              <a:t>Rights</a:t>
            </a:r>
            <a:r>
              <a:rPr lang="hu-HU" altLang="en-US" b="1" u="sng" dirty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  <a:r>
              <a:rPr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 tartalma:</a:t>
            </a:r>
          </a:p>
          <a:p>
            <a:pPr>
              <a:lnSpc>
                <a:spcPct val="8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a törvényhozó testület a parlament</a:t>
            </a:r>
          </a:p>
          <a:p>
            <a:pPr>
              <a:lnSpc>
                <a:spcPct val="8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a végrehajtó hatalom a parlamentnek felelős kormány </a:t>
            </a:r>
          </a:p>
          <a:p>
            <a:pPr>
              <a:lnSpc>
                <a:spcPct val="8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független bíróságok létrehozása </a:t>
            </a:r>
          </a:p>
          <a:p>
            <a:pPr>
              <a:lnSpc>
                <a:spcPct val="8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a parlamentnek évente üléseznie kell </a:t>
            </a:r>
          </a:p>
          <a:p>
            <a:pPr>
              <a:lnSpc>
                <a:spcPct val="8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„a király uralkodik, de nem kormányoz„</a:t>
            </a:r>
          </a:p>
          <a:p>
            <a:pPr>
              <a:lnSpc>
                <a:spcPct val="80000"/>
              </a:lnSpc>
            </a:pPr>
            <a:r>
              <a:rPr lang="hu-HU" altLang="en-US" sz="2800" dirty="0">
                <a:latin typeface="Calibri" panose="020F0502020204030204" pitchFamily="34" charset="0"/>
              </a:rPr>
              <a:t>a parlament beleszólhatott az adószedésbe és a hadsereg fenntartásába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719137"/>
            <a:ext cx="8784976" cy="4525963"/>
          </a:xfrm>
        </p:spPr>
        <p:txBody>
          <a:bodyPr/>
          <a:lstStyle/>
          <a:p>
            <a:r>
              <a:rPr lang="hu-HU" altLang="en-US" dirty="0">
                <a:latin typeface="Calibri" panose="020F0502020204030204" pitchFamily="34" charset="0"/>
              </a:rPr>
              <a:t>1707 Unió – Anglia + Skócia=</a:t>
            </a:r>
            <a:r>
              <a:rPr lang="hu-HU" altLang="en-US" dirty="0">
                <a:solidFill>
                  <a:schemeClr val="accent2"/>
                </a:solidFill>
                <a:latin typeface="Calibri" panose="020F0502020204030204" pitchFamily="34" charset="0"/>
              </a:rPr>
              <a:t>Nagy-Britannia</a:t>
            </a:r>
          </a:p>
          <a:p>
            <a:r>
              <a:rPr lang="hu-HU" altLang="en-US" dirty="0" err="1">
                <a:solidFill>
                  <a:schemeClr val="accent2"/>
                </a:solidFill>
                <a:latin typeface="Calibri" panose="020F0502020204030204" pitchFamily="34" charset="0"/>
              </a:rPr>
              <a:t>Acts</a:t>
            </a:r>
            <a:r>
              <a:rPr lang="hu-HU" altLang="en-US" dirty="0">
                <a:solidFill>
                  <a:schemeClr val="accent2"/>
                </a:solidFill>
                <a:latin typeface="Calibri" panose="020F0502020204030204" pitchFamily="34" charset="0"/>
              </a:rPr>
              <a:t> of Union</a:t>
            </a:r>
          </a:p>
          <a:p>
            <a:r>
              <a:rPr lang="hu-HU" dirty="0"/>
              <a:t>                                  </a:t>
            </a:r>
            <a:r>
              <a:rPr lang="hu-HU" altLang="en-US" sz="7000" b="1" dirty="0">
                <a:latin typeface="Calibri" panose="020F0502020204030204" pitchFamily="34" charset="0"/>
              </a:rPr>
              <a:t>=</a:t>
            </a:r>
          </a:p>
          <a:p>
            <a:endParaRPr lang="hu-HU" sz="2600" b="1" dirty="0">
              <a:latin typeface="Calibri" panose="020F0502020204030204" pitchFamily="34" charset="0"/>
            </a:endParaRPr>
          </a:p>
          <a:p>
            <a:endParaRPr lang="hu-HU" sz="2600" b="1" dirty="0">
              <a:latin typeface="Calibri" panose="020F0502020204030204" pitchFamily="34" charset="0"/>
            </a:endParaRPr>
          </a:p>
          <a:p>
            <a:endParaRPr lang="hu-HU" sz="2600" b="1" dirty="0">
              <a:latin typeface="Calibri" panose="020F0502020204030204" pitchFamily="34" charset="0"/>
            </a:endParaRPr>
          </a:p>
          <a:p>
            <a:r>
              <a:rPr lang="hu-HU" sz="2800" dirty="0"/>
              <a:t>A két ország: Anglia és Skócia </a:t>
            </a:r>
            <a:r>
              <a:rPr lang="hu-HU" sz="2800" b="1" dirty="0"/>
              <a:t>elveszették szuverenitásukat</a:t>
            </a:r>
            <a:r>
              <a:rPr lang="hu-HU" sz="2800" dirty="0"/>
              <a:t> és egy új egységben, </a:t>
            </a:r>
            <a:r>
              <a:rPr lang="hu-HU" sz="2800" b="1" u="sng" dirty="0"/>
              <a:t>Nagy-Britanniában egyesültek.</a:t>
            </a:r>
            <a:r>
              <a:rPr lang="hu-HU" sz="2800" dirty="0"/>
              <a:t> A törvény egyben rendezte átmenetileg a trón betöltésének kérdését is.</a:t>
            </a:r>
            <a:endParaRPr lang="hu-HU" sz="2600" b="1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362950" cy="719137"/>
          </a:xfrm>
        </p:spPr>
        <p:txBody>
          <a:bodyPr/>
          <a:lstStyle/>
          <a:p>
            <a:r>
              <a:rPr lang="hu-HU" altLang="en-US" sz="4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forradalom utáni rendezés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78" y="1916832"/>
            <a:ext cx="4139952" cy="17886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661" y="1337382"/>
            <a:ext cx="3792833" cy="327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56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443292" cy="662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57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9135"/>
          </a:xfrm>
        </p:spPr>
        <p:txBody>
          <a:bodyPr/>
          <a:lstStyle/>
          <a:p>
            <a:r>
              <a:rPr lang="hu-HU" alt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alkotmányos monarchia rendszere Angliában</a:t>
            </a:r>
            <a:r>
              <a:rPr lang="hu-HU" altLang="en-US" sz="3200" dirty="0"/>
              <a:t>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689135"/>
            <a:ext cx="6480720" cy="616886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180975" y="0"/>
            <a:ext cx="9505950" cy="692150"/>
          </a:xfrm>
        </p:spPr>
        <p:txBody>
          <a:bodyPr/>
          <a:lstStyle/>
          <a:p>
            <a:r>
              <a:rPr lang="hu-HU" altLang="en-US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angol polgárháború ábrája</a:t>
            </a:r>
            <a:r>
              <a:rPr lang="hu-HU" altLang="en-US" sz="4000"/>
              <a:t> </a:t>
            </a:r>
          </a:p>
        </p:txBody>
      </p:sp>
      <p:pic>
        <p:nvPicPr>
          <p:cNvPr id="6148" name="Picture 4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692150"/>
            <a:ext cx="5903913" cy="616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1143000"/>
          </a:xfrm>
        </p:spPr>
        <p:txBody>
          <a:bodyPr/>
          <a:lstStyle/>
          <a:p>
            <a:r>
              <a:rPr lang="sk-SK" dirty="0"/>
              <a:t>Köszönöm a figyelmet!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712"/>
            <a:ext cx="9170730" cy="389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27747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809</Words>
  <Application>Microsoft Office PowerPoint</Application>
  <PresentationFormat>Diavetítés a képernyőre (4:3 oldalarány)</PresentationFormat>
  <Paragraphs>111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5" baseType="lpstr">
      <vt:lpstr>Arial</vt:lpstr>
      <vt:lpstr>Calibri</vt:lpstr>
      <vt:lpstr>Alapértelmezett terv</vt:lpstr>
      <vt:lpstr>Az angol polgári forradalom 1640-1689</vt:lpstr>
      <vt:lpstr>Az angol külpolitika a Tudorok és a Stuartok idején </vt:lpstr>
      <vt:lpstr>A Tudorok kora – Anglia, XVI. sz. Shakespeare időszaka – az angol reneszánsz</vt:lpstr>
      <vt:lpstr>PowerPoint-bemutató</vt:lpstr>
      <vt:lpstr>A Tudor dinasztia apa és lánya</vt:lpstr>
      <vt:lpstr>I. Erzsébet (1558-1603)  Anglia királynője</vt:lpstr>
      <vt:lpstr>A Tudor- és a Stuart-ház </vt:lpstr>
      <vt:lpstr>A Stuart dinasztia Angliában (A Jakabok és Károlyok kora)</vt:lpstr>
      <vt:lpstr>A „lőporos összeesküvés“</vt:lpstr>
      <vt:lpstr>Anglia a XVII. században </vt:lpstr>
      <vt:lpstr>Az angol polgári forradalom szakaszai  (1640-1689)</vt:lpstr>
      <vt:lpstr>A parlamenti szakasz 1640–42  </vt:lpstr>
      <vt:lpstr>A polgárháborús szakasz 1642-49</vt:lpstr>
      <vt:lpstr>A köztársasági szakasz 1649-1660</vt:lpstr>
      <vt:lpstr>New Model Army </vt:lpstr>
      <vt:lpstr>Stuart restauráció 1660-1688</vt:lpstr>
      <vt:lpstr>A dicsőséges forradalom 1688-89</vt:lpstr>
      <vt:lpstr>A forradalom utáni rendezés</vt:lpstr>
      <vt:lpstr>PowerPoint-bemutató</vt:lpstr>
      <vt:lpstr>Az alkotmányos monarchia rendszere Angliában </vt:lpstr>
      <vt:lpstr>Az angol polgárháború ábrája </vt:lpstr>
      <vt:lpstr>Köszönöm a figyelmet!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angol polgári forradalom 1640-1649</dc:title>
  <dc:creator>Pósch László</dc:creator>
  <cp:lastModifiedBy>tanari</cp:lastModifiedBy>
  <cp:revision>64</cp:revision>
  <dcterms:created xsi:type="dcterms:W3CDTF">2008-05-22T20:44:51Z</dcterms:created>
  <dcterms:modified xsi:type="dcterms:W3CDTF">2024-02-20T10:34:00Z</dcterms:modified>
</cp:coreProperties>
</file>