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0" r:id="rId3"/>
    <p:sldId id="294" r:id="rId4"/>
    <p:sldId id="298" r:id="rId5"/>
    <p:sldId id="307" r:id="rId6"/>
    <p:sldId id="299" r:id="rId7"/>
    <p:sldId id="300" r:id="rId8"/>
    <p:sldId id="302" r:id="rId9"/>
    <p:sldId id="301" r:id="rId10"/>
    <p:sldId id="303" r:id="rId11"/>
    <p:sldId id="281" r:id="rId12"/>
    <p:sldId id="293" r:id="rId13"/>
    <p:sldId id="289" r:id="rId14"/>
    <p:sldId id="282" r:id="rId15"/>
    <p:sldId id="283" r:id="rId16"/>
    <p:sldId id="284" r:id="rId17"/>
    <p:sldId id="304" r:id="rId18"/>
    <p:sldId id="306" r:id="rId19"/>
    <p:sldId id="296" r:id="rId20"/>
    <p:sldId id="285" r:id="rId21"/>
    <p:sldId id="286" r:id="rId22"/>
    <p:sldId id="295" r:id="rId23"/>
    <p:sldId id="297" r:id="rId24"/>
    <p:sldId id="287" r:id="rId25"/>
    <p:sldId id="305" r:id="rId26"/>
  </p:sldIdLst>
  <p:sldSz cx="9144000" cy="6858000" type="screen4x3"/>
  <p:notesSz cx="6808788" cy="982345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64" autoAdjust="0"/>
  </p:normalViewPr>
  <p:slideViewPr>
    <p:cSldViewPr>
      <p:cViewPr varScale="1">
        <p:scale>
          <a:sx n="98" d="100"/>
          <a:sy n="98" d="100"/>
        </p:scale>
        <p:origin x="10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6DA6434-8375-4069-829A-55A1BDDC10D8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36600"/>
            <a:ext cx="4913312" cy="3684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1038" y="4665663"/>
            <a:ext cx="5446712" cy="4421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31325"/>
            <a:ext cx="295116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6038" y="9331325"/>
            <a:ext cx="2951162" cy="4905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BFD4E2C-BACE-4F43-8F11-15121C1C55A0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9508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7738" y="736600"/>
            <a:ext cx="4913312" cy="3684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34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DAE40E8-AE67-4349-A23D-0EDB131E2EEE}" type="slidenum">
              <a:rPr lang="hu-HU" altLang="en-US"/>
              <a:pPr/>
              <a:t>15</a:t>
            </a:fld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7738" y="736600"/>
            <a:ext cx="4913312" cy="3684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DB4201F-AF28-4FA4-94C5-50907590FAD3}" type="slidenum">
              <a:rPr lang="hu-HU" altLang="en-US"/>
              <a:pPr/>
              <a:t>20</a:t>
            </a:fld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71600" y="1988841"/>
            <a:ext cx="7200800" cy="1440160"/>
          </a:xfrm>
        </p:spPr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71600" y="3789040"/>
            <a:ext cx="7200800" cy="144016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9ED93-314C-40A8-B148-9885C5E0F263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5CE49-299E-4D57-9267-FFCC62E67C2E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863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5DF3A-B4E2-47F4-BBCE-B66B2A100609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6DF9B-A35C-4EE5-8403-B9C03F5A544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613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25FD2-07C8-4363-958B-F1639E2E6E52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E381C-2569-4C2D-90E5-BEC373FF1640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849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6F68A-EE17-4953-BEA8-E58589A4F968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32B17-7008-44EA-84AD-5069DB4C5BF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304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59D65-5DC9-43A4-A8A8-D5FAAB1E0785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D8CD9-92F1-4513-96C3-3A39A6CB2687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807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CC548-A077-44CE-958A-5089D1BA310E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4C822-0B74-40A0-B2B8-CFDB20A73A45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897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5C4AD-7613-4573-B84B-F5EED7723D22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F9EE-AEFD-4672-A389-95755D68E636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165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E5A1-5240-4967-B36A-297A08843320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CE575-542D-4E5E-91B2-DF8043DE5B12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94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58679-8870-43AA-A01D-1C22EC2AA81D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B8E89-A10E-49B2-880B-1A7CDFB55E90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233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600A4-F607-49A4-9B69-894DB0316A64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4D1AD-3124-4B9F-8875-9A1E1FFB6957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326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D5843-64B4-4743-AE98-BE9643F5336D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FD907-201B-4C47-997D-B83A204B04A5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133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404284"/>
            <a:ext cx="822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483784"/>
            <a:ext cx="822960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BD2EB7-BDA7-4D9B-A1D1-653EDAE90CE9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22D384A-B6E5-465C-869A-21C825FCD61A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ctrTitle"/>
          </p:nvPr>
        </p:nvSpPr>
        <p:spPr>
          <a:xfrm>
            <a:off x="971600" y="188640"/>
            <a:ext cx="7200900" cy="1656977"/>
          </a:xfrm>
        </p:spPr>
        <p:txBody>
          <a:bodyPr/>
          <a:lstStyle/>
          <a:p>
            <a:pPr algn="ctr" eaLnBrk="1" hangingPunct="1"/>
            <a:r>
              <a:rPr lang="hu-HU" altLang="en-US" sz="4400" b="1" dirty="0"/>
              <a:t>Az</a:t>
            </a:r>
            <a:r>
              <a:rPr lang="hu-HU" altLang="en-US" sz="4400" dirty="0"/>
              <a:t> </a:t>
            </a:r>
            <a:r>
              <a:rPr lang="hu-HU" altLang="en-US" sz="4400" b="1" dirty="0"/>
              <a:t>iszlám vallás kialakulása és főbb tanításai</a:t>
            </a:r>
            <a:br>
              <a:rPr lang="hu-HU" altLang="en-US" sz="4400" dirty="0"/>
            </a:br>
            <a:endParaRPr lang="hu-HU" altLang="en-US" sz="4400" b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1" y="1313776"/>
            <a:ext cx="9187187" cy="57419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ím 1"/>
          <p:cNvSpPr>
            <a:spLocks noGrp="1"/>
          </p:cNvSpPr>
          <p:nvPr>
            <p:ph type="title"/>
          </p:nvPr>
        </p:nvSpPr>
        <p:spPr>
          <a:xfrm>
            <a:off x="4500564" y="1"/>
            <a:ext cx="4643437" cy="952500"/>
          </a:xfrm>
        </p:spPr>
        <p:txBody>
          <a:bodyPr/>
          <a:lstStyle/>
          <a:p>
            <a:r>
              <a:rPr lang="hu-HU" altLang="en-US"/>
              <a:t>Az Arab-félsziget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398963" cy="6858000"/>
          </a:xfrm>
          <a:noFill/>
        </p:spPr>
      </p:pic>
      <p:pic>
        <p:nvPicPr>
          <p:cNvPr id="4100" name="Kép 4" descr="1280px-DromedaryGroupIsrael0526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4" y="1196752"/>
            <a:ext cx="4548187" cy="251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Kép 5" descr="qatif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4" y="3786718"/>
            <a:ext cx="3068635" cy="271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Szövegdoboz 6"/>
          <p:cNvSpPr txBox="1">
            <a:spLocks noChangeArrowheads="1"/>
          </p:cNvSpPr>
          <p:nvPr/>
        </p:nvSpPr>
        <p:spPr bwMode="auto">
          <a:xfrm>
            <a:off x="7569199" y="5619750"/>
            <a:ext cx="15748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 dirty="0"/>
              <a:t>Oázis </a:t>
            </a:r>
            <a:r>
              <a:rPr lang="hu-HU" altLang="en-US" sz="1800" b="1" dirty="0" err="1"/>
              <a:t>Szaud-</a:t>
            </a:r>
            <a:r>
              <a:rPr lang="hu-HU" altLang="en-US" sz="1800" b="1" dirty="0"/>
              <a:t> Arábiában</a:t>
            </a:r>
          </a:p>
        </p:txBody>
      </p:sp>
      <p:sp>
        <p:nvSpPr>
          <p:cNvPr id="4103" name="Szövegdoboz 7"/>
          <p:cNvSpPr txBox="1">
            <a:spLocks noChangeArrowheads="1"/>
          </p:cNvSpPr>
          <p:nvPr/>
        </p:nvSpPr>
        <p:spPr bwMode="auto">
          <a:xfrm>
            <a:off x="7642431" y="3835879"/>
            <a:ext cx="1503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 dirty="0"/>
              <a:t>Dromedárok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2051720" y="9754"/>
            <a:ext cx="2863206" cy="762000"/>
          </a:xfrm>
        </p:spPr>
        <p:txBody>
          <a:bodyPr/>
          <a:lstStyle/>
          <a:p>
            <a:r>
              <a:rPr lang="hu-HU" altLang="en-US" sz="4500" dirty="0"/>
              <a:t>Mohamed</a:t>
            </a:r>
          </a:p>
        </p:txBody>
      </p:sp>
      <p:sp>
        <p:nvSpPr>
          <p:cNvPr id="5125" name="Szövegdoboz 5"/>
          <p:cNvSpPr txBox="1">
            <a:spLocks noChangeArrowheads="1"/>
          </p:cNvSpPr>
          <p:nvPr/>
        </p:nvSpPr>
        <p:spPr bwMode="auto">
          <a:xfrm>
            <a:off x="107504" y="692696"/>
            <a:ext cx="5279919" cy="678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</a:pPr>
            <a:r>
              <a:rPr lang="hu-HU" altLang="en-US" sz="3000" b="1" dirty="0"/>
              <a:t>Született:</a:t>
            </a:r>
            <a:r>
              <a:rPr lang="hu-HU" altLang="en-US" sz="3000" dirty="0"/>
              <a:t> Kr. u. 570 körül </a:t>
            </a:r>
            <a:r>
              <a:rPr lang="hu-HU" altLang="en-US" sz="3000" b="1" dirty="0"/>
              <a:t>Mekkában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hu-HU" altLang="en-US" sz="3000" b="1" dirty="0"/>
              <a:t>Elhunyt:</a:t>
            </a:r>
            <a:r>
              <a:rPr lang="hu-HU" altLang="en-US" sz="3000" dirty="0"/>
              <a:t> </a:t>
            </a:r>
            <a:r>
              <a:rPr lang="hu-HU" altLang="en-US" sz="3000" b="1" dirty="0"/>
              <a:t>Kr. u. 632-ben</a:t>
            </a:r>
            <a:r>
              <a:rPr lang="hu-HU" altLang="en-US" sz="3000" dirty="0"/>
              <a:t> </a:t>
            </a:r>
            <a:r>
              <a:rPr lang="hu-HU" altLang="en-US" sz="3000" b="1" dirty="0"/>
              <a:t>Medinában</a:t>
            </a:r>
          </a:p>
          <a:p>
            <a:pPr eaLnBrk="1" hangingPunct="1"/>
            <a:r>
              <a:rPr lang="hu-HU" altLang="en-US" sz="3000" b="1" i="1" u="sng" dirty="0"/>
              <a:t>Élete:</a:t>
            </a:r>
            <a:r>
              <a:rPr lang="hu-HU" altLang="en-US" sz="3000" dirty="0"/>
              <a:t> </a:t>
            </a:r>
          </a:p>
          <a:p>
            <a:pPr eaLnBrk="1" hangingPunct="1"/>
            <a:r>
              <a:rPr lang="hu-HU" altLang="en-US" sz="3000" dirty="0"/>
              <a:t>Kereskedő volt, huszonöt </a:t>
            </a:r>
          </a:p>
          <a:p>
            <a:pPr eaLnBrk="1" hangingPunct="1"/>
            <a:r>
              <a:rPr lang="hu-HU" altLang="en-US" sz="3000" dirty="0"/>
              <a:t>évesen feleségül vette munkaadóját,  a 40 éves gazdag özvegyet. </a:t>
            </a:r>
          </a:p>
          <a:p>
            <a:pPr eaLnBrk="1" hangingPunct="1"/>
            <a:r>
              <a:rPr lang="hu-HU" altLang="en-US" sz="3000" dirty="0"/>
              <a:t>Negyvenéves korától </a:t>
            </a:r>
            <a:r>
              <a:rPr lang="hu-HU" altLang="en-US" sz="3000" b="1" dirty="0"/>
              <a:t>látomásai</a:t>
            </a:r>
          </a:p>
          <a:p>
            <a:pPr eaLnBrk="1" hangingPunct="1"/>
            <a:r>
              <a:rPr lang="hu-HU" altLang="en-US" sz="3000" dirty="0"/>
              <a:t>voltak, (állítólag) megjelent előtte Gábriel arkangyal, hogy ismertesse vele Isten szavait. </a:t>
            </a:r>
          </a:p>
          <a:p>
            <a:pPr eaLnBrk="1" hangingPunct="1">
              <a:lnSpc>
                <a:spcPct val="150000"/>
              </a:lnSpc>
            </a:pPr>
            <a:endParaRPr lang="hu-HU" altLang="en-US" sz="3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23" y="332656"/>
            <a:ext cx="3756577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462" y="1236993"/>
            <a:ext cx="9020034" cy="4394200"/>
          </a:xfrm>
        </p:spPr>
        <p:txBody>
          <a:bodyPr/>
          <a:lstStyle/>
          <a:p>
            <a:pPr eaLnBrk="1" hangingPunct="1"/>
            <a:r>
              <a:rPr lang="hu-HU" altLang="en-US" sz="2800" dirty="0"/>
              <a:t>Az iszlámban </a:t>
            </a:r>
            <a:r>
              <a:rPr lang="hu-HU" altLang="en-US" sz="2800" b="1" dirty="0"/>
              <a:t>Isten küldöttjének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és a próféták pecsétjének, azaz 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</a:t>
            </a:r>
            <a:r>
              <a:rPr lang="hu-HU" altLang="en-US" sz="2800" b="1" dirty="0"/>
              <a:t>az utolsó prófétának</a:t>
            </a:r>
            <a:r>
              <a:rPr lang="hu-HU" altLang="en-US" sz="2800" dirty="0"/>
              <a:t> tekintik. </a:t>
            </a:r>
          </a:p>
          <a:p>
            <a:pPr eaLnBrk="1" hangingPunct="1"/>
            <a:r>
              <a:rPr lang="hu-HU" altLang="en-US" sz="2800" dirty="0"/>
              <a:t>Híveivel együtt összeütközésbe 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került a többistenhívő Mekka lakóival, így </a:t>
            </a:r>
            <a:r>
              <a:rPr lang="hu-HU" altLang="en-US" sz="3200" b="1" dirty="0"/>
              <a:t>Kr. u. 622</a:t>
            </a:r>
            <a:r>
              <a:rPr lang="hu-HU" altLang="en-US" sz="3200" dirty="0"/>
              <a:t>-ben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Medinába menekült </a:t>
            </a:r>
            <a:r>
              <a:rPr lang="en-US" altLang="en-US" sz="2800" dirty="0"/>
              <a:t>= </a:t>
            </a:r>
            <a:r>
              <a:rPr lang="hu-HU" altLang="en-US" sz="3600" b="1" dirty="0" err="1">
                <a:solidFill>
                  <a:srgbClr val="C00000"/>
                </a:solidFill>
              </a:rPr>
              <a:t>hidzsra</a:t>
            </a:r>
            <a:r>
              <a:rPr lang="hu-HU" altLang="en-US" sz="3600" dirty="0"/>
              <a:t> </a:t>
            </a:r>
            <a:endParaRPr lang="en-US" altLang="en-US" sz="3600" dirty="0"/>
          </a:p>
          <a:p>
            <a:pPr eaLnBrk="1" hangingPunct="1"/>
            <a:r>
              <a:rPr lang="hu-HU" altLang="en-US" sz="2800" dirty="0"/>
              <a:t>Ettől számítják a </a:t>
            </a:r>
            <a:r>
              <a:rPr lang="hu-HU" altLang="en-US" sz="2800" b="1" u="sng" dirty="0"/>
              <a:t>muzulmán időszámítás</a:t>
            </a:r>
            <a:r>
              <a:rPr lang="hu-HU" altLang="en-US" sz="2800" dirty="0"/>
              <a:t>t. Kr. u. 630-ban Mohamed győztesen tért vissza Mekkába. Lerombolta a régi jelképeket, és helyreállította a </a:t>
            </a:r>
            <a:r>
              <a:rPr lang="hu-HU" altLang="en-US" sz="2800" b="1" dirty="0"/>
              <a:t>Kába szentély</a:t>
            </a:r>
            <a:r>
              <a:rPr lang="hu-HU" altLang="en-US" sz="2800" dirty="0"/>
              <a:t>t. Kortársai kivételes képességekkel megáldott </a:t>
            </a:r>
            <a:r>
              <a:rPr lang="hu-HU" altLang="en-US" sz="2800" b="1" dirty="0"/>
              <a:t>hadvezér</a:t>
            </a:r>
            <a:r>
              <a:rPr lang="hu-HU" altLang="en-US" sz="2800" dirty="0"/>
              <a:t>ként is emlékeznek rá.</a:t>
            </a:r>
          </a:p>
          <a:p>
            <a:endParaRPr lang="hu-HU" sz="28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316733" y="116632"/>
            <a:ext cx="2664295" cy="762000"/>
          </a:xfrm>
        </p:spPr>
        <p:txBody>
          <a:bodyPr/>
          <a:lstStyle/>
          <a:p>
            <a:r>
              <a:rPr lang="hu-HU" altLang="en-US" sz="4500" dirty="0"/>
              <a:t>Mohamed</a:t>
            </a:r>
          </a:p>
        </p:txBody>
      </p:sp>
      <p:pic>
        <p:nvPicPr>
          <p:cNvPr id="5" name="Tartalom helye 3" descr="Ma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07" y="1256"/>
            <a:ext cx="4086821" cy="288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zövegdoboz 4"/>
          <p:cNvSpPr txBox="1">
            <a:spLocks noChangeArrowheads="1"/>
          </p:cNvSpPr>
          <p:nvPr/>
        </p:nvSpPr>
        <p:spPr bwMode="auto">
          <a:xfrm>
            <a:off x="6913666" y="2886669"/>
            <a:ext cx="2214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 dirty="0"/>
              <a:t>A prédikáló próféta</a:t>
            </a:r>
          </a:p>
        </p:txBody>
      </p:sp>
    </p:spTree>
    <p:extLst>
      <p:ext uri="{BB962C8B-B14F-4D97-AF65-F5344CB8AC3E}">
        <p14:creationId xmlns:p14="http://schemas.microsoft.com/office/powerpoint/2010/main" val="4278750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1F27096-2EEC-4101-8D15-1DBF2B627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8223"/>
            <a:ext cx="9144000" cy="482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04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5836"/>
          </a:xfrm>
        </p:spPr>
        <p:txBody>
          <a:bodyPr/>
          <a:lstStyle/>
          <a:p>
            <a:pPr algn="ctr"/>
            <a:r>
              <a:rPr lang="sk-SK" dirty="0"/>
              <a:t>A „Kába“ kő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548680"/>
            <a:ext cx="9018494" cy="4394200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/>
              <a:t>A Fekete kő viszonylag kis méretű, kb. 30-40 centiméter átmérőjű, tojás alakú kő. Bár tudományos vizsgálatára nincs mód, a geológusok szerint lehetséges, hogy egy </a:t>
            </a:r>
            <a:r>
              <a:rPr lang="hu-HU" sz="2800" b="1" dirty="0">
                <a:solidFill>
                  <a:srgbClr val="C00000"/>
                </a:solidFill>
              </a:rPr>
              <a:t>meteorit darabja</a:t>
            </a:r>
            <a:r>
              <a:rPr lang="hu-HU" sz="2800" dirty="0"/>
              <a:t>, ami légbuborékokat rejt, színét pedig magas vastartalma adja. A kőhöz több évezredes hiedelmek tapadnak: az iszlám hívők isteni jelnek tekintik, úgy tartják ez </a:t>
            </a:r>
            <a:r>
              <a:rPr lang="hu-HU" sz="2800" b="1" u="sng" dirty="0">
                <a:solidFill>
                  <a:srgbClr val="C00000"/>
                </a:solidFill>
              </a:rPr>
              <a:t>Allah földre szállt jobb keze</a:t>
            </a:r>
            <a:r>
              <a:rPr lang="hu-HU" sz="2800" dirty="0"/>
              <a:t>.</a:t>
            </a:r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3" y="3651792"/>
            <a:ext cx="4815548" cy="32062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06" y="3651793"/>
            <a:ext cx="4388882" cy="2686298"/>
          </a:xfrm>
          <a:prstGeom prst="rect">
            <a:avLst/>
          </a:prstGeom>
        </p:spPr>
      </p:pic>
      <p:sp>
        <p:nvSpPr>
          <p:cNvPr id="6" name="Ellipszis 5"/>
          <p:cNvSpPr/>
          <p:nvPr/>
        </p:nvSpPr>
        <p:spPr>
          <a:xfrm>
            <a:off x="6787049" y="5237698"/>
            <a:ext cx="360040" cy="347873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elé nyíl 6"/>
          <p:cNvSpPr/>
          <p:nvPr/>
        </p:nvSpPr>
        <p:spPr>
          <a:xfrm rot="8542718">
            <a:off x="7195400" y="5583295"/>
            <a:ext cx="563111" cy="939905"/>
          </a:xfrm>
          <a:prstGeom prst="downArrow">
            <a:avLst>
              <a:gd name="adj1" fmla="val 50000"/>
              <a:gd name="adj2" fmla="val 72732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8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" y="-27384"/>
            <a:ext cx="5048250" cy="33528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71" y="2852936"/>
            <a:ext cx="5378229" cy="400506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72778"/>
            <a:ext cx="2470848" cy="349056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-27384"/>
            <a:ext cx="3563888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19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4654"/>
            <a:ext cx="5770984" cy="720460"/>
          </a:xfrm>
        </p:spPr>
        <p:txBody>
          <a:bodyPr/>
          <a:lstStyle/>
          <a:p>
            <a:pPr algn="ctr"/>
            <a:r>
              <a:rPr lang="sk-SK" dirty="0"/>
              <a:t>Az iszlám tanításai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11903"/>
            <a:ext cx="6516216" cy="4394200"/>
          </a:xfrm>
        </p:spPr>
        <p:txBody>
          <a:bodyPr/>
          <a:lstStyle/>
          <a:p>
            <a:r>
              <a:rPr lang="en-US" sz="2600" dirty="0"/>
              <a:t>A </a:t>
            </a:r>
            <a:r>
              <a:rPr lang="en-US" sz="2600" dirty="0" err="1"/>
              <a:t>tanokat</a:t>
            </a:r>
            <a:r>
              <a:rPr lang="en-US" sz="2600" dirty="0"/>
              <a:t> a </a:t>
            </a:r>
            <a:r>
              <a:rPr lang="en-US" sz="2600" dirty="0" err="1"/>
              <a:t>mohamedánok</a:t>
            </a:r>
            <a:r>
              <a:rPr lang="en-US" sz="2600" dirty="0"/>
              <a:t> </a:t>
            </a:r>
            <a:r>
              <a:rPr lang="en-US" sz="2600" dirty="0" err="1"/>
              <a:t>szent</a:t>
            </a:r>
            <a:r>
              <a:rPr lang="en-US" sz="2600" dirty="0"/>
              <a:t> </a:t>
            </a:r>
            <a:r>
              <a:rPr lang="en-US" sz="2600" dirty="0" err="1"/>
              <a:t>könyve</a:t>
            </a:r>
            <a:r>
              <a:rPr lang="en-US" sz="2600" dirty="0"/>
              <a:t>, a </a:t>
            </a:r>
            <a:r>
              <a:rPr lang="en-US" sz="3200" b="1" dirty="0" err="1"/>
              <a:t>Korán</a:t>
            </a:r>
            <a:r>
              <a:rPr lang="en-US" b="1" dirty="0"/>
              <a:t> </a:t>
            </a:r>
            <a:r>
              <a:rPr lang="en-US" sz="2600" dirty="0" err="1"/>
              <a:t>tartalmazza</a:t>
            </a:r>
            <a:r>
              <a:rPr lang="en-US" sz="2600" dirty="0"/>
              <a:t>, </a:t>
            </a:r>
            <a:r>
              <a:rPr lang="en-US" sz="2600" dirty="0" err="1"/>
              <a:t>jelentése</a:t>
            </a:r>
            <a:r>
              <a:rPr lang="en-US" sz="2600" dirty="0"/>
              <a:t>:</a:t>
            </a:r>
            <a:r>
              <a:rPr lang="en-US" dirty="0"/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kihirdetés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</a:p>
          <a:p>
            <a:r>
              <a:rPr lang="hu-HU" sz="2600" dirty="0"/>
              <a:t>A hívők pedig a </a:t>
            </a:r>
            <a:r>
              <a:rPr lang="hu-HU" sz="2600" b="1" dirty="0"/>
              <a:t>mohamedán </a:t>
            </a:r>
            <a:r>
              <a:rPr lang="hu-HU" sz="2600" dirty="0"/>
              <a:t>(= muzulmán = moszlim = </a:t>
            </a:r>
            <a:r>
              <a:rPr lang="hu-HU" sz="2600" b="1" dirty="0">
                <a:solidFill>
                  <a:srgbClr val="C00000"/>
                </a:solidFill>
              </a:rPr>
              <a:t>igazhitű</a:t>
            </a:r>
            <a:r>
              <a:rPr lang="hu-HU" sz="2600" dirty="0"/>
              <a:t>) nevet kapják.</a:t>
            </a:r>
            <a:r>
              <a:rPr lang="hu-HU" dirty="0"/>
              <a:t> 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488" y="57846"/>
            <a:ext cx="2314807" cy="36859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23" y="2671634"/>
            <a:ext cx="4159871" cy="312171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819525"/>
            <a:ext cx="49530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05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 algn="ctr"/>
            <a:r>
              <a:rPr lang="sk-SK" dirty="0"/>
              <a:t>Az iszlám öt „pillére“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3508" y="620688"/>
            <a:ext cx="8856984" cy="4394200"/>
          </a:xfrm>
        </p:spPr>
        <p:txBody>
          <a:bodyPr/>
          <a:lstStyle/>
          <a:p>
            <a:pPr marL="0" indent="0">
              <a:buNone/>
            </a:pPr>
            <a:r>
              <a:rPr lang="sk-SK" b="1" dirty="0"/>
              <a:t>1. </a:t>
            </a:r>
            <a:r>
              <a:rPr lang="en-US" dirty="0" err="1"/>
              <a:t>Allahban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egyetlen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istenben</a:t>
            </a:r>
            <a:r>
              <a:rPr lang="en-US" dirty="0"/>
              <a:t>, s </a:t>
            </a:r>
            <a:r>
              <a:rPr lang="en-US" dirty="0" err="1"/>
              <a:t>prófétájában</a:t>
            </a:r>
            <a:r>
              <a:rPr lang="en-US" dirty="0"/>
              <a:t>, </a:t>
            </a:r>
            <a:r>
              <a:rPr lang="en-US" dirty="0" err="1"/>
              <a:t>Mohamedben</a:t>
            </a:r>
            <a:r>
              <a:rPr lang="en-US" dirty="0"/>
              <a:t> </a:t>
            </a:r>
            <a:r>
              <a:rPr lang="en-US" dirty="0" err="1"/>
              <a:t>való</a:t>
            </a:r>
            <a:r>
              <a:rPr lang="en-US" dirty="0"/>
              <a:t> hit</a:t>
            </a:r>
            <a:r>
              <a:rPr lang="sk-SK" dirty="0"/>
              <a:t>:</a:t>
            </a:r>
            <a:r>
              <a:rPr lang="en-US" dirty="0"/>
              <a:t> </a:t>
            </a:r>
            <a:r>
              <a:rPr lang="sk-SK" dirty="0"/>
              <a:t>    </a:t>
            </a:r>
            <a:r>
              <a:rPr lang="en-US" i="1" dirty="0"/>
              <a:t>„</a:t>
            </a:r>
            <a:r>
              <a:rPr lang="en-US" i="1" dirty="0" err="1"/>
              <a:t>Egy</a:t>
            </a:r>
            <a:r>
              <a:rPr lang="en-US" i="1" dirty="0"/>
              <a:t> </a:t>
            </a:r>
            <a:r>
              <a:rPr lang="en-US" i="1" dirty="0" err="1"/>
              <a:t>az</a:t>
            </a:r>
            <a:r>
              <a:rPr lang="en-US" i="1" dirty="0"/>
              <a:t> </a:t>
            </a:r>
            <a:r>
              <a:rPr lang="en-US" i="1" dirty="0" err="1"/>
              <a:t>isten</a:t>
            </a:r>
            <a:r>
              <a:rPr lang="en-US" i="1" dirty="0"/>
              <a:t> Allah </a:t>
            </a:r>
            <a:r>
              <a:rPr lang="en-US" i="1" dirty="0" err="1"/>
              <a:t>és</a:t>
            </a:r>
            <a:r>
              <a:rPr lang="en-US" i="1" dirty="0"/>
              <a:t> Mohamed </a:t>
            </a:r>
            <a:r>
              <a:rPr lang="en-US" i="1" dirty="0" err="1"/>
              <a:t>az</a:t>
            </a:r>
            <a:r>
              <a:rPr lang="en-US" i="1" dirty="0"/>
              <a:t> ő </a:t>
            </a:r>
            <a:r>
              <a:rPr lang="en-US" i="1" dirty="0" err="1"/>
              <a:t>prófétája</a:t>
            </a:r>
            <a:r>
              <a:rPr lang="en-US" i="1" dirty="0"/>
              <a:t>.”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 err="1"/>
              <a:t>Mekka</a:t>
            </a:r>
            <a:r>
              <a:rPr lang="en-US" dirty="0"/>
              <a:t>, a </a:t>
            </a:r>
            <a:r>
              <a:rPr lang="en-US" dirty="0" err="1"/>
              <a:t>szent</a:t>
            </a:r>
            <a:r>
              <a:rPr lang="en-US" dirty="0"/>
              <a:t> </a:t>
            </a:r>
            <a:r>
              <a:rPr lang="en-US" dirty="0" err="1"/>
              <a:t>város</a:t>
            </a:r>
            <a:r>
              <a:rPr lang="en-US" dirty="0"/>
              <a:t> </a:t>
            </a:r>
            <a:r>
              <a:rPr lang="en-US" dirty="0" err="1"/>
              <a:t>irányában</a:t>
            </a:r>
            <a:r>
              <a:rPr lang="en-US" dirty="0"/>
              <a:t> </a:t>
            </a:r>
            <a:r>
              <a:rPr lang="en-US" dirty="0" err="1"/>
              <a:t>végzett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napi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ötszöri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ima</a:t>
            </a:r>
            <a:r>
              <a:rPr lang="en-US" b="1" u="sng" dirty="0">
                <a:solidFill>
                  <a:srgbClr val="C00000"/>
                </a:solidFill>
              </a:rPr>
              <a:t>. </a:t>
            </a:r>
            <a:endParaRPr lang="en-US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 err="1"/>
              <a:t>Kötelező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alamizsnaosztás</a:t>
            </a:r>
            <a:r>
              <a:rPr lang="en-US" b="1" dirty="0"/>
              <a:t> </a:t>
            </a:r>
            <a:r>
              <a:rPr lang="en-US" dirty="0"/>
              <a:t>a </a:t>
            </a:r>
            <a:r>
              <a:rPr lang="en-US" dirty="0" err="1"/>
              <a:t>szegényeknek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b="1" dirty="0"/>
              <a:t>4. </a:t>
            </a:r>
            <a:r>
              <a:rPr lang="en-US" b="1" u="sng" dirty="0">
                <a:solidFill>
                  <a:srgbClr val="C00000"/>
                </a:solidFill>
              </a:rPr>
              <a:t>A </a:t>
            </a:r>
            <a:r>
              <a:rPr lang="en-US" b="1" u="sng" dirty="0" err="1">
                <a:solidFill>
                  <a:srgbClr val="C00000"/>
                </a:solidFill>
              </a:rPr>
              <a:t>Ramadán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havi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böjt</a:t>
            </a:r>
            <a:r>
              <a:rPr lang="en-US" b="1" dirty="0"/>
              <a:t> </a:t>
            </a:r>
            <a:r>
              <a:rPr lang="en-US" dirty="0" err="1"/>
              <a:t>betartása</a:t>
            </a:r>
            <a:r>
              <a:rPr lang="en-US" dirty="0"/>
              <a:t>, </a:t>
            </a:r>
            <a:r>
              <a:rPr lang="en-US" dirty="0" err="1"/>
              <a:t>mikor</a:t>
            </a:r>
            <a:r>
              <a:rPr lang="en-US" dirty="0"/>
              <a:t> </a:t>
            </a:r>
            <a:r>
              <a:rPr lang="en-US" dirty="0" err="1"/>
              <a:t>napkeltétől</a:t>
            </a:r>
            <a:r>
              <a:rPr lang="en-US" dirty="0"/>
              <a:t> </a:t>
            </a:r>
            <a:r>
              <a:rPr lang="en-US" dirty="0" err="1"/>
              <a:t>napnyugtáig</a:t>
            </a:r>
            <a:r>
              <a:rPr lang="en-US" dirty="0"/>
              <a:t> </a:t>
            </a:r>
            <a:r>
              <a:rPr lang="en-US" dirty="0" err="1"/>
              <a:t>tilos</a:t>
            </a:r>
            <a:r>
              <a:rPr lang="en-US" dirty="0"/>
              <a:t> </a:t>
            </a:r>
            <a:r>
              <a:rPr lang="en-US" dirty="0" err="1"/>
              <a:t>enni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inni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hu-HU" b="1" dirty="0"/>
              <a:t>5. </a:t>
            </a:r>
            <a:r>
              <a:rPr lang="hu-HU" dirty="0"/>
              <a:t>Minden igazhitű életében legalább </a:t>
            </a:r>
            <a:r>
              <a:rPr lang="hu-HU" b="1" u="sng" dirty="0">
                <a:solidFill>
                  <a:srgbClr val="C00000"/>
                </a:solidFill>
              </a:rPr>
              <a:t>egyszer zarándokoljon el Mekkába</a:t>
            </a:r>
            <a:r>
              <a:rPr lang="hu-HU" dirty="0"/>
              <a:t>, a szent városba, és tekintse meg a Kába-követ. 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072"/>
            <a:ext cx="4943872" cy="27809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54" y="4221088"/>
            <a:ext cx="4103846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65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72008"/>
            <a:ext cx="8229600" cy="692696"/>
          </a:xfrm>
        </p:spPr>
        <p:txBody>
          <a:bodyPr/>
          <a:lstStyle/>
          <a:p>
            <a:pPr algn="ctr"/>
            <a:r>
              <a:rPr lang="sk-SK" dirty="0"/>
              <a:t>A muzulmán hívők kötelezettségei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76672"/>
            <a:ext cx="9036496" cy="4394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Másodlagos</a:t>
            </a:r>
            <a:r>
              <a:rPr lang="en-US" b="1" dirty="0"/>
              <a:t> </a:t>
            </a:r>
            <a:r>
              <a:rPr lang="en-US" b="1" dirty="0" err="1"/>
              <a:t>kötelezettségei</a:t>
            </a:r>
            <a:r>
              <a:rPr lang="en-US" b="1" dirty="0"/>
              <a:t> </a:t>
            </a:r>
            <a:r>
              <a:rPr lang="en-US" dirty="0" err="1"/>
              <a:t>közé</a:t>
            </a:r>
            <a:r>
              <a:rPr lang="en-US" dirty="0"/>
              <a:t> </a:t>
            </a:r>
            <a:r>
              <a:rPr lang="en-US" dirty="0" err="1"/>
              <a:t>tartozik</a:t>
            </a:r>
            <a:r>
              <a:rPr lang="en-US" dirty="0"/>
              <a:t> a </a:t>
            </a:r>
            <a:r>
              <a:rPr lang="en-US" dirty="0" err="1"/>
              <a:t>hívőnek</a:t>
            </a:r>
            <a:r>
              <a:rPr lang="en-US" dirty="0"/>
              <a:t>: </a:t>
            </a:r>
          </a:p>
          <a:p>
            <a:r>
              <a:rPr lang="en-US" sz="2800" b="1" dirty="0">
                <a:solidFill>
                  <a:srgbClr val="C00000"/>
                </a:solidFill>
              </a:rPr>
              <a:t>4 </a:t>
            </a:r>
            <a:r>
              <a:rPr lang="en-US" sz="2800" b="1" dirty="0" err="1">
                <a:solidFill>
                  <a:srgbClr val="C00000"/>
                </a:solidFill>
              </a:rPr>
              <a:t>feleségnél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dirty="0" err="1"/>
              <a:t>több</a:t>
            </a:r>
            <a:r>
              <a:rPr lang="en-US" sz="2800" dirty="0"/>
              <a:t> </a:t>
            </a:r>
            <a:r>
              <a:rPr lang="en-US" sz="2800" dirty="0" err="1"/>
              <a:t>asszonya</a:t>
            </a:r>
            <a:r>
              <a:rPr lang="en-US" sz="2800" dirty="0"/>
              <a:t> </a:t>
            </a:r>
            <a:r>
              <a:rPr lang="en-US" sz="2800" dirty="0" err="1"/>
              <a:t>nem</a:t>
            </a:r>
            <a:r>
              <a:rPr lang="en-US" sz="2800" dirty="0"/>
              <a:t> </a:t>
            </a:r>
            <a:r>
              <a:rPr lang="en-US" sz="2800" dirty="0" err="1"/>
              <a:t>lehet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étkezési</a:t>
            </a:r>
            <a:r>
              <a:rPr lang="en-US" sz="2800" dirty="0"/>
              <a:t> </a:t>
            </a:r>
            <a:r>
              <a:rPr lang="en-US" sz="2800" dirty="0" err="1"/>
              <a:t>tilalmak</a:t>
            </a:r>
            <a:r>
              <a:rPr lang="en-US" sz="2800" dirty="0"/>
              <a:t>: </a:t>
            </a:r>
            <a:r>
              <a:rPr lang="en-US" sz="2800" b="1" dirty="0" err="1">
                <a:solidFill>
                  <a:srgbClr val="C00000"/>
                </a:solidFill>
              </a:rPr>
              <a:t>bort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nem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ihat</a:t>
            </a:r>
            <a:r>
              <a:rPr lang="en-US" sz="2800" b="1" dirty="0">
                <a:solidFill>
                  <a:srgbClr val="C00000"/>
                </a:solidFill>
              </a:rPr>
              <a:t>, </a:t>
            </a:r>
            <a:r>
              <a:rPr lang="en-US" sz="2800" b="1" dirty="0" err="1">
                <a:solidFill>
                  <a:srgbClr val="C00000"/>
                </a:solidFill>
              </a:rPr>
              <a:t>sertést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nem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ehet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800" dirty="0" err="1"/>
              <a:t>az</a:t>
            </a:r>
            <a:r>
              <a:rPr lang="en-US" sz="2800" dirty="0"/>
              <a:t> </a:t>
            </a:r>
            <a:r>
              <a:rPr lang="en-US" sz="2800" dirty="0" err="1"/>
              <a:t>iszlám</a:t>
            </a:r>
            <a:r>
              <a:rPr lang="en-US" sz="2800" dirty="0"/>
              <a:t> </a:t>
            </a:r>
            <a:r>
              <a:rPr lang="en-US" sz="2800" dirty="0" err="1"/>
              <a:t>szóval</a:t>
            </a:r>
            <a:r>
              <a:rPr lang="en-US" sz="2800" dirty="0"/>
              <a:t>, ha </a:t>
            </a:r>
            <a:r>
              <a:rPr lang="en-US" sz="2800" dirty="0" err="1"/>
              <a:t>kell</a:t>
            </a:r>
            <a:r>
              <a:rPr lang="en-US" sz="2800" dirty="0"/>
              <a:t>, </a:t>
            </a:r>
            <a:r>
              <a:rPr lang="en-US" sz="2800" b="1" u="sng" dirty="0" err="1">
                <a:solidFill>
                  <a:srgbClr val="C00000"/>
                </a:solidFill>
              </a:rPr>
              <a:t>fegyverrel</a:t>
            </a:r>
            <a:r>
              <a:rPr lang="en-US" sz="2800" b="1" u="sng" dirty="0">
                <a:solidFill>
                  <a:srgbClr val="C00000"/>
                </a:solidFill>
              </a:rPr>
              <a:t> </a:t>
            </a:r>
            <a:r>
              <a:rPr lang="en-US" sz="2800" b="1" u="sng" dirty="0" err="1">
                <a:solidFill>
                  <a:srgbClr val="C00000"/>
                </a:solidFill>
              </a:rPr>
              <a:t>való</a:t>
            </a:r>
            <a:r>
              <a:rPr lang="en-US" sz="2800" b="1" u="sng" dirty="0">
                <a:solidFill>
                  <a:srgbClr val="C00000"/>
                </a:solidFill>
              </a:rPr>
              <a:t> </a:t>
            </a:r>
            <a:r>
              <a:rPr lang="en-US" sz="2800" b="1" u="sng" dirty="0" err="1">
                <a:solidFill>
                  <a:srgbClr val="C00000"/>
                </a:solidFill>
              </a:rPr>
              <a:t>terjesztése</a:t>
            </a:r>
            <a:r>
              <a:rPr lang="en-US" sz="2800" b="1" u="sng" dirty="0">
                <a:solidFill>
                  <a:srgbClr val="C00000"/>
                </a:solidFill>
              </a:rPr>
              <a:t> = a </a:t>
            </a:r>
            <a:r>
              <a:rPr lang="en-US" sz="2800" b="1" u="sng" dirty="0" err="1">
                <a:solidFill>
                  <a:srgbClr val="C00000"/>
                </a:solidFill>
              </a:rPr>
              <a:t>dzsihád</a:t>
            </a:r>
            <a:r>
              <a:rPr lang="en-US" sz="2800" b="1" u="sng" dirty="0">
                <a:solidFill>
                  <a:srgbClr val="C00000"/>
                </a:solidFill>
              </a:rPr>
              <a:t> (</a:t>
            </a:r>
            <a:r>
              <a:rPr lang="en-US" sz="2800" b="1" u="sng" dirty="0" err="1">
                <a:solidFill>
                  <a:srgbClr val="C00000"/>
                </a:solidFill>
              </a:rPr>
              <a:t>szent</a:t>
            </a:r>
            <a:r>
              <a:rPr lang="en-US" sz="2800" b="1" u="sng" dirty="0">
                <a:solidFill>
                  <a:srgbClr val="C00000"/>
                </a:solidFill>
              </a:rPr>
              <a:t> </a:t>
            </a:r>
            <a:r>
              <a:rPr lang="en-US" sz="2800" b="1" u="sng" dirty="0" err="1">
                <a:solidFill>
                  <a:srgbClr val="C00000"/>
                </a:solidFill>
              </a:rPr>
              <a:t>háború</a:t>
            </a:r>
            <a:r>
              <a:rPr lang="en-US" sz="2800" b="1" u="sng" dirty="0">
                <a:solidFill>
                  <a:srgbClr val="C00000"/>
                </a:solidFill>
              </a:rPr>
              <a:t>)</a:t>
            </a:r>
            <a:endParaRPr lang="en-US" sz="2800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/>
              <a:t>A </a:t>
            </a:r>
            <a:r>
              <a:rPr lang="en-US" b="1" dirty="0" err="1"/>
              <a:t>hívő</a:t>
            </a:r>
            <a:r>
              <a:rPr lang="en-US" b="1" dirty="0"/>
              <a:t> </a:t>
            </a:r>
            <a:r>
              <a:rPr lang="en-US" b="1" dirty="0" err="1"/>
              <a:t>kötelességévé</a:t>
            </a:r>
            <a:r>
              <a:rPr lang="en-US" b="1" dirty="0"/>
              <a:t> </a:t>
            </a:r>
            <a:r>
              <a:rPr lang="en-US" b="1" dirty="0" err="1"/>
              <a:t>teszi</a:t>
            </a:r>
            <a:r>
              <a:rPr lang="en-US" b="1" dirty="0"/>
              <a:t> a </a:t>
            </a:r>
            <a:r>
              <a:rPr lang="en-US" b="1" dirty="0" err="1"/>
              <a:t>harcot</a:t>
            </a:r>
            <a:r>
              <a:rPr lang="en-US" b="1" dirty="0"/>
              <a:t>, </a:t>
            </a:r>
            <a:r>
              <a:rPr lang="en-US" b="1" dirty="0" err="1"/>
              <a:t>ez</a:t>
            </a:r>
            <a:r>
              <a:rPr lang="en-US" b="1" dirty="0"/>
              <a:t> </a:t>
            </a:r>
            <a:r>
              <a:rPr lang="en-US" b="1" dirty="0" err="1"/>
              <a:t>áll</a:t>
            </a:r>
            <a:r>
              <a:rPr lang="en-US" b="1" dirty="0"/>
              <a:t> </a:t>
            </a:r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arab</a:t>
            </a:r>
            <a:r>
              <a:rPr lang="en-US" b="1" dirty="0"/>
              <a:t> </a:t>
            </a:r>
            <a:r>
              <a:rPr lang="en-US" b="1" dirty="0" err="1"/>
              <a:t>terjeszkedés</a:t>
            </a:r>
            <a:r>
              <a:rPr lang="en-US" b="1" dirty="0"/>
              <a:t> </a:t>
            </a:r>
            <a:r>
              <a:rPr lang="en-US" b="1" dirty="0" err="1"/>
              <a:t>mögött</a:t>
            </a:r>
            <a:r>
              <a:rPr lang="en-US" b="1" dirty="0"/>
              <a:t>: </a:t>
            </a:r>
            <a:r>
              <a:rPr lang="sk-SK" b="1" dirty="0"/>
              <a:t>---</a:t>
            </a:r>
            <a:r>
              <a:rPr lang="en-US" b="1" dirty="0"/>
              <a:t>&gt; </a:t>
            </a:r>
            <a:r>
              <a:rPr lang="en-US" dirty="0"/>
              <a:t> a </a:t>
            </a:r>
            <a:r>
              <a:rPr lang="en-US" dirty="0" err="1"/>
              <a:t>közös</a:t>
            </a:r>
            <a:r>
              <a:rPr lang="en-US" dirty="0"/>
              <a:t> </a:t>
            </a:r>
            <a:r>
              <a:rPr lang="en-US" dirty="0" err="1"/>
              <a:t>vallás</a:t>
            </a:r>
            <a:r>
              <a:rPr lang="en-US" dirty="0"/>
              <a:t> </a:t>
            </a:r>
            <a:r>
              <a:rPr lang="en-US" dirty="0" err="1"/>
              <a:t>összefogja</a:t>
            </a:r>
            <a:r>
              <a:rPr lang="en-US" dirty="0"/>
              <a:t> a </a:t>
            </a:r>
            <a:r>
              <a:rPr lang="en-US" dirty="0" err="1"/>
              <a:t>harcias</a:t>
            </a:r>
            <a:r>
              <a:rPr lang="en-US" dirty="0"/>
              <a:t> </a:t>
            </a:r>
            <a:r>
              <a:rPr lang="en-US" dirty="0" err="1"/>
              <a:t>arab</a:t>
            </a:r>
            <a:r>
              <a:rPr lang="en-US" dirty="0"/>
              <a:t> </a:t>
            </a:r>
            <a:r>
              <a:rPr lang="en-US" dirty="0" err="1"/>
              <a:t>törzseket</a:t>
            </a:r>
            <a:r>
              <a:rPr lang="en-US" dirty="0"/>
              <a:t>.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7" y="3750395"/>
            <a:ext cx="4741241" cy="33383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90" y="4005064"/>
            <a:ext cx="433871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86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>
          <a:xfrm>
            <a:off x="4714876" y="0"/>
            <a:ext cx="4429125" cy="863600"/>
          </a:xfrm>
        </p:spPr>
        <p:txBody>
          <a:bodyPr/>
          <a:lstStyle/>
          <a:p>
            <a:r>
              <a:rPr lang="hu-HU" altLang="en-US"/>
              <a:t>Az iszlám tanítása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2600" y="1844824"/>
            <a:ext cx="2311400" cy="4632176"/>
          </a:xfr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b="7893"/>
          <a:stretch>
            <a:fillRect/>
          </a:stretch>
        </p:blipFill>
        <p:spPr bwMode="auto">
          <a:xfrm>
            <a:off x="0" y="122281"/>
            <a:ext cx="4776788" cy="638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Szövegdoboz 4"/>
          <p:cNvSpPr txBox="1">
            <a:spLocks noChangeArrowheads="1"/>
          </p:cNvSpPr>
          <p:nvPr/>
        </p:nvSpPr>
        <p:spPr bwMode="auto">
          <a:xfrm>
            <a:off x="4857750" y="4572001"/>
            <a:ext cx="20002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 dirty="0"/>
              <a:t>Mohamed a trónon, a kalifák társaságában. VII. századi muszlim miniatúra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4643438" cy="762000"/>
          </a:xfrm>
        </p:spPr>
        <p:txBody>
          <a:bodyPr/>
          <a:lstStyle/>
          <a:p>
            <a:r>
              <a:rPr lang="hu-HU" altLang="en-US"/>
              <a:t>Az ima és az alamizsna</a:t>
            </a:r>
          </a:p>
        </p:txBody>
      </p:sp>
      <p:pic>
        <p:nvPicPr>
          <p:cNvPr id="10243" name="Picture 5" descr="G: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4" y="762000"/>
            <a:ext cx="4579937" cy="285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8250"/>
            <a:ext cx="3071813" cy="561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Szövegdoboz 4"/>
          <p:cNvSpPr txBox="1">
            <a:spLocks noChangeArrowheads="1"/>
          </p:cNvSpPr>
          <p:nvPr/>
        </p:nvSpPr>
        <p:spPr bwMode="auto">
          <a:xfrm>
            <a:off x="3071813" y="6000751"/>
            <a:ext cx="33575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 córdobai Nagymecset mekkai irány jelölő fülkéje, a mihráb</a:t>
            </a:r>
          </a:p>
        </p:txBody>
      </p:sp>
      <p:sp>
        <p:nvSpPr>
          <p:cNvPr id="10246" name="Szövegdoboz 5"/>
          <p:cNvSpPr txBox="1">
            <a:spLocks noChangeArrowheads="1"/>
          </p:cNvSpPr>
          <p:nvPr/>
        </p:nvSpPr>
        <p:spPr bwMode="auto">
          <a:xfrm>
            <a:off x="4500564" y="3524251"/>
            <a:ext cx="46434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 napi ötszöri ima egyik mozzanata a leborulás 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071814" y="4000501"/>
            <a:ext cx="6072187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u-HU" sz="2000" dirty="0"/>
              <a:t>„Végezzétek el az istentiszteletet és adjátok oda az alamizsnát. […] Adakozzatok azokból a becses dolgokból, amelyeket szereztetek és azokból amelyeket kisarjasztottunk nektek a földből” </a:t>
            </a:r>
            <a:r>
              <a:rPr lang="hu-HU" sz="2000" i="1" dirty="0"/>
              <a:t>(Korán)</a:t>
            </a:r>
            <a:endParaRPr lang="hu-HU" sz="20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071814" y="1238251"/>
            <a:ext cx="150018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u-HU" b="1" dirty="0"/>
              <a:t>Az alamizsna (</a:t>
            </a:r>
            <a:r>
              <a:rPr lang="hu-HU" b="1" dirty="0" err="1"/>
              <a:t>zakát</a:t>
            </a:r>
            <a:r>
              <a:rPr lang="hu-HU" b="1" dirty="0"/>
              <a:t>) eredetileg a vagyon </a:t>
            </a:r>
          </a:p>
          <a:p>
            <a:pPr algn="ctr" eaLnBrk="1" hangingPunct="1">
              <a:defRPr/>
            </a:pPr>
            <a:r>
              <a:rPr lang="hu-HU" b="1" dirty="0"/>
              <a:t>2,5 %-a volt.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ím 1"/>
          <p:cNvSpPr>
            <a:spLocks noGrp="1"/>
          </p:cNvSpPr>
          <p:nvPr>
            <p:ph type="title"/>
          </p:nvPr>
        </p:nvSpPr>
        <p:spPr>
          <a:xfrm>
            <a:off x="6786564" y="95251"/>
            <a:ext cx="2357437" cy="762000"/>
          </a:xfrm>
        </p:spPr>
        <p:txBody>
          <a:bodyPr/>
          <a:lstStyle/>
          <a:p>
            <a:r>
              <a:rPr lang="hu-HU" altLang="en-US"/>
              <a:t>A Korán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769100" cy="6858000"/>
          </a:xfrm>
          <a:noFill/>
        </p:spPr>
      </p:pic>
      <p:sp>
        <p:nvSpPr>
          <p:cNvPr id="11268" name="Szövegdoboz 4"/>
          <p:cNvSpPr txBox="1">
            <a:spLocks noChangeArrowheads="1"/>
          </p:cNvSpPr>
          <p:nvPr/>
        </p:nvSpPr>
        <p:spPr bwMode="auto">
          <a:xfrm>
            <a:off x="6786564" y="952500"/>
            <a:ext cx="21431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114 fejezetből (szúra) áll;</a:t>
            </a:r>
          </a:p>
          <a:p>
            <a:pPr eaLnBrk="1" hangingPunct="1"/>
            <a:r>
              <a:rPr lang="hu-HU" altLang="en-US" sz="1800" b="1"/>
              <a:t> Isten által kinyilatkoztatott szöveg;</a:t>
            </a:r>
          </a:p>
          <a:p>
            <a:pPr eaLnBrk="1" hangingPunct="1"/>
            <a:r>
              <a:rPr lang="hu-HU" altLang="en-US" sz="1800" b="1"/>
              <a:t>Gábriel arkangyal szóban közölte a kinyilatkoztatásokat  Mohameddel;</a:t>
            </a:r>
          </a:p>
          <a:p>
            <a:pPr eaLnBrk="1" hangingPunct="1"/>
            <a:r>
              <a:rPr lang="hu-HU" altLang="en-US" sz="1800" b="1"/>
              <a:t>Mohamed halála után kezdték el az írásba foglalását.</a:t>
            </a:r>
          </a:p>
        </p:txBody>
      </p:sp>
      <p:sp>
        <p:nvSpPr>
          <p:cNvPr id="11269" name="Szövegdoboz 5"/>
          <p:cNvSpPr txBox="1">
            <a:spLocks noChangeArrowheads="1"/>
          </p:cNvSpPr>
          <p:nvPr/>
        </p:nvSpPr>
        <p:spPr bwMode="auto">
          <a:xfrm>
            <a:off x="6858000" y="6000751"/>
            <a:ext cx="230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Díszes Korán oldalpár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5500688" cy="762000"/>
          </a:xfrm>
        </p:spPr>
        <p:txBody>
          <a:bodyPr/>
          <a:lstStyle/>
          <a:p>
            <a:r>
              <a:rPr lang="hu-HU" altLang="en-US"/>
              <a:t>Írás és kalligráfia</a:t>
            </a: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556792"/>
            <a:ext cx="4359275" cy="5301208"/>
          </a:xfrm>
          <a:noFill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0648"/>
            <a:ext cx="3429000" cy="444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Szövegdoboz 4"/>
          <p:cNvSpPr txBox="1">
            <a:spLocks noChangeArrowheads="1"/>
          </p:cNvSpPr>
          <p:nvPr/>
        </p:nvSpPr>
        <p:spPr bwMode="auto">
          <a:xfrm>
            <a:off x="4357689" y="5619751"/>
            <a:ext cx="25495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Isztambul, Hagia Szophia templom, felirat  Allah nevével </a:t>
            </a:r>
          </a:p>
        </p:txBody>
      </p:sp>
      <p:sp>
        <p:nvSpPr>
          <p:cNvPr id="12294" name="Szövegdoboz 5"/>
          <p:cNvSpPr txBox="1">
            <a:spLocks noChangeArrowheads="1"/>
          </p:cNvSpPr>
          <p:nvPr/>
        </p:nvSpPr>
        <p:spPr bwMode="auto">
          <a:xfrm>
            <a:off x="6858000" y="4762500"/>
            <a:ext cx="228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Arab írás kódexlapon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>
          <a:xfrm>
            <a:off x="6357938" y="0"/>
            <a:ext cx="2786062" cy="1524000"/>
          </a:xfrm>
        </p:spPr>
        <p:txBody>
          <a:bodyPr/>
          <a:lstStyle/>
          <a:p>
            <a:r>
              <a:rPr lang="hu-HU" altLang="en-US"/>
              <a:t>Az arab terjeszkedés</a:t>
            </a: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76672"/>
            <a:ext cx="6305550" cy="6381328"/>
          </a:xfrm>
          <a:noFill/>
        </p:spPr>
      </p:pic>
      <p:sp>
        <p:nvSpPr>
          <p:cNvPr id="13316" name="Szövegdoboz 4"/>
          <p:cNvSpPr txBox="1">
            <a:spLocks noChangeArrowheads="1"/>
          </p:cNvSpPr>
          <p:nvPr/>
        </p:nvSpPr>
        <p:spPr bwMode="auto">
          <a:xfrm>
            <a:off x="6429375" y="1524001"/>
            <a:ext cx="257175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„Harcoljatok Allah ösvényén azzal, aki harcol veletek; csak ne lépjétek túl az előírást úgy, hogy ti kezditek elsőnek a harcot; […]</a:t>
            </a:r>
          </a:p>
          <a:p>
            <a:pPr eaLnBrk="1" hangingPunct="1"/>
            <a:r>
              <a:rPr lang="hu-HU" altLang="en-US" sz="1800" b="1"/>
              <a:t>Allah útján harcolnia kell annak, aki földi életét adja a túlvilágért. Aki Allah útján küzdve elesik vagy győz, annak valóban roppant jutalmat adunk.” </a:t>
            </a:r>
            <a:r>
              <a:rPr lang="hu-HU" altLang="en-US" sz="1800" b="1" i="1"/>
              <a:t>(Korán)</a:t>
            </a:r>
          </a:p>
          <a:p>
            <a:pPr eaLnBrk="1" hangingPunct="1"/>
            <a:r>
              <a:rPr lang="hu-HU" altLang="en-US" sz="1800" b="1"/>
              <a:t> </a:t>
            </a:r>
          </a:p>
          <a:p>
            <a:pPr eaLnBrk="1" hangingPunct="1"/>
            <a:br>
              <a:rPr lang="hu-HU" altLang="en-US" sz="1800"/>
            </a:br>
            <a:endParaRPr lang="hu-HU" altLang="en-US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8"/>
          <a:stretch>
            <a:fillRect/>
          </a:stretch>
        </p:blipFill>
        <p:spPr>
          <a:xfrm>
            <a:off x="0" y="332655"/>
            <a:ext cx="5867400" cy="6525345"/>
          </a:xfr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96752"/>
            <a:ext cx="3276601" cy="489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Szövegdoboz 8"/>
          <p:cNvSpPr txBox="1">
            <a:spLocks noChangeArrowheads="1"/>
          </p:cNvSpPr>
          <p:nvPr/>
        </p:nvSpPr>
        <p:spPr bwMode="auto">
          <a:xfrm>
            <a:off x="3429000" y="1"/>
            <a:ext cx="5715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3600"/>
              <a:t>Az Arab Birodalom felépítése</a:t>
            </a:r>
          </a:p>
        </p:txBody>
      </p:sp>
      <p:sp>
        <p:nvSpPr>
          <p:cNvPr id="15365" name="Szövegdoboz 9"/>
          <p:cNvSpPr txBox="1">
            <a:spLocks noChangeArrowheads="1"/>
          </p:cNvSpPr>
          <p:nvPr/>
        </p:nvSpPr>
        <p:spPr bwMode="auto">
          <a:xfrm>
            <a:off x="5857876" y="6096000"/>
            <a:ext cx="3286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Az iszlám harcosai (XIII. század)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4146" y="0"/>
            <a:ext cx="8229600" cy="692696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b="1" dirty="0" err="1"/>
              <a:t>Az</a:t>
            </a:r>
            <a:r>
              <a:rPr lang="en-US" b="1" dirty="0"/>
              <a:t> Arab </a:t>
            </a:r>
            <a:r>
              <a:rPr lang="en-US" b="1" dirty="0" err="1"/>
              <a:t>Birodalom</a:t>
            </a:r>
            <a:r>
              <a:rPr lang="en-US" b="1" dirty="0"/>
              <a:t> </a:t>
            </a:r>
            <a:r>
              <a:rPr lang="en-US" b="1" dirty="0" err="1"/>
              <a:t>kialakulása</a:t>
            </a:r>
            <a:r>
              <a:rPr lang="en-US" b="1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775" y="692696"/>
            <a:ext cx="6489441" cy="6165304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err="1"/>
              <a:t>Az</a:t>
            </a:r>
            <a:r>
              <a:rPr lang="en-US" sz="3600" dirty="0"/>
              <a:t> </a:t>
            </a:r>
            <a:r>
              <a:rPr lang="en-US" sz="3600" b="1" dirty="0" err="1"/>
              <a:t>Omajjád-dinasztia</a:t>
            </a:r>
            <a:r>
              <a:rPr lang="en-US" sz="3600" b="1" dirty="0"/>
              <a:t> </a:t>
            </a:r>
            <a:r>
              <a:rPr lang="en-US" sz="3600" dirty="0"/>
              <a:t>(VII-VIII. </a:t>
            </a:r>
            <a:r>
              <a:rPr lang="en-US" sz="3600" dirty="0" err="1"/>
              <a:t>sz</a:t>
            </a:r>
            <a:r>
              <a:rPr lang="en-US" sz="3600" dirty="0"/>
              <a:t>.) </a:t>
            </a:r>
          </a:p>
          <a:p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első</a:t>
            </a:r>
            <a:r>
              <a:rPr lang="en-US" b="1" dirty="0"/>
              <a:t> </a:t>
            </a:r>
            <a:r>
              <a:rPr lang="en-US" b="1" dirty="0" err="1"/>
              <a:t>nagy</a:t>
            </a:r>
            <a:r>
              <a:rPr lang="en-US" b="1" dirty="0"/>
              <a:t> </a:t>
            </a:r>
            <a:r>
              <a:rPr lang="en-US" b="1" dirty="0" err="1"/>
              <a:t>hódítások</a:t>
            </a:r>
            <a:r>
              <a:rPr lang="en-US" dirty="0"/>
              <a:t>: </a:t>
            </a:r>
            <a:r>
              <a:rPr lang="en-US" dirty="0" err="1"/>
              <a:t>Palesztina</a:t>
            </a:r>
            <a:r>
              <a:rPr lang="en-US" dirty="0"/>
              <a:t>, </a:t>
            </a:r>
            <a:r>
              <a:rPr lang="en-US" dirty="0" err="1"/>
              <a:t>Egyiptom</a:t>
            </a:r>
            <a:r>
              <a:rPr lang="en-US" dirty="0"/>
              <a:t>, </a:t>
            </a:r>
            <a:r>
              <a:rPr lang="en-US" dirty="0" err="1"/>
              <a:t>Szíria</a:t>
            </a:r>
            <a:r>
              <a:rPr lang="en-US" dirty="0"/>
              <a:t>, </a:t>
            </a:r>
            <a:r>
              <a:rPr lang="en-US" dirty="0" err="1"/>
              <a:t>Perzsia</a:t>
            </a:r>
            <a:r>
              <a:rPr lang="en-US" dirty="0"/>
              <a:t> </a:t>
            </a:r>
            <a:r>
              <a:rPr lang="en-US" dirty="0" err="1"/>
              <a:t>elfoglalása</a:t>
            </a:r>
            <a:endParaRPr lang="en-US" dirty="0"/>
          </a:p>
          <a:p>
            <a:r>
              <a:rPr lang="en-US" dirty="0" err="1"/>
              <a:t>Afrika</a:t>
            </a:r>
            <a:r>
              <a:rPr lang="en-US" dirty="0"/>
              <a:t> </a:t>
            </a:r>
            <a:r>
              <a:rPr lang="en-US" dirty="0" err="1"/>
              <a:t>fel</a:t>
            </a:r>
            <a:r>
              <a:rPr lang="hu-HU" dirty="0" err="1"/>
              <a:t>ől</a:t>
            </a:r>
            <a:r>
              <a:rPr lang="hu-HU" dirty="0"/>
              <a:t> Európába </a:t>
            </a:r>
            <a:r>
              <a:rPr lang="hu-HU" dirty="0" err="1"/>
              <a:t>próbálko</a:t>
            </a:r>
            <a:r>
              <a:rPr lang="sk-SK" dirty="0"/>
              <a:t>znak ---</a:t>
            </a:r>
            <a:r>
              <a:rPr lang="en-US" dirty="0"/>
              <a:t>&gt; </a:t>
            </a:r>
            <a:r>
              <a:rPr lang="sk-SK" b="1" dirty="0">
                <a:solidFill>
                  <a:srgbClr val="C00000"/>
                </a:solidFill>
              </a:rPr>
              <a:t>Jebel al Tarik</a:t>
            </a:r>
            <a:r>
              <a:rPr lang="en-US" b="1" dirty="0">
                <a:solidFill>
                  <a:srgbClr val="C00000"/>
                </a:solidFill>
              </a:rPr>
              <a:t> = Tarik </a:t>
            </a:r>
            <a:r>
              <a:rPr lang="en-US" b="1" dirty="0" err="1">
                <a:solidFill>
                  <a:srgbClr val="C00000"/>
                </a:solidFill>
              </a:rPr>
              <a:t>szikl</a:t>
            </a:r>
            <a:r>
              <a:rPr lang="sk-SK" b="1" dirty="0">
                <a:solidFill>
                  <a:srgbClr val="C00000"/>
                </a:solidFill>
              </a:rPr>
              <a:t>á</a:t>
            </a:r>
            <a:r>
              <a:rPr lang="en-US" b="1" dirty="0">
                <a:solidFill>
                  <a:srgbClr val="C00000"/>
                </a:solidFill>
              </a:rPr>
              <a:t>ja</a:t>
            </a:r>
            <a:r>
              <a:rPr lang="en-US" dirty="0"/>
              <a:t> </a:t>
            </a:r>
            <a:r>
              <a:rPr lang="sk-SK" dirty="0"/>
              <a:t>(Gibraltár), </a:t>
            </a:r>
            <a:r>
              <a:rPr lang="sk-SK" b="1" dirty="0">
                <a:solidFill>
                  <a:srgbClr val="C00000"/>
                </a:solidFill>
              </a:rPr>
              <a:t>Kr. u. 711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 err="1"/>
              <a:t>Nyugat-Európa</a:t>
            </a:r>
            <a:r>
              <a:rPr lang="en-US" dirty="0"/>
              <a:t> </a:t>
            </a:r>
            <a:r>
              <a:rPr lang="en-US" dirty="0" err="1"/>
              <a:t>felé</a:t>
            </a:r>
            <a:r>
              <a:rPr lang="en-US" dirty="0"/>
              <a:t> a </a:t>
            </a:r>
            <a:r>
              <a:rPr lang="en-US" dirty="0" err="1"/>
              <a:t>frankok</a:t>
            </a:r>
            <a:r>
              <a:rPr lang="en-US" dirty="0"/>
              <a:t> </a:t>
            </a:r>
            <a:r>
              <a:rPr lang="en-US" dirty="0" err="1"/>
              <a:t>állítják</a:t>
            </a:r>
            <a:r>
              <a:rPr lang="en-US" dirty="0"/>
              <a:t> meg </a:t>
            </a:r>
            <a:r>
              <a:rPr lang="en-US" dirty="0" err="1"/>
              <a:t>őket</a:t>
            </a:r>
            <a:r>
              <a:rPr lang="en-US" dirty="0"/>
              <a:t> (</a:t>
            </a:r>
            <a:r>
              <a:rPr lang="en-US" b="1" dirty="0"/>
              <a:t>Martell </a:t>
            </a:r>
            <a:r>
              <a:rPr lang="en-US" b="1" dirty="0" err="1"/>
              <a:t>Károly</a:t>
            </a:r>
            <a:r>
              <a:rPr lang="en-US" b="1" dirty="0"/>
              <a:t> a </a:t>
            </a:r>
            <a:r>
              <a:rPr lang="en-US" b="1" dirty="0" err="1"/>
              <a:t>poitiers-i</a:t>
            </a:r>
            <a:r>
              <a:rPr lang="en-US" b="1" dirty="0"/>
              <a:t> </a:t>
            </a:r>
            <a:r>
              <a:rPr lang="en-US" b="1" dirty="0" err="1"/>
              <a:t>csatában</a:t>
            </a:r>
            <a:r>
              <a:rPr lang="en-US" dirty="0"/>
              <a:t>, Kr. u. 732) </a:t>
            </a:r>
          </a:p>
          <a:p>
            <a:pPr marL="0" indent="0">
              <a:buNone/>
            </a:pPr>
            <a:r>
              <a:rPr lang="en-US" dirty="0"/>
              <a:t>… </a:t>
            </a:r>
            <a:r>
              <a:rPr lang="en-US" dirty="0" err="1"/>
              <a:t>kialakul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iszlámra</a:t>
            </a:r>
            <a:r>
              <a:rPr lang="en-US" dirty="0"/>
              <a:t> </a:t>
            </a:r>
            <a:r>
              <a:rPr lang="en-US" dirty="0" err="1"/>
              <a:t>jellemző</a:t>
            </a:r>
            <a:r>
              <a:rPr lang="en-US" dirty="0"/>
              <a:t> </a:t>
            </a:r>
            <a:r>
              <a:rPr lang="en-US" dirty="0" err="1"/>
              <a:t>háborús</a:t>
            </a:r>
            <a:r>
              <a:rPr lang="en-US" dirty="0"/>
              <a:t> </a:t>
            </a:r>
            <a:r>
              <a:rPr lang="en-US" dirty="0" err="1"/>
              <a:t>berendezkedés</a:t>
            </a:r>
            <a:r>
              <a:rPr lang="en-US" dirty="0"/>
              <a:t>: </a:t>
            </a:r>
          </a:p>
          <a:p>
            <a:r>
              <a:rPr lang="en-US" dirty="0"/>
              <a:t>a </a:t>
            </a:r>
            <a:r>
              <a:rPr lang="en-US" dirty="0" err="1"/>
              <a:t>meghódított</a:t>
            </a:r>
            <a:r>
              <a:rPr lang="en-US" dirty="0"/>
              <a:t> </a:t>
            </a:r>
            <a:r>
              <a:rPr lang="en-US" dirty="0" err="1"/>
              <a:t>lakosság</a:t>
            </a:r>
            <a:r>
              <a:rPr lang="en-US" dirty="0"/>
              <a:t> </a:t>
            </a:r>
            <a:r>
              <a:rPr lang="en-US" b="1" dirty="0" err="1"/>
              <a:t>fejadót</a:t>
            </a:r>
            <a:r>
              <a:rPr lang="en-US" b="1" dirty="0"/>
              <a:t> </a:t>
            </a:r>
            <a:r>
              <a:rPr lang="en-US" dirty="0" err="1"/>
              <a:t>fizet</a:t>
            </a:r>
            <a:r>
              <a:rPr lang="en-US" dirty="0"/>
              <a:t> (</a:t>
            </a:r>
            <a:r>
              <a:rPr lang="en-US" b="1" dirty="0" err="1">
                <a:solidFill>
                  <a:srgbClr val="C00000"/>
                </a:solidFill>
              </a:rPr>
              <a:t>haradzs</a:t>
            </a:r>
            <a:r>
              <a:rPr lang="en-US" dirty="0"/>
              <a:t>), </a:t>
            </a:r>
            <a:r>
              <a:rPr lang="en-US" dirty="0" err="1"/>
              <a:t>ügyeit</a:t>
            </a:r>
            <a:r>
              <a:rPr lang="en-US" dirty="0"/>
              <a:t> </a:t>
            </a:r>
            <a:r>
              <a:rPr lang="en-US" dirty="0" err="1"/>
              <a:t>viszont</a:t>
            </a:r>
            <a:r>
              <a:rPr lang="en-US" dirty="0"/>
              <a:t> </a:t>
            </a:r>
            <a:r>
              <a:rPr lang="en-US" dirty="0" err="1"/>
              <a:t>önállóan</a:t>
            </a:r>
            <a:r>
              <a:rPr lang="en-US" dirty="0"/>
              <a:t> </a:t>
            </a:r>
            <a:r>
              <a:rPr lang="en-US" dirty="0" err="1"/>
              <a:t>intézheti</a:t>
            </a:r>
            <a:r>
              <a:rPr lang="en-US" dirty="0"/>
              <a:t> </a:t>
            </a:r>
          </a:p>
          <a:p>
            <a:r>
              <a:rPr lang="en-US" dirty="0"/>
              <a:t>a </a:t>
            </a:r>
            <a:r>
              <a:rPr lang="en-US" dirty="0" err="1"/>
              <a:t>hódítók</a:t>
            </a:r>
            <a:r>
              <a:rPr lang="en-US" dirty="0"/>
              <a:t> </a:t>
            </a:r>
            <a:r>
              <a:rPr lang="en-US" dirty="0" err="1"/>
              <a:t>katonai</a:t>
            </a:r>
            <a:r>
              <a:rPr lang="en-US" dirty="0"/>
              <a:t> </a:t>
            </a:r>
            <a:r>
              <a:rPr lang="en-US" dirty="0" err="1"/>
              <a:t>táborokban</a:t>
            </a:r>
            <a:r>
              <a:rPr lang="en-US" dirty="0"/>
              <a:t> </a:t>
            </a:r>
            <a:r>
              <a:rPr lang="en-US" dirty="0" err="1"/>
              <a:t>telepednek</a:t>
            </a:r>
            <a:r>
              <a:rPr lang="en-US" dirty="0"/>
              <a:t> le, </a:t>
            </a:r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adókból</a:t>
            </a:r>
            <a:r>
              <a:rPr lang="en-US" b="1" dirty="0"/>
              <a:t> </a:t>
            </a:r>
            <a:r>
              <a:rPr lang="en-US" b="1" dirty="0" err="1"/>
              <a:t>és</a:t>
            </a:r>
            <a:r>
              <a:rPr lang="en-US" b="1" dirty="0"/>
              <a:t> </a:t>
            </a:r>
            <a:r>
              <a:rPr lang="en-US" b="1" dirty="0" err="1"/>
              <a:t>zsákmányból</a:t>
            </a:r>
            <a:r>
              <a:rPr lang="en-US" b="1" dirty="0"/>
              <a:t> </a:t>
            </a:r>
            <a:r>
              <a:rPr lang="en-US" b="1" dirty="0" err="1"/>
              <a:t>élnek</a:t>
            </a:r>
            <a:r>
              <a:rPr lang="en-US" b="1" dirty="0"/>
              <a:t>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916832"/>
            <a:ext cx="2651027" cy="330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57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318" y="548680"/>
            <a:ext cx="9131682" cy="4394200"/>
          </a:xfrm>
        </p:spPr>
        <p:txBody>
          <a:bodyPr/>
          <a:lstStyle/>
          <a:p>
            <a:pPr marL="0" indent="0">
              <a:buNone/>
            </a:pPr>
            <a:r>
              <a:rPr lang="sk-SK" sz="3200" dirty="0"/>
              <a:t>A</a:t>
            </a:r>
            <a:r>
              <a:rPr lang="en-US" sz="3200" dirty="0"/>
              <a:t>z </a:t>
            </a:r>
            <a:r>
              <a:rPr lang="en-US" sz="3200" b="1" dirty="0" err="1"/>
              <a:t>Abbászida-dinasztia</a:t>
            </a:r>
            <a:r>
              <a:rPr lang="en-US" sz="3200" b="1" dirty="0"/>
              <a:t> </a:t>
            </a:r>
            <a:r>
              <a:rPr lang="en-US" sz="3200" dirty="0"/>
              <a:t>(VIII.-XIII. </a:t>
            </a:r>
            <a:r>
              <a:rPr lang="en-US" sz="3200" dirty="0" err="1"/>
              <a:t>sz</a:t>
            </a:r>
            <a:r>
              <a:rPr lang="en-US" sz="3200" dirty="0"/>
              <a:t>.) </a:t>
            </a:r>
          </a:p>
          <a:p>
            <a:r>
              <a:rPr lang="en-US" dirty="0" err="1"/>
              <a:t>ők</a:t>
            </a:r>
            <a:r>
              <a:rPr lang="en-US" dirty="0"/>
              <a:t> </a:t>
            </a:r>
            <a:r>
              <a:rPr lang="en-US" dirty="0" err="1"/>
              <a:t>alapítják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dirty="0" err="1"/>
              <a:t>új</a:t>
            </a:r>
            <a:r>
              <a:rPr lang="en-US" b="1" dirty="0"/>
              <a:t> </a:t>
            </a:r>
            <a:r>
              <a:rPr lang="en-US" b="1" dirty="0" err="1"/>
              <a:t>fővárost</a:t>
            </a:r>
            <a:r>
              <a:rPr lang="en-US" b="1" dirty="0"/>
              <a:t>, </a:t>
            </a:r>
            <a:r>
              <a:rPr lang="en-US" sz="3000" b="1" u="sng" dirty="0" err="1">
                <a:solidFill>
                  <a:srgbClr val="C00000"/>
                </a:solidFill>
              </a:rPr>
              <a:t>Bagdadot</a:t>
            </a:r>
            <a:r>
              <a:rPr lang="en-US" sz="3000" b="1" u="sng" dirty="0">
                <a:solidFill>
                  <a:srgbClr val="C00000"/>
                </a:solidFill>
              </a:rPr>
              <a:t> </a:t>
            </a:r>
            <a:endParaRPr lang="en-US" sz="3000" u="sng" dirty="0">
              <a:solidFill>
                <a:srgbClr val="C00000"/>
              </a:solidFill>
            </a:endParaRPr>
          </a:p>
          <a:p>
            <a:r>
              <a:rPr lang="en-US" dirty="0" err="1"/>
              <a:t>fénykoruk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Ezeregyéjszakából</a:t>
            </a:r>
            <a:r>
              <a:rPr lang="en-US" dirty="0"/>
              <a:t> is </a:t>
            </a:r>
            <a:r>
              <a:rPr lang="en-US" dirty="0" err="1"/>
              <a:t>ismert</a:t>
            </a:r>
            <a:r>
              <a:rPr lang="en-US" dirty="0"/>
              <a:t> </a:t>
            </a:r>
            <a:r>
              <a:rPr lang="en-US" b="1" dirty="0"/>
              <a:t>Harun </a:t>
            </a:r>
            <a:r>
              <a:rPr lang="en-US" b="1" dirty="0" err="1"/>
              <a:t>ar-Rasid</a:t>
            </a:r>
            <a:r>
              <a:rPr lang="en-US" b="1" dirty="0"/>
              <a:t> </a:t>
            </a:r>
            <a:r>
              <a:rPr lang="en-US" b="1" dirty="0" err="1"/>
              <a:t>kalifa</a:t>
            </a:r>
            <a:r>
              <a:rPr lang="en-US" b="1" dirty="0"/>
              <a:t> </a:t>
            </a:r>
            <a:r>
              <a:rPr lang="en-US" dirty="0" err="1"/>
              <a:t>alatt</a:t>
            </a:r>
            <a:r>
              <a:rPr lang="en-US" dirty="0"/>
              <a:t> volt</a:t>
            </a:r>
            <a:endParaRPr lang="sk-SK" dirty="0"/>
          </a:p>
          <a:p>
            <a:r>
              <a:rPr lang="sk-SK" dirty="0"/>
              <a:t>Az iszlám terjeszkedését Európába a 15. században </a:t>
            </a:r>
            <a:r>
              <a:rPr lang="sk-SK" b="1" dirty="0"/>
              <a:t>Hunyadi János állítja meg, 1456-ban, Nándorfehérvárnál</a:t>
            </a:r>
          </a:p>
          <a:p>
            <a:r>
              <a:rPr lang="sk-SK" dirty="0"/>
              <a:t>A 16-17. századi terjeszkedésüket a magyar végvári vitézek, mint pl. </a:t>
            </a:r>
            <a:r>
              <a:rPr lang="sk-SK" b="1" dirty="0">
                <a:solidFill>
                  <a:srgbClr val="C00000"/>
                </a:solidFill>
              </a:rPr>
              <a:t>Dobó István, Szondi György, Zrínyi Miklós, Nádasdy Ferenc vagy Thury György</a:t>
            </a:r>
            <a:r>
              <a:rPr lang="en-US" b="1" dirty="0">
                <a:solidFill>
                  <a:srgbClr val="C00000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74146" y="0"/>
            <a:ext cx="8229600" cy="692696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b="1" dirty="0" err="1"/>
              <a:t>Az</a:t>
            </a:r>
            <a:r>
              <a:rPr lang="en-US" b="1" dirty="0"/>
              <a:t> Arab </a:t>
            </a:r>
            <a:r>
              <a:rPr lang="en-US" b="1" dirty="0" err="1"/>
              <a:t>Birodalom</a:t>
            </a:r>
            <a:r>
              <a:rPr lang="en-US" b="1" dirty="0"/>
              <a:t> </a:t>
            </a:r>
            <a:r>
              <a:rPr lang="en-US" b="1" dirty="0" err="1"/>
              <a:t>kialakulása</a:t>
            </a:r>
            <a:r>
              <a:rPr lang="en-US" b="1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39" y="4077072"/>
            <a:ext cx="3959779" cy="227687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7"/>
            <a:ext cx="5462613" cy="218504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915958" y="6353945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I. Szulejmán szultán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1982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5429250" cy="762000"/>
          </a:xfrm>
        </p:spPr>
        <p:txBody>
          <a:bodyPr/>
          <a:lstStyle/>
          <a:p>
            <a:r>
              <a:rPr lang="hu-HU" altLang="en-US"/>
              <a:t>Muszlim építészet: a mecset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6064" y="4365104"/>
            <a:ext cx="3716337" cy="2492896"/>
          </a:xfrm>
          <a:noFill/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6" y="0"/>
            <a:ext cx="3762375" cy="378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566"/>
            <a:ext cx="267970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Szövegdoboz 5"/>
          <p:cNvSpPr txBox="1">
            <a:spLocks noChangeArrowheads="1"/>
          </p:cNvSpPr>
          <p:nvPr/>
        </p:nvSpPr>
        <p:spPr bwMode="auto">
          <a:xfrm>
            <a:off x="2643189" y="762001"/>
            <a:ext cx="15716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Mecset Alexandriában minarettel</a:t>
            </a:r>
          </a:p>
        </p:txBody>
      </p:sp>
      <p:sp>
        <p:nvSpPr>
          <p:cNvPr id="16391" name="Szövegdoboz 6"/>
          <p:cNvSpPr txBox="1">
            <a:spLocks noChangeArrowheads="1"/>
          </p:cNvSpPr>
          <p:nvPr/>
        </p:nvSpPr>
        <p:spPr bwMode="auto">
          <a:xfrm>
            <a:off x="2643189" y="2857501"/>
            <a:ext cx="27146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A damaszkuszi nagymecsetet keresztény templomból alakították ki</a:t>
            </a:r>
          </a:p>
        </p:txBody>
      </p:sp>
      <p:sp>
        <p:nvSpPr>
          <p:cNvPr id="16392" name="Szövegdoboz 7"/>
          <p:cNvSpPr txBox="1">
            <a:spLocks noChangeArrowheads="1"/>
          </p:cNvSpPr>
          <p:nvPr/>
        </p:nvSpPr>
        <p:spPr bwMode="auto">
          <a:xfrm>
            <a:off x="6500814" y="4953000"/>
            <a:ext cx="26431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 jeruzsálemi Sziklamecset a heródesi zsidó templom helyén épült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>
          <a:xfrm>
            <a:off x="1" y="0"/>
            <a:ext cx="3000375" cy="857251"/>
          </a:xfrm>
        </p:spPr>
        <p:txBody>
          <a:bodyPr/>
          <a:lstStyle/>
          <a:p>
            <a:r>
              <a:rPr lang="hu-HU" altLang="en-US"/>
              <a:t>Az arab kultúra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68759"/>
            <a:ext cx="2941638" cy="5589241"/>
          </a:xfrm>
          <a:noFill/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6" y="1"/>
            <a:ext cx="4714875" cy="322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Szövegdoboz 5"/>
          <p:cNvSpPr txBox="1">
            <a:spLocks noChangeArrowheads="1"/>
          </p:cNvSpPr>
          <p:nvPr/>
        </p:nvSpPr>
        <p:spPr bwMode="auto">
          <a:xfrm>
            <a:off x="3000376" y="952500"/>
            <a:ext cx="1357313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u-HU" b="1" dirty="0"/>
              <a:t>Arab számjegyek:  0 1 2 3 4 5 6 7 8 9</a:t>
            </a:r>
          </a:p>
        </p:txBody>
      </p:sp>
      <p:sp>
        <p:nvSpPr>
          <p:cNvPr id="17414" name="Szövegdoboz 5"/>
          <p:cNvSpPr txBox="1">
            <a:spLocks noChangeArrowheads="1"/>
          </p:cNvSpPr>
          <p:nvPr/>
        </p:nvSpPr>
        <p:spPr bwMode="auto">
          <a:xfrm>
            <a:off x="3000375" y="6000751"/>
            <a:ext cx="26431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Vérkeringés ábrázolása arab orvosi könyvben</a:t>
            </a:r>
          </a:p>
        </p:txBody>
      </p:sp>
      <p:sp>
        <p:nvSpPr>
          <p:cNvPr id="17415" name="Szövegdoboz 6"/>
          <p:cNvSpPr txBox="1">
            <a:spLocks noChangeArrowheads="1"/>
          </p:cNvSpPr>
          <p:nvPr/>
        </p:nvSpPr>
        <p:spPr bwMode="auto">
          <a:xfrm>
            <a:off x="7286625" y="3380914"/>
            <a:ext cx="1785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Sakkozók</a:t>
            </a:r>
          </a:p>
        </p:txBody>
      </p:sp>
      <p:pic>
        <p:nvPicPr>
          <p:cNvPr id="17416" name="Kép 7" descr="800px-Astrolabio_andalusí_Toledo_1067_(M.A.N.)_0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2" y="3928493"/>
            <a:ext cx="2266627" cy="292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Szövegdoboz 8"/>
          <p:cNvSpPr txBox="1">
            <a:spLocks noChangeArrowheads="1"/>
          </p:cNvSpPr>
          <p:nvPr/>
        </p:nvSpPr>
        <p:spPr bwMode="auto">
          <a:xfrm>
            <a:off x="7624440" y="5354420"/>
            <a:ext cx="1714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Asztrolábium, 1067, Toledo</a:t>
            </a:r>
          </a:p>
        </p:txBody>
      </p:sp>
      <p:pic>
        <p:nvPicPr>
          <p:cNvPr id="17418" name="Kép 9" descr="index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077072"/>
            <a:ext cx="1581150" cy="107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Szövegdoboz 10"/>
          <p:cNvSpPr txBox="1">
            <a:spLocks noChangeArrowheads="1"/>
          </p:cNvSpPr>
          <p:nvPr/>
        </p:nvSpPr>
        <p:spPr bwMode="auto">
          <a:xfrm>
            <a:off x="3071814" y="5048251"/>
            <a:ext cx="2143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Muszlim szimbólum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3143250" cy="857251"/>
          </a:xfrm>
        </p:spPr>
        <p:txBody>
          <a:bodyPr/>
          <a:lstStyle/>
          <a:p>
            <a:r>
              <a:rPr lang="hu-HU" altLang="en-US"/>
              <a:t>Az arab kultúra</a:t>
            </a:r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2420888"/>
            <a:ext cx="4500563" cy="4437112"/>
          </a:xfrm>
          <a:noFill/>
        </p:spPr>
      </p:pic>
      <p:sp>
        <p:nvSpPr>
          <p:cNvPr id="19460" name="Szövegdoboz 3"/>
          <p:cNvSpPr txBox="1">
            <a:spLocks noChangeArrowheads="1"/>
          </p:cNvSpPr>
          <p:nvPr/>
        </p:nvSpPr>
        <p:spPr bwMode="auto">
          <a:xfrm>
            <a:off x="3995936" y="6021288"/>
            <a:ext cx="2451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Al- Idriszi világtérképe, XII. század közepe</a:t>
            </a:r>
          </a:p>
        </p:txBody>
      </p:sp>
      <p:sp>
        <p:nvSpPr>
          <p:cNvPr id="19461" name="Szövegdoboz 4"/>
          <p:cNvSpPr txBox="1">
            <a:spLocks noChangeArrowheads="1"/>
          </p:cNvSpPr>
          <p:nvPr/>
        </p:nvSpPr>
        <p:spPr bwMode="auto">
          <a:xfrm>
            <a:off x="5000626" y="1"/>
            <a:ext cx="4143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Illusztráció al-Bírúni (973–1048) művéből, amely a hold fázisait mutatja be</a:t>
            </a:r>
          </a:p>
        </p:txBody>
      </p:sp>
      <p:pic>
        <p:nvPicPr>
          <p:cNvPr id="19462" name="Kép 5" descr="1280px-Lunar_eclipse_al-Birun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66961"/>
            <a:ext cx="4572000" cy="350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Kép 5" descr="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040" y="-185750"/>
            <a:ext cx="3643312" cy="269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3500438" cy="762000"/>
          </a:xfrm>
        </p:spPr>
        <p:txBody>
          <a:bodyPr/>
          <a:lstStyle/>
          <a:p>
            <a:r>
              <a:rPr lang="hu-HU" altLang="en-US" dirty="0"/>
              <a:t>Muszlim életmód</a:t>
            </a:r>
          </a:p>
        </p:txBody>
      </p:sp>
      <p:pic>
        <p:nvPicPr>
          <p:cNvPr id="20483" name="Tartalom helye 3" descr="muszlimah7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44" y="4651947"/>
            <a:ext cx="2894972" cy="2181210"/>
          </a:xfrm>
        </p:spPr>
      </p:pic>
      <p:pic>
        <p:nvPicPr>
          <p:cNvPr id="20484" name="Kép 3" descr="islam(1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" y="677107"/>
            <a:ext cx="3208338" cy="383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Kép 6" descr="arabesz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29" y="157671"/>
            <a:ext cx="1889125" cy="200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Szövegdoboz 7"/>
          <p:cNvSpPr txBox="1">
            <a:spLocks noChangeArrowheads="1"/>
          </p:cNvSpPr>
          <p:nvPr/>
        </p:nvSpPr>
        <p:spPr bwMode="auto">
          <a:xfrm>
            <a:off x="343311" y="3945252"/>
            <a:ext cx="28615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b="1" dirty="0">
                <a:solidFill>
                  <a:srgbClr val="FFFF00"/>
                </a:solidFill>
              </a:rPr>
              <a:t>Korániskola fiúknak</a:t>
            </a:r>
          </a:p>
        </p:txBody>
      </p:sp>
      <p:sp>
        <p:nvSpPr>
          <p:cNvPr id="20488" name="Szövegdoboz 8"/>
          <p:cNvSpPr txBox="1">
            <a:spLocks noChangeArrowheads="1"/>
          </p:cNvSpPr>
          <p:nvPr/>
        </p:nvSpPr>
        <p:spPr bwMode="auto">
          <a:xfrm>
            <a:off x="7155773" y="2494582"/>
            <a:ext cx="19288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 dirty="0"/>
              <a:t>Sivatagi beduinok </a:t>
            </a:r>
          </a:p>
        </p:txBody>
      </p:sp>
      <p:sp>
        <p:nvSpPr>
          <p:cNvPr id="20489" name="Szövegdoboz 9"/>
          <p:cNvSpPr txBox="1">
            <a:spLocks noChangeArrowheads="1"/>
          </p:cNvSpPr>
          <p:nvPr/>
        </p:nvSpPr>
        <p:spPr bwMode="auto">
          <a:xfrm>
            <a:off x="20844" y="6211669"/>
            <a:ext cx="20716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 dirty="0">
                <a:solidFill>
                  <a:srgbClr val="FFFF00"/>
                </a:solidFill>
              </a:rPr>
              <a:t>Nők hagyományos viseletben</a:t>
            </a:r>
          </a:p>
        </p:txBody>
      </p:sp>
      <p:sp>
        <p:nvSpPr>
          <p:cNvPr id="20490" name="Szövegdoboz 9"/>
          <p:cNvSpPr txBox="1">
            <a:spLocks noChangeArrowheads="1"/>
          </p:cNvSpPr>
          <p:nvPr/>
        </p:nvSpPr>
        <p:spPr bwMode="auto">
          <a:xfrm>
            <a:off x="3409155" y="2226095"/>
            <a:ext cx="2071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hu-HU" altLang="en-US" sz="1800" b="1" dirty="0"/>
              <a:t>Arabeszk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63" y="3573016"/>
            <a:ext cx="6169563" cy="326389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/>
          <p:cNvSpPr>
            <a:spLocks noGrp="1"/>
          </p:cNvSpPr>
          <p:nvPr>
            <p:ph type="title"/>
          </p:nvPr>
        </p:nvSpPr>
        <p:spPr>
          <a:xfrm>
            <a:off x="1" y="0"/>
            <a:ext cx="5072063" cy="762000"/>
          </a:xfrm>
        </p:spPr>
        <p:txBody>
          <a:bodyPr/>
          <a:lstStyle/>
          <a:p>
            <a:r>
              <a:rPr lang="hu-HU" altLang="en-US"/>
              <a:t>Muszlim életmód</a:t>
            </a:r>
          </a:p>
        </p:txBody>
      </p:sp>
      <p:pic>
        <p:nvPicPr>
          <p:cNvPr id="21507" name="Tartalom helye 3" descr="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1"/>
            <a:ext cx="4953000" cy="3714751"/>
          </a:xfrm>
        </p:spPr>
      </p:pic>
      <p:pic>
        <p:nvPicPr>
          <p:cNvPr id="21508" name="Kép 4" descr="quranisko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033"/>
            <a:ext cx="350043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Kép 5" descr="ramada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6" y="4142317"/>
            <a:ext cx="2714625" cy="27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Kép 6" descr="lead_37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4191001"/>
            <a:ext cx="2176463" cy="2182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Szövegdoboz 7"/>
          <p:cNvSpPr txBox="1">
            <a:spLocks noChangeArrowheads="1"/>
          </p:cNvSpPr>
          <p:nvPr/>
        </p:nvSpPr>
        <p:spPr bwMode="auto">
          <a:xfrm>
            <a:off x="1" y="4572000"/>
            <a:ext cx="25003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Korániskola lányoknak</a:t>
            </a:r>
          </a:p>
        </p:txBody>
      </p:sp>
      <p:sp>
        <p:nvSpPr>
          <p:cNvPr id="21512" name="Szövegdoboz 8"/>
          <p:cNvSpPr txBox="1">
            <a:spLocks noChangeArrowheads="1"/>
          </p:cNvSpPr>
          <p:nvPr/>
        </p:nvSpPr>
        <p:spPr bwMode="auto">
          <a:xfrm>
            <a:off x="4286250" y="3714751"/>
            <a:ext cx="4864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hu-HU" altLang="en-US" sz="1800" b="1"/>
              <a:t>Rituális mosakodás a dzsámi előtt </a:t>
            </a:r>
          </a:p>
        </p:txBody>
      </p:sp>
      <p:sp>
        <p:nvSpPr>
          <p:cNvPr id="21513" name="Szövegdoboz 9"/>
          <p:cNvSpPr txBox="1">
            <a:spLocks noChangeArrowheads="1"/>
          </p:cNvSpPr>
          <p:nvPr/>
        </p:nvSpPr>
        <p:spPr bwMode="auto">
          <a:xfrm>
            <a:off x="1" y="5905501"/>
            <a:ext cx="3571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A ramadán havi böjt idejére terített vacsora asztal</a:t>
            </a:r>
            <a:r>
              <a:rPr lang="hu-HU" altLang="en-US" sz="1800"/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ím 1"/>
          <p:cNvSpPr>
            <a:spLocks noGrp="1"/>
          </p:cNvSpPr>
          <p:nvPr>
            <p:ph type="title"/>
          </p:nvPr>
        </p:nvSpPr>
        <p:spPr>
          <a:xfrm>
            <a:off x="1" y="0"/>
            <a:ext cx="6500813" cy="857251"/>
          </a:xfrm>
        </p:spPr>
        <p:txBody>
          <a:bodyPr/>
          <a:lstStyle/>
          <a:p>
            <a:r>
              <a:rPr lang="hu-HU" altLang="en-US"/>
              <a:t>Az iszlám elterjedése napjainkban</a:t>
            </a:r>
          </a:p>
        </p:txBody>
      </p:sp>
      <p:pic>
        <p:nvPicPr>
          <p:cNvPr id="22531" name="Tartalom helye 3" descr="1280px-Islam_by_countr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26" y="762000"/>
            <a:ext cx="9121775" cy="5607051"/>
          </a:xfrm>
        </p:spPr>
      </p:pic>
      <p:sp>
        <p:nvSpPr>
          <p:cNvPr id="22532" name="Szövegdoboz 4"/>
          <p:cNvSpPr txBox="1">
            <a:spLocks noChangeArrowheads="1"/>
          </p:cNvSpPr>
          <p:nvPr/>
        </p:nvSpPr>
        <p:spPr bwMode="auto">
          <a:xfrm>
            <a:off x="142875" y="5048251"/>
            <a:ext cx="2857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Több, mint 1,3 milliárd hívő</a:t>
            </a:r>
          </a:p>
        </p:txBody>
      </p:sp>
      <p:sp>
        <p:nvSpPr>
          <p:cNvPr id="22533" name="Szövegdoboz 5"/>
          <p:cNvSpPr txBox="1">
            <a:spLocks noChangeArrowheads="1"/>
          </p:cNvSpPr>
          <p:nvPr/>
        </p:nvSpPr>
        <p:spPr bwMode="auto">
          <a:xfrm>
            <a:off x="4071939" y="5048251"/>
            <a:ext cx="12144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szunniták</a:t>
            </a:r>
          </a:p>
        </p:txBody>
      </p:sp>
      <p:sp>
        <p:nvSpPr>
          <p:cNvPr id="7" name="Jobbra nyíl 6"/>
          <p:cNvSpPr/>
          <p:nvPr/>
        </p:nvSpPr>
        <p:spPr>
          <a:xfrm>
            <a:off x="5143500" y="5143501"/>
            <a:ext cx="357188" cy="285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/>
          </a:p>
        </p:txBody>
      </p:sp>
      <p:sp>
        <p:nvSpPr>
          <p:cNvPr id="8" name="Jobbra nyíl 7"/>
          <p:cNvSpPr/>
          <p:nvPr/>
        </p:nvSpPr>
        <p:spPr>
          <a:xfrm rot="10800000">
            <a:off x="5929314" y="5143501"/>
            <a:ext cx="428625" cy="285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/>
          </a:p>
        </p:txBody>
      </p:sp>
      <p:sp>
        <p:nvSpPr>
          <p:cNvPr id="22536" name="Szövegdoboz 8"/>
          <p:cNvSpPr txBox="1">
            <a:spLocks noChangeArrowheads="1"/>
          </p:cNvSpPr>
          <p:nvPr/>
        </p:nvSpPr>
        <p:spPr bwMode="auto">
          <a:xfrm>
            <a:off x="6429376" y="5048251"/>
            <a:ext cx="714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siíták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863600"/>
          </a:xfrm>
        </p:spPr>
        <p:txBody>
          <a:bodyPr/>
          <a:lstStyle/>
          <a:p>
            <a:pPr algn="ctr"/>
            <a:r>
              <a:rPr lang="sk-SK" sz="4500" dirty="0"/>
              <a:t>KÖSZÖNÖM A FIGYELMET!</a:t>
            </a:r>
            <a:endParaRPr lang="en-US" sz="45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97" y="2420888"/>
            <a:ext cx="7405278" cy="415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9264"/>
      </p:ext>
    </p:extLst>
  </p:cSld>
  <p:clrMapOvr>
    <a:masterClrMapping/>
  </p:clrMapOvr>
</p:sld>
</file>

<file path=ppt/theme/theme1.xml><?xml version="1.0" encoding="utf-8"?>
<a:theme xmlns:a="http://schemas.openxmlformats.org/drawingml/2006/main" name="NTK sablon 16x9 oldalarán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NTK sablon 16x9 oldalarány</Template>
  <TotalTime>690</TotalTime>
  <Words>918</Words>
  <Application>Microsoft Office PowerPoint</Application>
  <PresentationFormat>Diavetítés a képernyőre (4:3 oldalarány)</PresentationFormat>
  <Paragraphs>106</Paragraphs>
  <Slides>25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8" baseType="lpstr">
      <vt:lpstr>Arial</vt:lpstr>
      <vt:lpstr>Calibri</vt:lpstr>
      <vt:lpstr>NTK sablon 16x9 oldalarány</vt:lpstr>
      <vt:lpstr>Az iszlám vallás kialakulása és főbb tanításai </vt:lpstr>
      <vt:lpstr>Az Arab-félsziget</vt:lpstr>
      <vt:lpstr>Mohamed</vt:lpstr>
      <vt:lpstr>Mohamed</vt:lpstr>
      <vt:lpstr>PowerPoint-bemutató</vt:lpstr>
      <vt:lpstr>A „Kába“ kő</vt:lpstr>
      <vt:lpstr>PowerPoint-bemutató</vt:lpstr>
      <vt:lpstr>Az iszlám tanításai</vt:lpstr>
      <vt:lpstr>Az iszlám öt „pillére“</vt:lpstr>
      <vt:lpstr>A muzulmán hívők kötelezettségei</vt:lpstr>
      <vt:lpstr>Az iszlám tanítása</vt:lpstr>
      <vt:lpstr>Az ima és az alamizsna</vt:lpstr>
      <vt:lpstr>A Korán</vt:lpstr>
      <vt:lpstr>Írás és kalligráfia</vt:lpstr>
      <vt:lpstr>Az arab terjeszkedés</vt:lpstr>
      <vt:lpstr>PowerPoint-bemutató</vt:lpstr>
      <vt:lpstr> Az Arab Birodalom kialakulása  </vt:lpstr>
      <vt:lpstr> Az Arab Birodalom kialakulása  </vt:lpstr>
      <vt:lpstr>Muszlim építészet: a mecset</vt:lpstr>
      <vt:lpstr>Az arab kultúra</vt:lpstr>
      <vt:lpstr>Az arab kultúra</vt:lpstr>
      <vt:lpstr>Muszlim életmód</vt:lpstr>
      <vt:lpstr>Muszlim életmód</vt:lpstr>
      <vt:lpstr>Az iszlám elterjedése napjainkban</vt:lpstr>
      <vt:lpstr>KÖSZÖNÖM A FIGYELMET!</vt:lpstr>
    </vt:vector>
  </TitlesOfParts>
  <Company>Nemzeti Tankönyvkiadó Zrt.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athéni demokrácia  intézményei és működése</dc:title>
  <dc:creator>Pálinkás Mihály</dc:creator>
  <cp:lastModifiedBy>os</cp:lastModifiedBy>
  <cp:revision>157</cp:revision>
  <dcterms:created xsi:type="dcterms:W3CDTF">2014-02-28T07:33:34Z</dcterms:created>
  <dcterms:modified xsi:type="dcterms:W3CDTF">2023-12-19T20:07:12Z</dcterms:modified>
</cp:coreProperties>
</file>