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5" r:id="rId5"/>
    <p:sldId id="258" r:id="rId6"/>
    <p:sldId id="259" r:id="rId7"/>
    <p:sldId id="264" r:id="rId8"/>
    <p:sldId id="261" r:id="rId9"/>
    <p:sldId id="263" r:id="rId10"/>
    <p:sldId id="260" r:id="rId11"/>
    <p:sldId id="269" r:id="rId12"/>
    <p:sldId id="267" r:id="rId13"/>
    <p:sldId id="270" r:id="rId14"/>
  </p:sldIdLst>
  <p:sldSz cx="9144000" cy="5143500" type="screen16x9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2" d="100"/>
          <a:sy n="132" d="100"/>
        </p:scale>
        <p:origin x="126" y="22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Munka1!$B$1</c:f>
              <c:strCache>
                <c:ptCount val="1"/>
                <c:pt idx="0">
                  <c:v>A nemzetiségek aránya a XVIII. század végén</c:v>
                </c:pt>
              </c:strCache>
            </c:strRef>
          </c:tx>
          <c:cat>
            <c:strRef>
              <c:f>Munka1!$A$2:$A$9</c:f>
              <c:strCache>
                <c:ptCount val="8"/>
                <c:pt idx="0">
                  <c:v>magyar</c:v>
                </c:pt>
                <c:pt idx="1">
                  <c:v>német</c:v>
                </c:pt>
                <c:pt idx="2">
                  <c:v>román</c:v>
                </c:pt>
                <c:pt idx="3">
                  <c:v>szlovák</c:v>
                </c:pt>
                <c:pt idx="4">
                  <c:v>ruszin</c:v>
                </c:pt>
                <c:pt idx="5">
                  <c:v>horvát</c:v>
                </c:pt>
                <c:pt idx="6">
                  <c:v>szerb</c:v>
                </c:pt>
                <c:pt idx="7">
                  <c:v>egyéb</c:v>
                </c:pt>
              </c:strCache>
            </c:strRef>
          </c:cat>
          <c:val>
            <c:numRef>
              <c:f>Munka1!$B$2:$B$9</c:f>
              <c:numCache>
                <c:formatCode>General</c:formatCode>
                <c:ptCount val="8"/>
                <c:pt idx="0">
                  <c:v>44.8</c:v>
                </c:pt>
                <c:pt idx="1">
                  <c:v>11.6</c:v>
                </c:pt>
                <c:pt idx="2" formatCode="dd/mmm">
                  <c:v>10.200000000000001</c:v>
                </c:pt>
                <c:pt idx="3">
                  <c:v>3.4</c:v>
                </c:pt>
                <c:pt idx="5">
                  <c:v>9.1</c:v>
                </c:pt>
                <c:pt idx="6">
                  <c:v>6.5</c:v>
                </c:pt>
                <c:pt idx="7">
                  <c:v>0.70000000000000029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7B-42A6-B594-3130C8D11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77399724862689978"/>
          <c:y val="0.1955781082920191"/>
          <c:w val="0.21023924533766397"/>
          <c:h val="0.80442189170798062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971600" y="1491631"/>
            <a:ext cx="7200800" cy="1080120"/>
          </a:xfrm>
        </p:spPr>
        <p:txBody>
          <a:bodyPr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971600" y="2841780"/>
            <a:ext cx="7200800" cy="108012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FC35-C39B-4800-A113-42BD2F0D5E36}" type="datetimeFigureOut">
              <a:rPr lang="hu-HU" smtClean="0"/>
              <a:pPr/>
              <a:t>2023. 06. 12.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37C88-9E43-4B1D-86FE-C479425D7E8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26283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FC35-C39B-4800-A113-42BD2F0D5E36}" type="datetimeFigureOut">
              <a:rPr lang="hu-HU" smtClean="0"/>
              <a:pPr/>
              <a:t>2023. 06. 12.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37C88-9E43-4B1D-86FE-C479425D7E8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8574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FC35-C39B-4800-A113-42BD2F0D5E36}" type="datetimeFigureOut">
              <a:rPr lang="hu-HU" smtClean="0"/>
              <a:pPr/>
              <a:t>2023. 06. 12.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37C88-9E43-4B1D-86FE-C479425D7E8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60743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FC35-C39B-4800-A113-42BD2F0D5E36}" type="datetimeFigureOut">
              <a:rPr lang="hu-HU" smtClean="0"/>
              <a:pPr/>
              <a:t>2023. 06. 12.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37C88-9E43-4B1D-86FE-C479425D7E8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68920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FC35-C39B-4800-A113-42BD2F0D5E36}" type="datetimeFigureOut">
              <a:rPr lang="hu-HU" smtClean="0"/>
              <a:pPr/>
              <a:t>2023. 06. 12.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37C88-9E43-4B1D-86FE-C479425D7E8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76570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FC35-C39B-4800-A113-42BD2F0D5E36}" type="datetimeFigureOut">
              <a:rPr lang="hu-HU" smtClean="0"/>
              <a:pPr/>
              <a:t>2023. 06. 12.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37C88-9E43-4B1D-86FE-C479425D7E8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95333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FC35-C39B-4800-A113-42BD2F0D5E36}" type="datetimeFigureOut">
              <a:rPr lang="hu-HU" smtClean="0"/>
              <a:pPr/>
              <a:t>2023. 06. 12.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37C88-9E43-4B1D-86FE-C479425D7E8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447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FC35-C39B-4800-A113-42BD2F0D5E36}" type="datetimeFigureOut">
              <a:rPr lang="hu-HU" smtClean="0"/>
              <a:pPr/>
              <a:t>2023. 06. 12.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37C88-9E43-4B1D-86FE-C479425D7E8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11196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FC35-C39B-4800-A113-42BD2F0D5E36}" type="datetimeFigureOut">
              <a:rPr lang="hu-HU" smtClean="0"/>
              <a:pPr/>
              <a:t>2023. 06. 12.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37C88-9E43-4B1D-86FE-C479425D7E8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1216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FC35-C39B-4800-A113-42BD2F0D5E36}" type="datetimeFigureOut">
              <a:rPr lang="hu-HU" smtClean="0"/>
              <a:pPr/>
              <a:t>2023. 06. 12.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37C88-9E43-4B1D-86FE-C479425D7E8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03034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7FC35-C39B-4800-A113-42BD2F0D5E36}" type="datetimeFigureOut">
              <a:rPr lang="hu-HU" smtClean="0"/>
              <a:pPr/>
              <a:t>2023. 06. 12.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37C88-9E43-4B1D-86FE-C479425D7E8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07948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303498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113589"/>
            <a:ext cx="8229600" cy="32943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7FC35-C39B-4800-A113-42BD2F0D5E36}" type="datetimeFigureOut">
              <a:rPr lang="hu-HU" smtClean="0"/>
              <a:pPr/>
              <a:t>2023. 06. 12.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37C88-9E43-4B1D-86FE-C479425D7E8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5538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ogle.hu/url?sa=i&amp;rct=j&amp;q=&amp;esrc=s&amp;source=images&amp;cd=&amp;docid=XPnB6WXDCuDzMM&amp;tbnid=RUoJkxoIkLrHaM:&amp;ved=0CAYQjRw&amp;url=http://ome-lexikon.uni-oldenburg.de/54195.html&amp;ei=UOchU5_oFsLftAaB5ICgCQ&amp;bvm=bv.62922401,d.Yms&amp;psig=AFQjCNGijAlhMPGcxGjRvXVF0MFrr-1CWg&amp;ust=139481712768848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hyperlink" Target="https://fbcdn-sphotos-c-a.akamaihd.net/hphotos-ak-ash3/53439_279136625539763_1985351654_o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47563" y="195486"/>
            <a:ext cx="7848872" cy="1571635"/>
          </a:xfrm>
        </p:spPr>
        <p:txBody>
          <a:bodyPr>
            <a:noAutofit/>
          </a:bodyPr>
          <a:lstStyle/>
          <a:p>
            <a:pPr algn="ctr"/>
            <a:r>
              <a:rPr lang="hu-HU" sz="4400" b="1" dirty="0"/>
              <a:t>Demográfiai változások </a:t>
            </a:r>
            <a:br>
              <a:rPr lang="hu-HU" sz="4400" b="1" dirty="0"/>
            </a:br>
            <a:r>
              <a:rPr lang="hu-HU" sz="4400" b="1" dirty="0"/>
              <a:t>a XVIII. századi Magyarországon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64FB014C-3E3F-4CD3-8007-0B7071984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149" y="2427734"/>
            <a:ext cx="4931701" cy="2419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329"/>
    </mc:Choice>
    <mc:Fallback xmlns="">
      <p:transition spd="slow" advTm="5532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-92546"/>
            <a:ext cx="8579296" cy="720080"/>
          </a:xfrm>
        </p:spPr>
        <p:txBody>
          <a:bodyPr>
            <a:normAutofit/>
          </a:bodyPr>
          <a:lstStyle/>
          <a:p>
            <a:r>
              <a:rPr lang="hu-HU" sz="3200" dirty="0"/>
              <a:t>A népesség alakulása (1500-1800)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714344"/>
            <a:ext cx="4429156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Kép 3" descr="3karol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64" y="928675"/>
            <a:ext cx="2580584" cy="3230241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6286512" y="4286262"/>
            <a:ext cx="27146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2000" b="1" dirty="0"/>
              <a:t>III. Károly (1711-1740)</a:t>
            </a:r>
          </a:p>
        </p:txBody>
      </p:sp>
      <p:pic>
        <p:nvPicPr>
          <p:cNvPr id="6" name="Kép 5" descr="Monarchi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124" y="1000114"/>
            <a:ext cx="2037739" cy="2071702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4572000" y="3143254"/>
            <a:ext cx="17145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/>
              <a:t>A Habsburg Birodalom címere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904"/>
    </mc:Choice>
    <mc:Fallback xmlns="">
      <p:transition spd="slow" advTm="3390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0"/>
            <a:ext cx="8507288" cy="555526"/>
          </a:xfrm>
        </p:spPr>
        <p:txBody>
          <a:bodyPr>
            <a:normAutofit fontScale="90000"/>
          </a:bodyPr>
          <a:lstStyle/>
          <a:p>
            <a:r>
              <a:rPr lang="hu-HU" dirty="0"/>
              <a:t>Az elpusztult Buda (1686)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" y="843558"/>
            <a:ext cx="7139949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24531" y="1369758"/>
            <a:ext cx="1914845" cy="3392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zövegdoboz 5"/>
          <p:cNvSpPr txBox="1"/>
          <p:nvPr/>
        </p:nvSpPr>
        <p:spPr>
          <a:xfrm>
            <a:off x="7000892" y="4748462"/>
            <a:ext cx="21431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b="1" dirty="0"/>
              <a:t>Cigányasszony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810"/>
    </mc:Choice>
    <mc:Fallback xmlns="">
      <p:transition spd="slow" advTm="5681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23478"/>
            <a:ext cx="8686800" cy="648072"/>
          </a:xfrm>
        </p:spPr>
        <p:txBody>
          <a:bodyPr>
            <a:normAutofit/>
          </a:bodyPr>
          <a:lstStyle/>
          <a:p>
            <a:r>
              <a:rPr lang="hu-HU" sz="3200" dirty="0"/>
              <a:t>Magyarország a XVIII. században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" y="928676"/>
            <a:ext cx="6210461" cy="423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Kép 4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8356" y="987574"/>
            <a:ext cx="2578853" cy="3000396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6210460" y="4222094"/>
            <a:ext cx="292892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hu-HU" sz="2000" b="1" dirty="0"/>
              <a:t>Mária Terézia (1740-1780)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240"/>
    </mc:Choice>
    <mc:Fallback xmlns="">
      <p:transition spd="slow" advTm="8024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0"/>
            <a:ext cx="4678810" cy="699542"/>
          </a:xfrm>
        </p:spPr>
        <p:txBody>
          <a:bodyPr>
            <a:normAutofit/>
          </a:bodyPr>
          <a:lstStyle/>
          <a:p>
            <a:r>
              <a:rPr lang="hu-HU" sz="3200" dirty="0"/>
              <a:t>Bevándorlás-betelepülés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699542"/>
            <a:ext cx="5619418" cy="4443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89952" y="195486"/>
            <a:ext cx="343342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zövegdoboz 5"/>
          <p:cNvSpPr txBox="1"/>
          <p:nvPr/>
        </p:nvSpPr>
        <p:spPr>
          <a:xfrm>
            <a:off x="5689952" y="4227934"/>
            <a:ext cx="3429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/>
              <a:t>Magyar jobbágy pár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8985"/>
    </mc:Choice>
    <mc:Fallback xmlns="">
      <p:transition spd="slow" advTm="278985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123478"/>
            <a:ext cx="4321620" cy="648072"/>
          </a:xfrm>
        </p:spPr>
        <p:txBody>
          <a:bodyPr>
            <a:normAutofit/>
          </a:bodyPr>
          <a:lstStyle/>
          <a:p>
            <a:r>
              <a:rPr lang="hu-HU" sz="3200" dirty="0"/>
              <a:t>Buda és Pest 1787-ben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928676"/>
            <a:ext cx="7842860" cy="3929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Kép 3" descr="inde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0314" y="0"/>
            <a:ext cx="1863686" cy="2285998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7929586" y="2428874"/>
            <a:ext cx="11430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/>
              <a:t>II. József (1780-1790)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032"/>
    </mc:Choice>
    <mc:Fallback xmlns="">
      <p:transition spd="slow" advTm="104032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771550"/>
          </a:xfrm>
        </p:spPr>
        <p:txBody>
          <a:bodyPr>
            <a:normAutofit/>
          </a:bodyPr>
          <a:lstStyle/>
          <a:p>
            <a:r>
              <a:rPr lang="hu-HU" sz="3200" dirty="0"/>
              <a:t>Telepített német falvak (Bánát, Temes vármegye)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pic>
        <p:nvPicPr>
          <p:cNvPr id="21506" name="Picture 2" descr="http://ome-lexikon.uni-oldenburg.de/download/grosse_bilder/Charlottenburg/Charlottenburg0001_Gross2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00115"/>
            <a:ext cx="4853680" cy="4143386"/>
          </a:xfrm>
          <a:prstGeom prst="rect">
            <a:avLst/>
          </a:prstGeom>
          <a:noFill/>
        </p:spPr>
      </p:pic>
      <p:pic>
        <p:nvPicPr>
          <p:cNvPr id="21508" name="Picture 4" descr="Charlottenburg, Banat, Timis Romania  https://www.facebook.com/banatuldealtadata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596" y="1000115"/>
            <a:ext cx="4143404" cy="2775405"/>
          </a:xfrm>
          <a:prstGeom prst="rect">
            <a:avLst/>
          </a:prstGeom>
          <a:noFill/>
        </p:spPr>
      </p:pic>
      <p:sp>
        <p:nvSpPr>
          <p:cNvPr id="6" name="Szövegdoboz 5"/>
          <p:cNvSpPr txBox="1"/>
          <p:nvPr/>
        </p:nvSpPr>
        <p:spPr>
          <a:xfrm>
            <a:off x="5000596" y="3867894"/>
            <a:ext cx="35004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 err="1"/>
              <a:t>Saroltavár</a:t>
            </a:r>
            <a:r>
              <a:rPr lang="hu-HU" sz="2000" b="1" dirty="0"/>
              <a:t> terve és mai képe (Románia)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62"/>
    </mc:Choice>
    <mc:Fallback xmlns="">
      <p:transition spd="slow" advTm="35162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16" y="28576"/>
            <a:ext cx="8229600" cy="526950"/>
          </a:xfrm>
        </p:spPr>
        <p:txBody>
          <a:bodyPr>
            <a:normAutofit fontScale="90000"/>
          </a:bodyPr>
          <a:lstStyle/>
          <a:p>
            <a:r>
              <a:rPr lang="hu-HU" dirty="0"/>
              <a:t>Magyarország népei a XVIII. század végén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699542"/>
            <a:ext cx="7002388" cy="4443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60608" y="714362"/>
            <a:ext cx="208339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Szövegdoboz 8"/>
          <p:cNvSpPr txBox="1"/>
          <p:nvPr/>
        </p:nvSpPr>
        <p:spPr>
          <a:xfrm>
            <a:off x="7000860" y="3214692"/>
            <a:ext cx="214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/>
              <a:t>Sváb parasztok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864"/>
    </mc:Choice>
    <mc:Fallback xmlns="">
      <p:transition spd="slow" advTm="134864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23478"/>
            <a:ext cx="6286480" cy="648072"/>
          </a:xfrm>
        </p:spPr>
        <p:txBody>
          <a:bodyPr>
            <a:normAutofit/>
          </a:bodyPr>
          <a:lstStyle/>
          <a:p>
            <a:r>
              <a:rPr lang="hu-HU" sz="3200" dirty="0"/>
              <a:t>Erdély népei a XVIII. század végén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874592"/>
            <a:ext cx="4790582" cy="4268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zövegdoboz 4"/>
          <p:cNvSpPr txBox="1"/>
          <p:nvPr/>
        </p:nvSpPr>
        <p:spPr>
          <a:xfrm>
            <a:off x="5000628" y="4002336"/>
            <a:ext cx="12858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2000" b="1" dirty="0"/>
              <a:t>Román </a:t>
            </a:r>
          </a:p>
          <a:p>
            <a:pPr algn="r"/>
            <a:r>
              <a:rPr lang="hu-HU" sz="2000" b="1" dirty="0"/>
              <a:t>férfi és nő</a:t>
            </a:r>
          </a:p>
        </p:txBody>
      </p:sp>
      <p:pic>
        <p:nvPicPr>
          <p:cNvPr id="6" name="Kép 5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0582" y="1000114"/>
            <a:ext cx="1424491" cy="1643644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4797734" y="2743067"/>
            <a:ext cx="1428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/>
              <a:t>Erdély címere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42614" y="1142989"/>
            <a:ext cx="2801386" cy="3567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728"/>
    </mc:Choice>
    <mc:Fallback xmlns="">
      <p:transition spd="slow" advTm="74728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267" y="0"/>
            <a:ext cx="6661969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zövegdoboz 2"/>
          <p:cNvSpPr txBox="1"/>
          <p:nvPr/>
        </p:nvSpPr>
        <p:spPr>
          <a:xfrm>
            <a:off x="6626522" y="3570704"/>
            <a:ext cx="22666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/>
              <a:t>Magyarországi népviseletek a XIX. századból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37"/>
    </mc:Choice>
    <mc:Fallback xmlns="">
      <p:transition spd="slow" advTm="46237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627534"/>
            <a:ext cx="1944216" cy="720080"/>
          </a:xfrm>
        </p:spPr>
        <p:txBody>
          <a:bodyPr>
            <a:normAutofit/>
          </a:bodyPr>
          <a:lstStyle/>
          <a:p>
            <a:r>
              <a:rPr lang="hu-HU" sz="3200" dirty="0"/>
              <a:t>Változások</a:t>
            </a: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</p:nvPr>
        </p:nvGraphicFramePr>
        <p:xfrm>
          <a:off x="2428860" y="142859"/>
          <a:ext cx="6643735" cy="17230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0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2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2941">
                <a:tc gridSpan="2">
                  <a:txBody>
                    <a:bodyPr/>
                    <a:lstStyle/>
                    <a:p>
                      <a:pPr algn="ctr"/>
                      <a:endParaRPr lang="hu-HU" dirty="0"/>
                    </a:p>
                    <a:p>
                      <a:pPr algn="ctr"/>
                      <a:r>
                        <a:rPr lang="hu-HU" sz="2000" dirty="0"/>
                        <a:t>Magyarország népessége (Horvátországgal</a:t>
                      </a:r>
                      <a:r>
                        <a:rPr lang="hu-HU" sz="2000" baseline="0" dirty="0"/>
                        <a:t> együtt)</a:t>
                      </a:r>
                      <a:endParaRPr lang="hu-H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6761"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A XVIII. század elején (becslés)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A XVIII. század végén (népszámlálás)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422"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4 millió fő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9,5 millió fő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192210474"/>
              </p:ext>
            </p:extLst>
          </p:nvPr>
        </p:nvGraphicFramePr>
        <p:xfrm>
          <a:off x="17200" y="2000246"/>
          <a:ext cx="5929354" cy="3143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Kép 6" descr="Jobbagy_es_foldesu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5694" y="1928808"/>
            <a:ext cx="2514023" cy="29289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870"/>
    </mc:Choice>
    <mc:Fallback xmlns="">
      <p:transition spd="slow" advTm="14987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dirty="0"/>
              <a:t>Összefoglaló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Magyarország demográfiai állapota a felszabadító háború után</a:t>
            </a:r>
          </a:p>
          <a:p>
            <a:r>
              <a:rPr lang="hu-HU" dirty="0"/>
              <a:t>Az ország újjáépítése: </a:t>
            </a:r>
          </a:p>
          <a:p>
            <a:pPr lvl="1"/>
            <a:r>
              <a:rPr lang="hu-HU" dirty="0"/>
              <a:t>bevándorlás</a:t>
            </a:r>
          </a:p>
          <a:p>
            <a:pPr lvl="1"/>
            <a:r>
              <a:rPr lang="hu-HU" dirty="0"/>
              <a:t>belső vándorlás</a:t>
            </a:r>
          </a:p>
          <a:p>
            <a:pPr lvl="1"/>
            <a:r>
              <a:rPr lang="hu-HU" dirty="0"/>
              <a:t>b</a:t>
            </a:r>
            <a:r>
              <a:rPr lang="hu-HU"/>
              <a:t>etelepítés</a:t>
            </a:r>
            <a:endParaRPr lang="hu-HU" dirty="0"/>
          </a:p>
          <a:p>
            <a:r>
              <a:rPr lang="hu-HU" dirty="0"/>
              <a:t>Az ország nemzetiségi összetételének megváltozása</a:t>
            </a:r>
          </a:p>
          <a:p>
            <a:r>
              <a:rPr lang="hu-HU" dirty="0"/>
              <a:t>Erdély sajátos demográfiai helyzete</a:t>
            </a:r>
          </a:p>
          <a:p>
            <a:r>
              <a:rPr lang="hu-HU" dirty="0"/>
              <a:t>A soknemzetiségű ország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6"/>
    </mc:Choice>
    <mc:Fallback xmlns="">
      <p:transition spd="slow" advTm="3856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BF0BD1B-95B5-4FFD-8B54-49AB12871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3748" y="195486"/>
            <a:ext cx="4536504" cy="648072"/>
          </a:xfrm>
        </p:spPr>
        <p:txBody>
          <a:bodyPr/>
          <a:lstStyle/>
          <a:p>
            <a:r>
              <a:rPr lang="hu-HU" dirty="0"/>
              <a:t>Köszönöm a figyelmet!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3F6B468-6AF6-4C6C-BCC5-3BE156B540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604" y="988434"/>
            <a:ext cx="7128792" cy="412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35473"/>
      </p:ext>
    </p:extLst>
  </p:cSld>
  <p:clrMapOvr>
    <a:masterClrMapping/>
  </p:clrMapOvr>
</p:sld>
</file>

<file path=ppt/theme/theme1.xml><?xml version="1.0" encoding="utf-8"?>
<a:theme xmlns:a="http://schemas.openxmlformats.org/drawingml/2006/main" name="NTK sablon 16x9 oldalarán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NTK sablon 16x9 oldalarány</Template>
  <TotalTime>307</TotalTime>
  <Words>169</Words>
  <Application>Microsoft Office PowerPoint</Application>
  <PresentationFormat>Diavetítés a képernyőre (16:9 oldalarány)</PresentationFormat>
  <Paragraphs>40</Paragraphs>
  <Slides>13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6" baseType="lpstr">
      <vt:lpstr>Arial</vt:lpstr>
      <vt:lpstr>Calibri</vt:lpstr>
      <vt:lpstr>NTK sablon 16x9 oldalarány</vt:lpstr>
      <vt:lpstr>Demográfiai változások  a XVIII. századi Magyarországon</vt:lpstr>
      <vt:lpstr>A népesség alakulása (1500-1800)</vt:lpstr>
      <vt:lpstr>Az elpusztult Buda (1686)</vt:lpstr>
      <vt:lpstr>Magyarország a XVIII. században</vt:lpstr>
      <vt:lpstr>Bevándorlás-betelepülés</vt:lpstr>
      <vt:lpstr>Buda és Pest 1787-ben</vt:lpstr>
      <vt:lpstr>Telepített német falvak (Bánát, Temes vármegye) </vt:lpstr>
      <vt:lpstr>Magyarország népei a XVIII. század végén</vt:lpstr>
      <vt:lpstr>Erdély népei a XVIII. század végén</vt:lpstr>
      <vt:lpstr>PowerPoint-bemutató</vt:lpstr>
      <vt:lpstr>Változások</vt:lpstr>
      <vt:lpstr>Összefoglaló</vt:lpstr>
      <vt:lpstr>Köszönöm a figyelmet!</vt:lpstr>
    </vt:vector>
  </TitlesOfParts>
  <Company>Fazekas Mihály Iskola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foki</dc:creator>
  <cp:lastModifiedBy>os</cp:lastModifiedBy>
  <cp:revision>75</cp:revision>
  <dcterms:created xsi:type="dcterms:W3CDTF">2014-03-13T16:44:40Z</dcterms:created>
  <dcterms:modified xsi:type="dcterms:W3CDTF">2023-06-12T16:05:04Z</dcterms:modified>
</cp:coreProperties>
</file>