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83" r:id="rId5"/>
    <p:sldId id="288" r:id="rId6"/>
    <p:sldId id="289" r:id="rId7"/>
    <p:sldId id="287" r:id="rId8"/>
    <p:sldId id="280" r:id="rId9"/>
    <p:sldId id="285" r:id="rId10"/>
    <p:sldId id="265" r:id="rId11"/>
    <p:sldId id="269" r:id="rId12"/>
    <p:sldId id="286" r:id="rId13"/>
    <p:sldId id="259" r:id="rId14"/>
    <p:sldId id="274" r:id="rId15"/>
    <p:sldId id="281" r:id="rId16"/>
    <p:sldId id="282" r:id="rId17"/>
    <p:sldId id="278" r:id="rId18"/>
    <p:sldId id="273" r:id="rId19"/>
    <p:sldId id="275" r:id="rId20"/>
    <p:sldId id="276" r:id="rId21"/>
    <p:sldId id="290" r:id="rId22"/>
    <p:sldId id="266" r:id="rId23"/>
    <p:sldId id="267" r:id="rId24"/>
    <p:sldId id="291" r:id="rId25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C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6333B1-B31D-425E-9A10-16BDDBF7A31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6875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FAE59-D964-4BDF-8F9B-677AD5B1044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2945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1BC17-6E78-4581-9B57-5B885ECE6AC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6838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F6A7D-A434-4B6F-A10C-7ABB346914C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3654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B0B553-20E6-40F7-80B8-F16B42261FE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5692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74C57E-2525-4965-BEA0-E3DB8A6561D9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6510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9368C7-F735-4862-B6EE-551A53DB9E79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7891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9E079-0EF4-4D81-B44E-77B8351EA6E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90883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43A67-42A1-4460-A86A-E02B55E2407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16374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6A8E0-E6FB-42F0-84ED-EBB8E045EBA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628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1A672F-0F36-4EE9-863D-CBEE0084BFF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8355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83E5A58-4447-4EAC-BAEA-CAF52AEAFF91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26472"/>
            <a:ext cx="8425631" cy="1470025"/>
          </a:xfrm>
        </p:spPr>
        <p:txBody>
          <a:bodyPr/>
          <a:lstStyle/>
          <a:p>
            <a:pPr eaLnBrk="1" hangingPunct="1">
              <a:defRPr/>
            </a:pPr>
            <a:r>
              <a:rPr lang="hu-H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AZ 1848-AS </a:t>
            </a:r>
            <a:r>
              <a:rPr lang="hu-HU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FORRADALOM</a:t>
            </a:r>
            <a:endParaRPr lang="hu-HU" b="1" dirty="0">
              <a:latin typeface="+mn-lt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49" y="16288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1847-48-as országgyűlés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0728"/>
            <a:ext cx="9144000" cy="57324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sz="2800" dirty="0">
                <a:latin typeface="Calibri" panose="020F0502020204030204" pitchFamily="34" charset="0"/>
              </a:rPr>
              <a:t>1847: óriási harcok a mandátumokért (</a:t>
            </a:r>
            <a:r>
              <a:rPr lang="hu-HU" sz="2800" dirty="0" err="1">
                <a:latin typeface="Calibri" panose="020F0502020204030204" pitchFamily="34" charset="0"/>
              </a:rPr>
              <a:t>udvar</a:t>
            </a:r>
            <a:r>
              <a:rPr lang="hu-HU" sz="2800" dirty="0" err="1">
                <a:latin typeface="Calibri" panose="020F0502020204030204" pitchFamily="34" charset="0"/>
                <a:cs typeface="Arial" charset="0"/>
              </a:rPr>
              <a:t>↔ellenzék</a:t>
            </a:r>
            <a:r>
              <a:rPr lang="hu-HU" sz="2800" dirty="0">
                <a:latin typeface="Calibri" panose="020F0502020204030204" pitchFamily="34" charset="0"/>
                <a:cs typeface="Arial" charset="0"/>
              </a:rPr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800" b="1" u="sng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Kossuth Pest vármegye követeként a főszereplő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800" dirty="0">
                <a:latin typeface="Calibri" panose="020F0502020204030204" pitchFamily="34" charset="0"/>
                <a:cs typeface="Arial" charset="0"/>
              </a:rPr>
              <a:t>Az </a:t>
            </a:r>
            <a:r>
              <a:rPr lang="hu-HU" sz="2800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alsótáblán </a:t>
            </a:r>
            <a:r>
              <a:rPr lang="hu-HU" sz="2800" dirty="0">
                <a:latin typeface="Calibri" panose="020F0502020204030204" pitchFamily="34" charset="0"/>
                <a:cs typeface="Arial" charset="0"/>
              </a:rPr>
              <a:t>támadja az adminisztrátori rendszert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800" dirty="0">
                <a:latin typeface="Calibri" panose="020F0502020204030204" pitchFamily="34" charset="0"/>
                <a:cs typeface="Arial" charset="0"/>
              </a:rPr>
              <a:t>Jelen van a 2 megalakult párt (Konzervatív, Ellenzéki)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734772"/>
            <a:ext cx="6184842" cy="4123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794497"/>
            <a:ext cx="8856984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sz="2600" b="1" u="sng" dirty="0">
                <a:latin typeface="Calibri" panose="020F0502020204030204" pitchFamily="34" charset="0"/>
                <a:cs typeface="Arial" charset="0"/>
              </a:rPr>
              <a:t>1848: az események felgyorsulnak </a:t>
            </a:r>
            <a:r>
              <a:rPr lang="en-US" sz="2600" dirty="0">
                <a:latin typeface="Calibri" panose="020F0502020204030204" pitchFamily="34" charset="0"/>
                <a:cs typeface="Arial" charset="0"/>
              </a:rPr>
              <a:t>»</a:t>
            </a:r>
            <a:r>
              <a:rPr lang="sk-SK" sz="2600" dirty="0"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600" dirty="0">
                <a:solidFill>
                  <a:srgbClr val="CC0000"/>
                </a:solidFill>
                <a:latin typeface="Calibri" panose="020F0502020204030204" pitchFamily="34" charset="0"/>
                <a:cs typeface="Arial" charset="0"/>
              </a:rPr>
              <a:t>reformok lehetősége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400" dirty="0">
                <a:latin typeface="Calibri" panose="020F0502020204030204" pitchFamily="34" charset="0"/>
                <a:cs typeface="Arial" charset="0"/>
              </a:rPr>
              <a:t>A </a:t>
            </a:r>
            <a:r>
              <a:rPr lang="hu-HU" sz="2400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párizsi polgári forradalom híre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 megérkezik Pozsonyba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1848. márc. 3 -</a:t>
            </a:r>
            <a:r>
              <a:rPr lang="hu-HU" sz="24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 Felirati javaslat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 (Ellenzéki Nyilatkozat)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600" dirty="0">
                <a:latin typeface="Calibri" panose="020F0502020204030204" pitchFamily="34" charset="0"/>
                <a:cs typeface="Arial" charset="0"/>
              </a:rPr>
              <a:t>március 13. – </a:t>
            </a:r>
            <a:r>
              <a:rPr lang="hu-HU" sz="2600" b="1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bécsi forradalom híre és hatása (elűzik a gyűlölt kancellárt - Metternichet)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400" dirty="0">
                <a:latin typeface="Calibri" panose="020F0502020204030204" pitchFamily="34" charset="0"/>
                <a:cs typeface="Arial" charset="0"/>
              </a:rPr>
              <a:t>március 14. – a felsőtábla is megszavazta a feliratot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600" dirty="0">
                <a:latin typeface="Calibri" panose="020F0502020204030204" pitchFamily="34" charset="0"/>
                <a:cs typeface="Arial" charset="0"/>
              </a:rPr>
              <a:t>március 15. reggel → </a:t>
            </a:r>
            <a:r>
              <a:rPr lang="hu-HU" sz="2600" b="1" u="sng" dirty="0">
                <a:latin typeface="Calibri" panose="020F0502020204030204" pitchFamily="34" charset="0"/>
                <a:cs typeface="Arial" charset="0"/>
              </a:rPr>
              <a:t>Kossuth elindul Bécsbe a felirattal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sz="2600" b="1" dirty="0">
                <a:latin typeface="Calibri" panose="020F0502020204030204" pitchFamily="34" charset="0"/>
                <a:cs typeface="Arial" charset="0"/>
              </a:rPr>
              <a:t>A márciusi ifjak szervezkedése (Petíció, - helyett szabad sajtó – röplapok):</a:t>
            </a:r>
            <a:r>
              <a:rPr lang="hu-HU" sz="2600" b="1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 Petőfi Sándor, Vasvári Pál, Irinyi József, Jókai Mór, …</a:t>
            </a:r>
            <a:endParaRPr lang="en-US" sz="2600" b="1" dirty="0">
              <a:solidFill>
                <a:srgbClr val="FF0000"/>
              </a:solidFill>
              <a:latin typeface="Calibri" panose="020F0502020204030204" pitchFamily="34" charset="0"/>
              <a:cs typeface="Arial" charset="0"/>
            </a:endParaRPr>
          </a:p>
          <a:p>
            <a:endParaRPr lang="en-US" sz="26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1847-48-as országgyűlés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448566"/>
            <a:ext cx="2088232" cy="238166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430054" y="5039231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I. Lajos Fülöp, francia király, lemondatják 1848. febr.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875" y="4077073"/>
            <a:ext cx="2607613" cy="2753154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004048" y="5060413"/>
            <a:ext cx="1712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Bécsben elűzik Metternich kancellárt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9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52" y="572259"/>
            <a:ext cx="2403652" cy="354238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7759" y="5783"/>
            <a:ext cx="8229600" cy="612535"/>
          </a:xfrm>
        </p:spPr>
        <p:txBody>
          <a:bodyPr/>
          <a:lstStyle/>
          <a:p>
            <a:r>
              <a:rPr lang="sk-SK" dirty="0"/>
              <a:t>A „márciusi ifjak“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25" y="620688"/>
            <a:ext cx="2880320" cy="381282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764704"/>
            <a:ext cx="2608930" cy="366880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373" y="149757"/>
            <a:ext cx="2438400" cy="3051048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474321" y="386104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Petőfi Sándor</a:t>
            </a:r>
            <a:endParaRPr lang="en-US" dirty="0"/>
          </a:p>
        </p:txBody>
      </p:sp>
      <p:sp>
        <p:nvSpPr>
          <p:cNvPr id="9" name="Szövegdoboz 8"/>
          <p:cNvSpPr txBox="1"/>
          <p:nvPr/>
        </p:nvSpPr>
        <p:spPr>
          <a:xfrm>
            <a:off x="3255019" y="396125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Vasvári Pál</a:t>
            </a:r>
            <a:endParaRPr lang="en-US" dirty="0"/>
          </a:p>
        </p:txBody>
      </p:sp>
      <p:sp>
        <p:nvSpPr>
          <p:cNvPr id="10" name="Szövegdoboz 9"/>
          <p:cNvSpPr txBox="1"/>
          <p:nvPr/>
        </p:nvSpPr>
        <p:spPr>
          <a:xfrm>
            <a:off x="5395990" y="406476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Irinyi József</a:t>
            </a:r>
            <a:endParaRPr lang="en-US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7543075" y="374530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Jókai Mór</a:t>
            </a:r>
            <a:endParaRPr lang="en-US" dirty="0"/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5" y="4596478"/>
            <a:ext cx="5623882" cy="2329455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1127203" y="4230380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A Pilvax kávéház</a:t>
            </a:r>
            <a:endParaRPr lang="en-US" sz="2400" dirty="0"/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93" y="4357056"/>
            <a:ext cx="2787111" cy="253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11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225" y="5548897"/>
            <a:ext cx="1352755" cy="130574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7197" y="4293096"/>
            <a:ext cx="4469037" cy="2573081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8454" y="2060848"/>
            <a:ext cx="4680520" cy="4525963"/>
          </a:xfrm>
        </p:spPr>
        <p:txBody>
          <a:bodyPr/>
          <a:lstStyle/>
          <a:p>
            <a:r>
              <a:rPr lang="sk-SK" sz="2800" dirty="0"/>
              <a:t>1846, Koltó, Erdély</a:t>
            </a:r>
          </a:p>
          <a:p>
            <a:r>
              <a:rPr lang="sk-SK" sz="2800" dirty="0"/>
              <a:t>Gróf Teleki Sándor</a:t>
            </a:r>
          </a:p>
          <a:p>
            <a:r>
              <a:rPr lang="sk-SK" sz="2600" dirty="0"/>
              <a:t>1846. szeptember 8. – Nagykároly, megyei bál – Szendrey Ignác lánya, Júlia</a:t>
            </a:r>
          </a:p>
          <a:p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77" y="-80391"/>
            <a:ext cx="4114925" cy="57070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" y="29987"/>
            <a:ext cx="4641360" cy="2571166"/>
          </a:xfrm>
          <a:prstGeom prst="rect">
            <a:avLst/>
          </a:prstGeom>
        </p:spPr>
      </p:pic>
      <p:sp>
        <p:nvSpPr>
          <p:cNvPr id="7" name="Jobbra nyíl 6"/>
          <p:cNvSpPr/>
          <p:nvPr/>
        </p:nvSpPr>
        <p:spPr>
          <a:xfrm>
            <a:off x="3779912" y="2708920"/>
            <a:ext cx="648072" cy="360040"/>
          </a:xfrm>
          <a:prstGeom prst="rightArrow">
            <a:avLst/>
          </a:prstGeom>
          <a:solidFill>
            <a:srgbClr val="CC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655" y="5548897"/>
            <a:ext cx="1191823" cy="130574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608" y="5626684"/>
            <a:ext cx="1563145" cy="1241207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56" y="5548897"/>
            <a:ext cx="1063050" cy="1328813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699" y="5626685"/>
            <a:ext cx="1667696" cy="125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06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5923367" cy="410316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30025"/>
            <a:ext cx="4608512" cy="4525963"/>
          </a:xfrm>
        </p:spPr>
        <p:txBody>
          <a:bodyPr/>
          <a:lstStyle/>
          <a:p>
            <a:r>
              <a:rPr lang="sk-SK" dirty="0"/>
              <a:t>1847. szeptember 8. – házasság Erdődön</a:t>
            </a:r>
          </a:p>
          <a:p>
            <a:r>
              <a:rPr lang="sk-SK" dirty="0"/>
              <a:t>Mézes hetek Koltón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0747"/>
            <a:ext cx="2748502" cy="3681956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703213" y="3635732"/>
            <a:ext cx="208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Gróf Teleki Sándor 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827" y="4005064"/>
            <a:ext cx="4484401" cy="289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6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0"/>
            <a:ext cx="5702452" cy="403244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98350" cy="482453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793002"/>
            <a:ext cx="5580112" cy="206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98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88640"/>
            <a:ext cx="2527027" cy="4181894"/>
          </a:xfrm>
          <a:prstGeom prst="rect">
            <a:avLst/>
          </a:prstGeom>
        </p:spPr>
      </p:pic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043781" y="0"/>
            <a:ext cx="70564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4400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1848. március 15. - Pest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179512" y="836712"/>
            <a:ext cx="5760640" cy="629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Délelőtt:</a:t>
            </a: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Pilvax kávéház (Petőfi + márciusi ifjak)</a:t>
            </a: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Egyetem</a:t>
            </a: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Landerer és Heckenast nyomdája (12 pont, Nemzeti dal)</a:t>
            </a:r>
          </a:p>
          <a:p>
            <a:pPr>
              <a:defRPr/>
            </a:pPr>
            <a:endParaRPr lang="hu-HU" sz="2800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  <a:p>
            <a:pPr>
              <a:defRPr/>
            </a:pPr>
            <a:r>
              <a:rPr lang="hu-H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Délután:</a:t>
            </a: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Nemzeti Múzeum (Nemzeti dal)</a:t>
            </a: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Pesti városháza (csatlakozás)</a:t>
            </a: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Helytartótanács (12 pont elfogadása)</a:t>
            </a: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Táncsics börtöne</a:t>
            </a:r>
            <a:endParaRPr lang="hu-HU" sz="2800" b="1" u="sng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  <a:p>
            <a:pPr>
              <a:buFontTx/>
              <a:buChar char="•"/>
              <a:defRPr/>
            </a:pP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Nemzeti Színház (Katona: Bánk bán)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endParaRPr lang="hu-HU" sz="2800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985266"/>
            <a:ext cx="2411760" cy="287375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120172" y="542214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Táncsics Mihály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6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6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6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6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6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6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lpra_Magyar_Kaszas_Attil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9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19137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Pest és Buda 1848. március 15-én</a:t>
            </a:r>
            <a:r>
              <a:rPr lang="hu-HU" sz="400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172" name="Picture 5" descr="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8640762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6632"/>
            <a:ext cx="8964612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12 pont korabeli nyomtatványon</a:t>
            </a:r>
            <a:r>
              <a:rPr lang="hu-HU" sz="4000" b="1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052736"/>
            <a:ext cx="8785225" cy="54737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latin typeface="Calibri" panose="020F0502020204030204" pitchFamily="34" charset="0"/>
              </a:rPr>
              <a:t>Kívánjuk a </a:t>
            </a:r>
            <a:r>
              <a:rPr lang="hu-HU" sz="2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sajtó szabadságát, cenzúra eltörlését</a:t>
            </a:r>
            <a:r>
              <a:rPr lang="hu-HU" sz="2600" dirty="0">
                <a:latin typeface="Calibri" panose="020F0502020204030204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Felelős minisztériumot</a:t>
            </a:r>
            <a:r>
              <a:rPr lang="hu-HU" sz="2600" dirty="0">
                <a:latin typeface="Calibri" panose="020F0502020204030204" pitchFamily="34" charset="0"/>
              </a:rPr>
              <a:t> Buda-Pesten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solidFill>
                  <a:schemeClr val="accent2"/>
                </a:solidFill>
                <a:latin typeface="Calibri" panose="020F0502020204030204" pitchFamily="34" charset="0"/>
              </a:rPr>
              <a:t>Évenkénti országgyűlést</a:t>
            </a:r>
            <a:r>
              <a:rPr lang="hu-HU" sz="2600" dirty="0">
                <a:latin typeface="Calibri" panose="020F0502020204030204" pitchFamily="34" charset="0"/>
              </a:rPr>
              <a:t> Pesten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solidFill>
                  <a:schemeClr val="accent2"/>
                </a:solidFill>
                <a:latin typeface="Calibri" panose="020F0502020204030204" pitchFamily="34" charset="0"/>
              </a:rPr>
              <a:t>Törvény előtti egyenlőséget</a:t>
            </a:r>
            <a:r>
              <a:rPr lang="hu-HU" sz="2600" dirty="0">
                <a:latin typeface="Calibri" panose="020F0502020204030204" pitchFamily="34" charset="0"/>
              </a:rPr>
              <a:t> polgári és vallási tekintetben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latin typeface="Calibri" panose="020F0502020204030204" pitchFamily="34" charset="0"/>
              </a:rPr>
              <a:t>Nemzeti őrsereg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Közös teherviselés</a:t>
            </a:r>
            <a:endParaRPr lang="hu-HU" sz="26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Úrbéri viszonyok megszüntetése</a:t>
            </a:r>
            <a:r>
              <a:rPr lang="hu-HU" sz="2600" dirty="0">
                <a:latin typeface="Calibri" panose="020F0502020204030204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latin typeface="Calibri" panose="020F0502020204030204" pitchFamily="34" charset="0"/>
              </a:rPr>
              <a:t>Esküdtszék, képviselet egyenlőség alapján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Nemzeti Bank</a:t>
            </a:r>
            <a:r>
              <a:rPr lang="hu-HU" sz="2600" dirty="0">
                <a:latin typeface="Calibri" panose="020F0502020204030204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latin typeface="Calibri" panose="020F0502020204030204" pitchFamily="34" charset="0"/>
              </a:rPr>
              <a:t>A katonaság esküdjék meg az alkotmányra, magyar </a:t>
            </a:r>
            <a:r>
              <a:rPr lang="hu-HU" sz="2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kato-náinkat</a:t>
            </a:r>
            <a:r>
              <a:rPr lang="hu-HU" sz="2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ne vigyék külföldre, a külföldieket vigyék el tőlünk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>
                <a:latin typeface="Calibri" panose="020F0502020204030204" pitchFamily="34" charset="0"/>
              </a:rPr>
              <a:t>Politikai státuszfoglyok szabadon bocsáttassanak 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hu-HU" sz="2600" dirty="0" err="1">
                <a:solidFill>
                  <a:schemeClr val="accent2"/>
                </a:solidFill>
                <a:latin typeface="Calibri" panose="020F0502020204030204" pitchFamily="34" charset="0"/>
              </a:rPr>
              <a:t>Unio</a:t>
            </a:r>
            <a:r>
              <a:rPr lang="hu-HU" sz="2600" dirty="0">
                <a:latin typeface="Calibri" panose="020F0502020204030204" pitchFamily="34" charset="0"/>
              </a:rPr>
              <a:t>, vagyis Erdély Magyarországgal való egyesítése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376"/>
            <a:ext cx="9144000" cy="647700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/>
          <a:lstStyle/>
          <a:p>
            <a:pPr eaLnBrk="1" hangingPunct="1"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első felelős magyar kormány</a:t>
            </a:r>
          </a:p>
        </p:txBody>
      </p:sp>
    </p:spTree>
    <p:extLst>
      <p:ext uri="{BB962C8B-B14F-4D97-AF65-F5344CB8AC3E}">
        <p14:creationId xmlns:p14="http://schemas.microsoft.com/office/powerpoint/2010/main" val="3901951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első felelős magyar kormány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642350" cy="5256212"/>
          </a:xfrm>
        </p:spPr>
        <p:txBody>
          <a:bodyPr/>
          <a:lstStyle/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Batthyány Lajos</a:t>
            </a:r>
            <a:r>
              <a:rPr lang="hu-HU" altLang="en-US" sz="2800"/>
              <a:t> - miniszterelnök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Szemere Bertalan</a:t>
            </a:r>
            <a:r>
              <a:rPr lang="hu-HU" altLang="en-US" sz="2800"/>
              <a:t> - belügy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Kossuth Lajos</a:t>
            </a:r>
            <a:r>
              <a:rPr lang="hu-HU" altLang="en-US" sz="2800"/>
              <a:t> - pénzügy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Deák Ferenc</a:t>
            </a:r>
            <a:r>
              <a:rPr lang="hu-HU" altLang="en-US" sz="2800"/>
              <a:t> - igazságügy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Mészáros Lázár</a:t>
            </a:r>
            <a:r>
              <a:rPr lang="hu-HU" altLang="en-US" sz="2800"/>
              <a:t> - honvédelem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Klauzál Gábor</a:t>
            </a:r>
            <a:r>
              <a:rPr lang="hu-HU" altLang="en-US" sz="2800"/>
              <a:t> - földművelés, ipar és kereskedés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Széchenyi István</a:t>
            </a:r>
            <a:r>
              <a:rPr lang="hu-HU" altLang="en-US" sz="2800"/>
              <a:t> - közmunka és közlekedésügy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Eötvös József</a:t>
            </a:r>
            <a:r>
              <a:rPr lang="hu-HU" altLang="en-US" sz="2800"/>
              <a:t> - vallás és közoktatás</a:t>
            </a:r>
          </a:p>
          <a:p>
            <a:pPr eaLnBrk="1" hangingPunct="1"/>
            <a:r>
              <a:rPr lang="hu-HU" altLang="en-US" sz="2800">
                <a:solidFill>
                  <a:schemeClr val="accent2"/>
                </a:solidFill>
              </a:rPr>
              <a:t>Esterházy Pál</a:t>
            </a:r>
            <a:r>
              <a:rPr lang="hu-HU" altLang="en-US" sz="2800"/>
              <a:t> - a király személye körüli miniszter</a:t>
            </a:r>
          </a:p>
          <a:p>
            <a:pPr eaLnBrk="1" hangingPunct="1"/>
            <a:endParaRPr lang="hu-HU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52" y="142620"/>
            <a:ext cx="6408712" cy="5085184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Az 1848-as áprilisi törvények: </a:t>
            </a:r>
          </a:p>
          <a:p>
            <a:pPr eaLnBrk="1" hangingPunct="1">
              <a:buFontTx/>
              <a:buNone/>
              <a:defRPr/>
            </a:pPr>
            <a:endParaRPr lang="hu-HU" sz="3600" b="1" u="sng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hu-HU" b="1" dirty="0">
                <a:latin typeface="Calibri" panose="020F0502020204030204" pitchFamily="34" charset="0"/>
              </a:rPr>
              <a:t>a) Társadalmi átrendeződést rögzítők: </a:t>
            </a:r>
          </a:p>
          <a:p>
            <a:pPr eaLnBrk="1" hangingPunct="1">
              <a:defRPr/>
            </a:pPr>
            <a:r>
              <a:rPr lang="hu-HU" dirty="0">
                <a:latin typeface="Calibri" panose="020F0502020204030204" pitchFamily="34" charset="0"/>
              </a:rPr>
              <a:t>jobbágyfelszabadítás állami kárpótlással </a:t>
            </a:r>
          </a:p>
          <a:p>
            <a:pPr eaLnBrk="1" hangingPunct="1">
              <a:defRPr/>
            </a:pPr>
            <a:r>
              <a:rPr lang="hu-HU" dirty="0">
                <a:latin typeface="Calibri" panose="020F0502020204030204" pitchFamily="34" charset="0"/>
              </a:rPr>
              <a:t>az ősiség eltörlése </a:t>
            </a:r>
          </a:p>
          <a:p>
            <a:pPr eaLnBrk="1" hangingPunct="1">
              <a:defRPr/>
            </a:pPr>
            <a:r>
              <a:rPr lang="hu-HU" dirty="0">
                <a:latin typeface="Calibri" panose="020F0502020204030204" pitchFamily="34" charset="0"/>
              </a:rPr>
              <a:t>közteherviselés </a:t>
            </a:r>
          </a:p>
          <a:p>
            <a:pPr eaLnBrk="1" hangingPunct="1">
              <a:defRPr/>
            </a:pPr>
            <a:r>
              <a:rPr lang="hu-HU" dirty="0">
                <a:latin typeface="Calibri" panose="020F0502020204030204" pitchFamily="34" charset="0"/>
              </a:rPr>
              <a:t>politikai jogok terén a származási különbségek megszüntetése </a:t>
            </a:r>
          </a:p>
          <a:p>
            <a:pPr eaLnBrk="1" hangingPunct="1">
              <a:buFontTx/>
              <a:buNone/>
              <a:defRPr/>
            </a:pPr>
            <a:endParaRPr lang="hu-HU" dirty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hu-HU" dirty="0">
              <a:latin typeface="Calibri" panose="020F050202020403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brightnessContrast bright="13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427" y="2852936"/>
            <a:ext cx="2853917" cy="417646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772" y="17325"/>
            <a:ext cx="3289228" cy="3189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62950" cy="1341438"/>
          </a:xfrm>
        </p:spPr>
        <p:txBody>
          <a:bodyPr/>
          <a:lstStyle/>
          <a:p>
            <a:pPr eaLnBrk="1" hangingPunct="1">
              <a:defRPr/>
            </a:pPr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Az 1848-as áprilisi törvények: </a:t>
            </a:r>
            <a:b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</a:br>
            <a:endParaRPr lang="hu-HU" b="1" u="sng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764704"/>
            <a:ext cx="5832648" cy="583264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600" b="1" dirty="0">
                <a:latin typeface="Calibri" panose="020F0502020204030204" pitchFamily="34" charset="0"/>
              </a:rPr>
              <a:t>b) Az új politikai berendezkedést rögzítők: 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törvényhozó hatalom: országgyűlés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népképviseleti alapon 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cenzusos választójog (vagyoni)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az országgyűlés székhelye Pest, évenként ülésezik 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a végrehajtó hatalom független, </a:t>
            </a:r>
            <a:r>
              <a:rPr lang="hu-HU" altLang="en-US" sz="2600" b="1" dirty="0">
                <a:latin typeface="Calibri" panose="020F0502020204030204" pitchFamily="34" charset="0"/>
              </a:rPr>
              <a:t>az országgyűlésnek felelős minisztérium lett 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az uralkodó bármely rendelete </a:t>
            </a:r>
            <a:r>
              <a:rPr lang="hu-HU" altLang="en-US" sz="2600" b="1" u="sng" dirty="0">
                <a:latin typeface="Calibri" panose="020F0502020204030204" pitchFamily="34" charset="0"/>
              </a:rPr>
              <a:t>csak miniszteri ellenjegyzéssel</a:t>
            </a:r>
            <a:r>
              <a:rPr lang="hu-HU" altLang="en-US" sz="2600" dirty="0">
                <a:latin typeface="Calibri" panose="020F0502020204030204" pitchFamily="34" charset="0"/>
              </a:rPr>
              <a:t> volt érvényes 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sajtószabadság 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dirty="0">
                <a:latin typeface="Calibri" panose="020F0502020204030204" pitchFamily="34" charset="0"/>
              </a:rPr>
              <a:t>Erdéllyel való unió</a:t>
            </a:r>
          </a:p>
          <a:p>
            <a:pPr eaLnBrk="1" hangingPunct="1">
              <a:lnSpc>
                <a:spcPct val="90000"/>
              </a:lnSpc>
            </a:pPr>
            <a:endParaRPr lang="hu-HU" altLang="en-US" sz="2600" dirty="0">
              <a:latin typeface="Calibri" panose="020F050202020403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670719"/>
            <a:ext cx="2980472" cy="424914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933056"/>
            <a:ext cx="2762250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39789"/>
            <a:ext cx="4041811" cy="5240726"/>
          </a:xfrm>
          <a:prstGeom prst="rect">
            <a:avLst/>
          </a:prstGeom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472"/>
            <a:ext cx="8229600" cy="810240"/>
          </a:xfrm>
        </p:spPr>
        <p:txBody>
          <a:bodyPr/>
          <a:lstStyle/>
          <a:p>
            <a:pPr eaLnBrk="1" hangingPunct="1">
              <a:defRPr/>
            </a:pPr>
            <a:r>
              <a:rPr lang="hu-HU" b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Az 1848-as áprilisi törvények: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980728"/>
            <a:ext cx="6336704" cy="547260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en-US" b="1" dirty="0"/>
              <a:t>c) Magyarország önállóságának biztosítása a Habsburg Birodalmon belül: </a:t>
            </a:r>
          </a:p>
          <a:p>
            <a:pPr eaLnBrk="1" hangingPunct="1"/>
            <a:r>
              <a:rPr lang="hu-HU" altLang="en-US" dirty="0"/>
              <a:t>a király távollétében jogköre a nádorra száll </a:t>
            </a:r>
          </a:p>
          <a:p>
            <a:pPr eaLnBrk="1" hangingPunct="1"/>
            <a:r>
              <a:rPr lang="hu-HU" altLang="en-US" dirty="0"/>
              <a:t>Önálló magyar kormány az </a:t>
            </a:r>
            <a:r>
              <a:rPr lang="hu-HU" altLang="en-US" dirty="0" err="1"/>
              <a:t>ogy-nek</a:t>
            </a:r>
            <a:r>
              <a:rPr lang="hu-HU" altLang="en-US" dirty="0"/>
              <a:t> felelős</a:t>
            </a:r>
          </a:p>
          <a:p>
            <a:pPr eaLnBrk="1" hangingPunct="1"/>
            <a:r>
              <a:rPr lang="hu-HU" altLang="en-US" dirty="0"/>
              <a:t>a külügyek az uralkodó jogkörében maradtak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6814592" y="5865071"/>
            <a:ext cx="18722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István nádor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340768"/>
            <a:ext cx="3425428" cy="4298844"/>
          </a:xfrm>
          <a:prstGeom prst="rect">
            <a:avLst/>
          </a:prstGeom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9597" y="0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Eredmények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80528" y="692696"/>
            <a:ext cx="6552729" cy="52562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en-US" dirty="0">
                <a:latin typeface="Calibri" panose="020F0502020204030204" pitchFamily="34" charset="0"/>
              </a:rPr>
              <a:t>  államforma: </a:t>
            </a:r>
            <a:r>
              <a:rPr lang="hu-HU" altLang="en-US" b="1" u="sng" dirty="0">
                <a:solidFill>
                  <a:schemeClr val="accent2"/>
                </a:solidFill>
                <a:latin typeface="Calibri" panose="020F0502020204030204" pitchFamily="34" charset="0"/>
              </a:rPr>
              <a:t>alkotmányos monarchia</a:t>
            </a:r>
          </a:p>
          <a:p>
            <a:pPr lvl="1" eaLnBrk="1" hangingPunct="1"/>
            <a:r>
              <a:rPr lang="hu-HU" altLang="en-US" dirty="0">
                <a:latin typeface="Calibri" panose="020F0502020204030204" pitchFamily="34" charset="0"/>
              </a:rPr>
              <a:t>független felelős magyar kormány</a:t>
            </a:r>
          </a:p>
          <a:p>
            <a:pPr lvl="1" eaLnBrk="1" hangingPunct="1"/>
            <a:r>
              <a:rPr lang="hu-HU" altLang="en-US" b="1" dirty="0">
                <a:latin typeface="Calibri" panose="020F0502020204030204" pitchFamily="34" charset="0"/>
              </a:rPr>
              <a:t>„félig független” belső irányítás</a:t>
            </a:r>
          </a:p>
          <a:p>
            <a:pPr lvl="1" eaLnBrk="1" hangingPunct="1">
              <a:buFontTx/>
              <a:buNone/>
            </a:pPr>
            <a:r>
              <a:rPr lang="hu-HU" altLang="en-US" dirty="0">
                <a:latin typeface="Calibri" panose="020F0502020204030204" pitchFamily="34" charset="0"/>
              </a:rPr>
              <a:t>	(a had-, pénz-, és külügy kérdését az udvar saját ügyeként, „királyi felségjog”-ként kezelte)</a:t>
            </a:r>
          </a:p>
          <a:p>
            <a:pPr lvl="1" eaLnBrk="1" hangingPunct="1">
              <a:buFontTx/>
              <a:buNone/>
            </a:pP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hu-HU" altLang="en-US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dirty="0">
                <a:latin typeface="Calibri" panose="020F0502020204030204" pitchFamily="34" charset="0"/>
              </a:rPr>
              <a:t>Megtörténik Magyarországon a feudális rendszer jogi értelemben való lebontása</a:t>
            </a:r>
          </a:p>
          <a:p>
            <a:pPr lvl="1" eaLnBrk="1" hangingPunct="1">
              <a:buFontTx/>
              <a:buChar char="-"/>
            </a:pPr>
            <a:r>
              <a:rPr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Lezajlik a jobbágyfelszabadítás</a:t>
            </a:r>
          </a:p>
          <a:p>
            <a:pPr lvl="1" eaLnBrk="1" hangingPunct="1">
              <a:buFontTx/>
              <a:buNone/>
            </a:pPr>
            <a:r>
              <a:rPr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-  Eltörlik a feudális kiváltságokat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92163"/>
          </a:xfrm>
        </p:spPr>
        <p:txBody>
          <a:bodyPr/>
          <a:lstStyle/>
          <a:p>
            <a:pPr eaLnBrk="1" hangingPunct="1"/>
            <a:r>
              <a:rPr lang="hu-HU" altLang="en-US" sz="4000" u="sng"/>
              <a:t>A jobbágyfelszabadítás emlékképe</a:t>
            </a:r>
            <a:r>
              <a:rPr lang="hu-HU" altLang="en-US" sz="400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5364" name="Picture 5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52513"/>
            <a:ext cx="7705725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220"/>
            <a:ext cx="8229600" cy="719137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Rendezetlen ügyek….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7" y="729357"/>
            <a:ext cx="8785225" cy="59753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Az áprilisi törvények folytán </a:t>
            </a:r>
            <a:r>
              <a:rPr lang="hu-HU" altLang="en-US" sz="2800" dirty="0">
                <a:solidFill>
                  <a:schemeClr val="accent2"/>
                </a:solidFill>
                <a:latin typeface="Calibri" panose="020F0502020204030204" pitchFamily="34" charset="0"/>
              </a:rPr>
              <a:t>parasztmozgalmak jönnek létre</a:t>
            </a:r>
            <a:r>
              <a:rPr lang="hu-HU" altLang="en-US" sz="2800" dirty="0">
                <a:latin typeface="Calibri" panose="020F0502020204030204" pitchFamily="34" charset="0"/>
              </a:rPr>
              <a:t>, mivel a </a:t>
            </a:r>
            <a:r>
              <a:rPr lang="hu-HU" altLang="en-US" sz="2800" b="1" dirty="0">
                <a:solidFill>
                  <a:srgbClr val="CC0000"/>
                </a:solidFill>
                <a:latin typeface="Calibri" panose="020F0502020204030204" pitchFamily="34" charset="0"/>
              </a:rPr>
              <a:t>parasztság hatvan százaléka zsellér volt (földbirtok nélküli szegény, általában napszámos ember).</a:t>
            </a:r>
            <a:endParaRPr lang="hu-HU" altLang="en-US" sz="2800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u-HU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Nemzetiségi mozgalmak </a:t>
            </a:r>
            <a:r>
              <a:rPr lang="hu-HU" altLang="en-US" sz="2800" dirty="0">
                <a:latin typeface="Calibri" panose="020F0502020204030204" pitchFamily="34" charset="0"/>
              </a:rPr>
              <a:t>nehezítették a kormány munkáját, mivel a nemzetiségek is </a:t>
            </a:r>
            <a:r>
              <a:rPr lang="hu-HU" altLang="en-US" sz="2800" dirty="0">
                <a:solidFill>
                  <a:srgbClr val="CC0000"/>
                </a:solidFill>
                <a:latin typeface="Calibri" panose="020F0502020204030204" pitchFamily="34" charset="0"/>
              </a:rPr>
              <a:t>jogokat követeltek</a:t>
            </a:r>
            <a:r>
              <a:rPr lang="hu-HU" altLang="en-US" sz="280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800" dirty="0">
                <a:latin typeface="Calibri" panose="020F0502020204030204" pitchFamily="34" charset="0"/>
              </a:rPr>
              <a:t>	</a:t>
            </a:r>
            <a:r>
              <a:rPr lang="en-US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sz="2800" dirty="0">
                <a:latin typeface="Calibri" panose="020F0502020204030204" pitchFamily="34" charset="0"/>
              </a:rPr>
              <a:t>Önálló nyelvhasználatot, </a:t>
            </a:r>
            <a:r>
              <a:rPr lang="hu-HU" altLang="en-US" sz="2800" b="1" dirty="0">
                <a:latin typeface="Calibri" panose="020F0502020204030204" pitchFamily="34" charset="0"/>
              </a:rPr>
              <a:t>nyelvi autonómiát,</a:t>
            </a:r>
            <a:r>
              <a:rPr lang="hu-HU" altLang="en-US" sz="2800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800" dirty="0">
                <a:latin typeface="Calibri" panose="020F0502020204030204" pitchFamily="34" charset="0"/>
              </a:rPr>
              <a:t>	</a:t>
            </a:r>
            <a:r>
              <a:rPr lang="en-US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sz="2800" dirty="0">
                <a:latin typeface="Calibri" panose="020F0502020204030204" pitchFamily="34" charset="0"/>
              </a:rPr>
              <a:t>belső ügyeik önálló intézését, </a:t>
            </a:r>
            <a:r>
              <a:rPr lang="hu-HU" altLang="en-US" sz="2800" b="1" dirty="0">
                <a:latin typeface="Calibri" panose="020F0502020204030204" pitchFamily="34" charset="0"/>
              </a:rPr>
              <a:t>belső autonómiát.</a:t>
            </a:r>
            <a:r>
              <a:rPr lang="hu-HU" altLang="en-US" sz="2800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Kialakultak a </a:t>
            </a:r>
            <a:r>
              <a:rPr lang="hu-HU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magyarellenes törekvések </a:t>
            </a:r>
            <a:r>
              <a:rPr lang="hu-HU" altLang="en-US" sz="2800" dirty="0">
                <a:solidFill>
                  <a:schemeClr val="accent2"/>
                </a:solidFill>
                <a:latin typeface="Calibri" panose="020F0502020204030204" pitchFamily="34" charset="0"/>
              </a:rPr>
              <a:t>(</a:t>
            </a:r>
            <a:r>
              <a:rPr lang="hu-HU" altLang="en-US" sz="2800" dirty="0" err="1">
                <a:solidFill>
                  <a:schemeClr val="accent2"/>
                </a:solidFill>
                <a:latin typeface="Calibri" panose="020F0502020204030204" pitchFamily="34" charset="0"/>
              </a:rPr>
              <a:t>szerbek,horvátok</a:t>
            </a:r>
            <a:r>
              <a:rPr lang="hu-HU" altLang="en-US" sz="2800" dirty="0">
                <a:solidFill>
                  <a:schemeClr val="accent2"/>
                </a:solidFill>
                <a:latin typeface="Calibri" panose="020F0502020204030204" pitchFamily="34" charset="0"/>
              </a:rPr>
              <a:t>)</a:t>
            </a:r>
            <a:r>
              <a:rPr lang="hu-HU" altLang="en-US" sz="280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800" dirty="0">
                <a:latin typeface="Calibri" panose="020F0502020204030204" pitchFamily="34" charset="0"/>
              </a:rPr>
              <a:t>	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→</a:t>
            </a:r>
            <a:r>
              <a:rPr lang="hu-HU" altLang="en-US" sz="2800" dirty="0">
                <a:latin typeface="Calibri" panose="020F0502020204030204" pitchFamily="34" charset="0"/>
              </a:rPr>
              <a:t> </a:t>
            </a:r>
            <a:r>
              <a:rPr lang="hu-HU" altLang="en-US" sz="2800" b="1" i="1" dirty="0">
                <a:latin typeface="Calibri" panose="020F0502020204030204" pitchFamily="34" charset="0"/>
              </a:rPr>
              <a:t>Az udvar ezt kihasználva támogatta a nemzetiségek törekvéseit, így gyengítette a magyarság helyzetét.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-180528" y="-72008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Az ellentétek </a:t>
            </a:r>
            <a:r>
              <a:rPr lang="hu-HU" b="1" u="sng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kiéleződése</a:t>
            </a:r>
            <a:endParaRPr lang="hu-HU" b="1" u="sng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503386"/>
            <a:ext cx="9144000" cy="59499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sz="2400" dirty="0">
                <a:latin typeface="Calibri" panose="020F0502020204030204" pitchFamily="34" charset="0"/>
              </a:rPr>
              <a:t>1848. április 11. – „</a:t>
            </a:r>
            <a:r>
              <a:rPr lang="hu-HU" sz="2400" b="1" dirty="0">
                <a:solidFill>
                  <a:srgbClr val="CC0000"/>
                </a:solidFill>
                <a:latin typeface="Calibri" panose="020F0502020204030204" pitchFamily="34" charset="0"/>
              </a:rPr>
              <a:t>áprilisi törvények” </a:t>
            </a:r>
          </a:p>
          <a:p>
            <a:pPr eaLnBrk="1" hangingPunct="1">
              <a:buFontTx/>
              <a:buNone/>
              <a:defRPr/>
            </a:pPr>
            <a:r>
              <a:rPr lang="hu-HU" sz="2400" b="1" dirty="0">
                <a:solidFill>
                  <a:srgbClr val="CC0000"/>
                </a:solidFill>
                <a:latin typeface="Calibri" panose="020F0502020204030204" pitchFamily="34" charset="0"/>
              </a:rPr>
              <a:t>– </a:t>
            </a:r>
            <a:r>
              <a:rPr lang="hu-HU" sz="3000" b="1" dirty="0">
                <a:solidFill>
                  <a:srgbClr val="CC0000"/>
                </a:solidFill>
                <a:latin typeface="Calibri" panose="020F0502020204030204" pitchFamily="34" charset="0"/>
              </a:rPr>
              <a:t>V. Ferdinánd elfogadja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>
                <a:latin typeface="Calibri" panose="020F0502020204030204" pitchFamily="34" charset="0"/>
                <a:cs typeface="Arial" charset="0"/>
              </a:rPr>
              <a:t>»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 a magyar </a:t>
            </a:r>
            <a:r>
              <a:rPr lang="hu-H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alkotmányos monarchia</a:t>
            </a: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születése</a:t>
            </a:r>
          </a:p>
          <a:p>
            <a:pPr eaLnBrk="1" hangingPunct="1">
              <a:buFontTx/>
              <a:buNone/>
              <a:defRPr/>
            </a:pPr>
            <a:r>
              <a:rPr lang="hu-HU" sz="24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problémák</a:t>
            </a:r>
            <a:r>
              <a:rPr lang="hu-HU" sz="2400" b="1" dirty="0">
                <a:latin typeface="Calibri" panose="020F0502020204030204" pitchFamily="34" charset="0"/>
                <a:cs typeface="Arial" charset="0"/>
              </a:rPr>
              <a:t>: </a:t>
            </a:r>
          </a:p>
          <a:p>
            <a:pPr eaLnBrk="1" hangingPunct="1">
              <a:defRPr/>
            </a:pPr>
            <a:r>
              <a:rPr lang="hu-HU" sz="2000" dirty="0">
                <a:latin typeface="Calibri" panose="020F0502020204030204" pitchFamily="34" charset="0"/>
                <a:cs typeface="Arial" charset="0"/>
              </a:rPr>
              <a:t>az önálló magyar had-, és pénzügy kérdése</a:t>
            </a:r>
          </a:p>
          <a:p>
            <a:pPr eaLnBrk="1" hangingPunct="1">
              <a:defRPr/>
            </a:pPr>
            <a:r>
              <a:rPr lang="hu-HU" sz="2000" dirty="0">
                <a:latin typeface="Calibri" panose="020F0502020204030204" pitchFamily="34" charset="0"/>
                <a:cs typeface="Arial" charset="0"/>
              </a:rPr>
              <a:t>a nemzetiségek kérdéseinek megoldása</a:t>
            </a:r>
          </a:p>
          <a:p>
            <a:pPr eaLnBrk="1" hangingPunct="1">
              <a:buFontTx/>
              <a:buNone/>
              <a:defRPr/>
            </a:pPr>
            <a:r>
              <a:rPr lang="hu-HU" sz="2400" dirty="0">
                <a:latin typeface="Calibri" panose="020F0502020204030204" pitchFamily="34" charset="0"/>
                <a:cs typeface="Arial" charset="0"/>
              </a:rPr>
              <a:t>	→ </a:t>
            </a:r>
            <a:r>
              <a:rPr lang="hu-HU" sz="2400" b="1" dirty="0">
                <a:latin typeface="Calibri" panose="020F0502020204030204" pitchFamily="34" charset="0"/>
                <a:cs typeface="Arial" charset="0"/>
              </a:rPr>
              <a:t>szerb felkelés 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a Délvidéken, </a:t>
            </a:r>
            <a:r>
              <a:rPr lang="hu-HU" sz="2400" dirty="0" err="1">
                <a:latin typeface="Calibri" panose="020F0502020204030204" pitchFamily="34" charset="0"/>
                <a:cs typeface="Arial" charset="0"/>
              </a:rPr>
              <a:t>k.b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. 24 000 katona (1848 nov.-re a magyar csapatok leverik, </a:t>
            </a:r>
            <a:r>
              <a:rPr lang="hu-HU" sz="2400" b="1" u="sng" dirty="0">
                <a:latin typeface="Calibri" panose="020F0502020204030204" pitchFamily="34" charset="0"/>
                <a:cs typeface="Arial" charset="0"/>
              </a:rPr>
              <a:t>R.S. és szabadcsapata részvétele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)</a:t>
            </a:r>
          </a:p>
          <a:p>
            <a:pPr eaLnBrk="1" hangingPunct="1">
              <a:buFontTx/>
              <a:buNone/>
              <a:defRPr/>
            </a:pPr>
            <a:r>
              <a:rPr lang="hu-HU" sz="2400" dirty="0">
                <a:latin typeface="Calibri" panose="020F0502020204030204" pitchFamily="34" charset="0"/>
                <a:cs typeface="Arial" charset="0"/>
              </a:rPr>
              <a:t>	→ a magyar katonai </a:t>
            </a:r>
            <a:r>
              <a:rPr lang="hu-HU" sz="2400" dirty="0" err="1">
                <a:latin typeface="Calibri" panose="020F0502020204030204" pitchFamily="34" charset="0"/>
                <a:cs typeface="Arial" charset="0"/>
              </a:rPr>
              <a:t>ezredeket</a:t>
            </a:r>
            <a:r>
              <a:rPr lang="hu-HU" sz="2400" dirty="0">
                <a:latin typeface="Calibri" panose="020F0502020204030204" pitchFamily="34" charset="0"/>
                <a:cs typeface="Arial" charset="0"/>
              </a:rPr>
              <a:t> külföldről </a:t>
            </a:r>
            <a:r>
              <a:rPr lang="hu-HU" sz="2400" b="1" u="sng" dirty="0">
                <a:latin typeface="Calibri" panose="020F0502020204030204" pitchFamily="34" charset="0"/>
                <a:cs typeface="Arial" charset="0"/>
              </a:rPr>
              <a:t>nem küldték haza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602" y="4349787"/>
            <a:ext cx="4043780" cy="267961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844"/>
            <a:ext cx="3597334" cy="244753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361069"/>
            <a:ext cx="1730080" cy="230829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D09729F2-0008-4487-937D-A4F83B08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194" y="0"/>
            <a:ext cx="2183756" cy="2787774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059DE83A-5CC4-4611-9C18-FA09725A785A}"/>
              </a:ext>
            </a:extLst>
          </p:cNvPr>
          <p:cNvSpPr txBox="1"/>
          <p:nvPr/>
        </p:nvSpPr>
        <p:spPr>
          <a:xfrm>
            <a:off x="6804248" y="2780928"/>
            <a:ext cx="244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i="1" dirty="0"/>
              <a:t>V. Ferdinánd, magyar király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907" y="740066"/>
            <a:ext cx="9145016" cy="45259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600" dirty="0">
                <a:latin typeface="Calibri" panose="020F0502020204030204" pitchFamily="34" charset="0"/>
                <a:cs typeface="Arial" charset="0"/>
              </a:rPr>
              <a:t>»</a:t>
            </a:r>
            <a:r>
              <a:rPr lang="hu-HU" sz="2600" dirty="0"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600" b="1" dirty="0">
                <a:latin typeface="Calibri" panose="020F0502020204030204" pitchFamily="34" charset="0"/>
                <a:cs typeface="Arial" charset="0"/>
              </a:rPr>
              <a:t>a Batthyány-kormány rendelete: 10 honvédzászlóalj megszervezése</a:t>
            </a:r>
          </a:p>
          <a:p>
            <a:pPr eaLnBrk="1" hangingPunct="1">
              <a:buFontTx/>
              <a:buNone/>
              <a:defRPr/>
            </a:pPr>
            <a:r>
              <a:rPr lang="hu-HU" sz="2600" dirty="0">
                <a:latin typeface="Calibri" panose="020F0502020204030204" pitchFamily="34" charset="0"/>
                <a:cs typeface="Arial" charset="0"/>
              </a:rPr>
              <a:t>1848. július 5. – népképviseleti országgyűlés</a:t>
            </a:r>
          </a:p>
          <a:p>
            <a:pPr eaLnBrk="1" hangingPunct="1">
              <a:defRPr/>
            </a:pPr>
            <a:r>
              <a:rPr lang="hu-HU" sz="2600" b="1" dirty="0">
                <a:solidFill>
                  <a:schemeClr val="tx2"/>
                </a:solidFill>
                <a:latin typeface="Calibri" panose="020F0502020204030204" pitchFamily="34" charset="0"/>
                <a:cs typeface="Arial" charset="0"/>
              </a:rPr>
              <a:t>önálló magyar pénz kibocsájtása:</a:t>
            </a:r>
            <a:r>
              <a:rPr lang="hu-HU" sz="2600" b="1" dirty="0">
                <a:solidFill>
                  <a:schemeClr val="accent2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600" b="1" u="sng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„Kossuth-bankók”</a:t>
            </a:r>
            <a:r>
              <a:rPr lang="hu-HU" sz="2600" b="1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 Közadakozásból (arany és ezüst fedezet, </a:t>
            </a:r>
            <a:r>
              <a:rPr lang="hu-HU" sz="2600" b="1" dirty="0" err="1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k.b</a:t>
            </a:r>
            <a:r>
              <a:rPr lang="hu-HU" sz="2600" b="1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. 5,5 millió forint) – Landerer nyomtat 12 millió forintnyi Kossuth-bankót</a:t>
            </a:r>
            <a:endParaRPr lang="hu-HU" sz="2600" b="1" u="sng" dirty="0">
              <a:solidFill>
                <a:srgbClr val="FF0000"/>
              </a:solidFill>
              <a:latin typeface="Calibri" panose="020F0502020204030204" pitchFamily="34" charset="0"/>
              <a:cs typeface="Arial" charset="0"/>
            </a:endParaRPr>
          </a:p>
          <a:p>
            <a:pPr eaLnBrk="1" hangingPunct="1">
              <a:defRPr/>
            </a:pPr>
            <a:r>
              <a:rPr lang="hu-HU" sz="2600" b="1" dirty="0">
                <a:solidFill>
                  <a:srgbClr val="FF0000"/>
                </a:solidFill>
                <a:latin typeface="Calibri" panose="020F0502020204030204" pitchFamily="34" charset="0"/>
                <a:cs typeface="Arial" charset="0"/>
              </a:rPr>
              <a:t>200 000 újonc </a:t>
            </a:r>
            <a:r>
              <a:rPr lang="hu-HU" sz="2600" dirty="0">
                <a:solidFill>
                  <a:schemeClr val="tx2"/>
                </a:solidFill>
                <a:latin typeface="Calibri" panose="020F0502020204030204" pitchFamily="34" charset="0"/>
                <a:cs typeface="Arial" charset="0"/>
              </a:rPr>
              <a:t>katona kiállítása	</a:t>
            </a:r>
            <a:r>
              <a:rPr lang="en-US" sz="2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»</a:t>
            </a:r>
            <a:r>
              <a:rPr lang="hu-HU" sz="26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 súlyos ellentét</a:t>
            </a:r>
            <a:endParaRPr lang="en-US" sz="26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Arial" charset="0"/>
            </a:endParaRPr>
          </a:p>
          <a:p>
            <a:endParaRPr lang="en-US" sz="26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 eaLnBrk="1" hangingPunct="1">
              <a:defRPr/>
            </a:pPr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Az ellentétek </a:t>
            </a:r>
            <a:r>
              <a:rPr lang="hu-HU" b="1" u="sng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kiéleződése</a:t>
            </a:r>
            <a:endParaRPr lang="hu-HU" b="1" u="sng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7" y="4040341"/>
            <a:ext cx="5239254" cy="251781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555" y="3954863"/>
            <a:ext cx="399644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61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63600"/>
          </a:xfrm>
        </p:spPr>
        <p:txBody>
          <a:bodyPr/>
          <a:lstStyle/>
          <a:p>
            <a:pPr eaLnBrk="1" hangingPunct="1">
              <a:defRPr/>
            </a:pPr>
            <a:r>
              <a:rPr 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Magyarország 1848 nyarán</a:t>
            </a:r>
            <a:r>
              <a:rPr lang="hu-HU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9460" name="Picture 5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84963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sz="4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nemzetiségi kérdés</a:t>
            </a:r>
            <a:r>
              <a:rPr lang="hu-HU" sz="4000" dirty="0">
                <a:latin typeface="Calibri" panose="020F0502020204030204" pitchFamily="34" charset="0"/>
              </a:rPr>
              <a:t> </a:t>
            </a:r>
            <a:r>
              <a:rPr lang="hu-HU" sz="3200" dirty="0">
                <a:latin typeface="Calibri" panose="020F0502020204030204" pitchFamily="34" charset="0"/>
              </a:rPr>
              <a:t>Magyarországon 1848-1849-ben</a:t>
            </a:r>
            <a:r>
              <a:rPr lang="hu-HU" sz="40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0484" name="Picture 5" descr="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313"/>
            <a:ext cx="813752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sk-SK" sz="5500" dirty="0"/>
              <a:t>Köszönöm a figyelmet!</a:t>
            </a: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2008179757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814</Words>
  <Application>Microsoft Office PowerPoint</Application>
  <PresentationFormat>Diavetítés a képernyőre (4:3 oldalarány)</PresentationFormat>
  <Paragraphs>123</Paragraphs>
  <Slides>24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7" baseType="lpstr">
      <vt:lpstr>Arial</vt:lpstr>
      <vt:lpstr>Calibri</vt:lpstr>
      <vt:lpstr>Alapértelmezett terv</vt:lpstr>
      <vt:lpstr>AZ 1848-AS FORRADALOM</vt:lpstr>
      <vt:lpstr>Az 1847-48-as országgyűlés</vt:lpstr>
      <vt:lpstr>Az 1847-48-as országgyűlés</vt:lpstr>
      <vt:lpstr>A „márciusi ifjak“</vt:lpstr>
      <vt:lpstr>PowerPoint-bemutató</vt:lpstr>
      <vt:lpstr>PowerPoint-bemutató</vt:lpstr>
      <vt:lpstr>PowerPoint-bemutató</vt:lpstr>
      <vt:lpstr>PowerPoint-bemutató</vt:lpstr>
      <vt:lpstr>PowerPoint-bemutató</vt:lpstr>
      <vt:lpstr>Pest és Buda 1848. március 15-én </vt:lpstr>
      <vt:lpstr>A 12 pont korabeli nyomtatványon </vt:lpstr>
      <vt:lpstr>Az első felelős magyar kormány</vt:lpstr>
      <vt:lpstr>Az első felelős magyar kormány</vt:lpstr>
      <vt:lpstr>PowerPoint-bemutató</vt:lpstr>
      <vt:lpstr>Az 1848-as áprilisi törvények:  </vt:lpstr>
      <vt:lpstr>Az 1848-as áprilisi törvények:</vt:lpstr>
      <vt:lpstr>Eredmények</vt:lpstr>
      <vt:lpstr>A jobbágyfelszabadítás emlékképe </vt:lpstr>
      <vt:lpstr>Rendezetlen ügyek….</vt:lpstr>
      <vt:lpstr>Az ellentétek kiéleződése</vt:lpstr>
      <vt:lpstr>Az ellentétek kiéleződése</vt:lpstr>
      <vt:lpstr>Magyarország 1848 nyarán </vt:lpstr>
      <vt:lpstr>A nemzetiségi kérdés Magyarországon 1848-1849-ben </vt:lpstr>
      <vt:lpstr>Köszönöm a figyelmet!</vt:lpstr>
    </vt:vector>
  </TitlesOfParts>
  <Company>europa2000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Törvényes polgári forradalom Pesten</dc:title>
  <dc:creator>Pósch László</dc:creator>
  <cp:lastModifiedBy>os</cp:lastModifiedBy>
  <cp:revision>66</cp:revision>
  <dcterms:created xsi:type="dcterms:W3CDTF">2009-02-10T21:42:51Z</dcterms:created>
  <dcterms:modified xsi:type="dcterms:W3CDTF">2023-10-06T05:02:17Z</dcterms:modified>
</cp:coreProperties>
</file>