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50" r:id="rId1"/>
  </p:sldMasterIdLst>
  <p:notesMasterIdLst>
    <p:notesMasterId r:id="rId29"/>
  </p:notesMasterIdLst>
  <p:handoutMasterIdLst>
    <p:handoutMasterId r:id="rId30"/>
  </p:handoutMasterIdLst>
  <p:sldIdLst>
    <p:sldId id="256" r:id="rId2"/>
    <p:sldId id="258" r:id="rId3"/>
    <p:sldId id="264" r:id="rId4"/>
    <p:sldId id="265" r:id="rId5"/>
    <p:sldId id="289" r:id="rId6"/>
    <p:sldId id="266" r:id="rId7"/>
    <p:sldId id="270" r:id="rId8"/>
    <p:sldId id="271" r:id="rId9"/>
    <p:sldId id="272" r:id="rId10"/>
    <p:sldId id="273" r:id="rId11"/>
    <p:sldId id="274" r:id="rId12"/>
    <p:sldId id="290" r:id="rId13"/>
    <p:sldId id="276" r:id="rId14"/>
    <p:sldId id="277" r:id="rId15"/>
    <p:sldId id="278" r:id="rId16"/>
    <p:sldId id="279" r:id="rId17"/>
    <p:sldId id="280" r:id="rId18"/>
    <p:sldId id="281" r:id="rId19"/>
    <p:sldId id="291" r:id="rId20"/>
    <p:sldId id="282" r:id="rId21"/>
    <p:sldId id="283" r:id="rId22"/>
    <p:sldId id="284" r:id="rId23"/>
    <p:sldId id="285" r:id="rId24"/>
    <p:sldId id="286" r:id="rId25"/>
    <p:sldId id="259" r:id="rId26"/>
    <p:sldId id="260" r:id="rId27"/>
    <p:sldId id="263" r:id="rId2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3300"/>
    <a:srgbClr val="0000FF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9" autoAdjust="0"/>
    <p:restoredTop sz="94575" autoAdjust="0"/>
  </p:normalViewPr>
  <p:slideViewPr>
    <p:cSldViewPr>
      <p:cViewPr varScale="1">
        <p:scale>
          <a:sx n="86" d="100"/>
          <a:sy n="86" d="100"/>
        </p:scale>
        <p:origin x="312" y="12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33" d="100"/>
          <a:sy n="33" d="100"/>
        </p:scale>
        <p:origin x="-1162" y="-77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r>
              <a:rPr lang="hu-HU" altLang="en-US"/>
              <a:t>Henez Árpád.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EB17DD18-9BC2-45A3-9511-809D0AFB8B71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1638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r>
              <a:rPr lang="hu-HU" altLang="en-US"/>
              <a:t>Cím helye</a:t>
            </a:r>
          </a:p>
        </p:txBody>
      </p:sp>
      <p:sp>
        <p:nvSpPr>
          <p:cNvPr id="1638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511D130-4119-4D78-A668-0C9AD405AE3E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kumimoji="1" sz="1200"/>
            </a:lvl1pPr>
          </a:lstStyle>
          <a:p>
            <a:endParaRPr lang="hu-HU" altLang="en-US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kumimoji="1" sz="1200"/>
            </a:lvl1pPr>
          </a:lstStyle>
          <a:p>
            <a:fld id="{96CA70E6-AAC1-4D85-98E3-5617A33EC496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37892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378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78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kumimoji="1" sz="1200"/>
            </a:lvl1pPr>
          </a:lstStyle>
          <a:p>
            <a:endParaRPr lang="hu-HU" altLang="en-US"/>
          </a:p>
        </p:txBody>
      </p:sp>
      <p:sp>
        <p:nvSpPr>
          <p:cNvPr id="378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kumimoji="1" sz="1200"/>
            </a:lvl1pPr>
          </a:lstStyle>
          <a:p>
            <a:fld id="{BF0AF09A-2AED-4990-8AB1-E2FC4B599452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BAE694E-EC36-414E-81AF-A39600CEE0DA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1A1B5B-2D09-4D56-A99C-BFE6E39A5653}" type="slidenum">
              <a:rPr lang="hu-HU" altLang="en-US"/>
              <a:pPr/>
              <a:t>1</a:t>
            </a:fld>
            <a:endParaRPr lang="hu-HU" altLang="en-US"/>
          </a:p>
        </p:txBody>
      </p:sp>
      <p:sp>
        <p:nvSpPr>
          <p:cNvPr id="389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F7D5F97-FA05-4ED8-971B-A5924E68BF67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D9932FB-02C1-41CC-895D-29411AF3488A}" type="slidenum">
              <a:rPr lang="hu-HU" altLang="en-US"/>
              <a:pPr/>
              <a:t>2</a:t>
            </a:fld>
            <a:endParaRPr lang="hu-HU" altLang="en-US"/>
          </a:p>
        </p:txBody>
      </p:sp>
      <p:sp>
        <p:nvSpPr>
          <p:cNvPr id="409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A8053C90-350E-4629-B6C7-88515786B9DB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E1B15C-FA65-40B2-89FA-D20ED62E72D2}" type="slidenum">
              <a:rPr lang="hu-HU" altLang="en-US"/>
              <a:pPr/>
              <a:t>3</a:t>
            </a:fld>
            <a:endParaRPr lang="hu-HU" altLang="en-US"/>
          </a:p>
        </p:txBody>
      </p:sp>
      <p:sp>
        <p:nvSpPr>
          <p:cNvPr id="6451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4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8D7F0E7-728A-4306-9A90-1AB2CBAA21F7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2A754B-ABE0-458C-A86D-71B8742E6D9C}" type="slidenum">
              <a:rPr lang="hu-HU" altLang="en-US"/>
              <a:pPr/>
              <a:t>4</a:t>
            </a:fld>
            <a:endParaRPr lang="hu-HU" altLang="en-US"/>
          </a:p>
        </p:txBody>
      </p:sp>
      <p:sp>
        <p:nvSpPr>
          <p:cNvPr id="6656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65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1241E8F-32C4-494E-955E-A124814FF34F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F98009-9543-44F4-87E4-6D7B6165994C}" type="slidenum">
              <a:rPr lang="hu-HU" altLang="en-US"/>
              <a:pPr/>
              <a:t>5</a:t>
            </a:fld>
            <a:endParaRPr lang="hu-HU" altLang="en-US"/>
          </a:p>
        </p:txBody>
      </p:sp>
      <p:sp>
        <p:nvSpPr>
          <p:cNvPr id="1167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7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4FD977D-25F2-4FD5-88ED-B01E4A1980A2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D24CDAD-BD5C-4509-8BB5-2A7766F1919D}" type="slidenum">
              <a:rPr lang="hu-HU" altLang="en-US"/>
              <a:pPr/>
              <a:t>6</a:t>
            </a:fld>
            <a:endParaRPr lang="hu-HU" altLang="en-US"/>
          </a:p>
        </p:txBody>
      </p:sp>
      <p:sp>
        <p:nvSpPr>
          <p:cNvPr id="686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A68D073-D396-4954-8F5C-8307481AC700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FE9ADF4-9DC2-487B-A058-D2687BB6F97B}" type="slidenum">
              <a:rPr lang="hu-HU" altLang="en-US"/>
              <a:pPr/>
              <a:t>7</a:t>
            </a:fld>
            <a:endParaRPr lang="hu-HU" altLang="en-US"/>
          </a:p>
        </p:txBody>
      </p:sp>
      <p:sp>
        <p:nvSpPr>
          <p:cNvPr id="7680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FDE65C2-84AE-4C6B-9A19-F4C8023B005D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7F6365-E9F0-4D26-AFAF-D8F39E072D74}" type="slidenum">
              <a:rPr lang="hu-HU" altLang="en-US"/>
              <a:pPr/>
              <a:t>8</a:t>
            </a:fld>
            <a:endParaRPr lang="hu-HU" altLang="en-US"/>
          </a:p>
        </p:txBody>
      </p:sp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1D5B37B-2133-4683-8D65-6DFCCF18EAC9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12D4F3-9E3D-4A6E-A6CF-94B40EC7AF7D}" type="slidenum">
              <a:rPr lang="hu-HU" altLang="en-US"/>
              <a:pPr/>
              <a:t>9</a:t>
            </a:fld>
            <a:endParaRPr lang="hu-HU" altLang="en-US"/>
          </a:p>
        </p:txBody>
      </p:sp>
      <p:sp>
        <p:nvSpPr>
          <p:cNvPr id="808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12AEFCE-B068-4647-BD6C-CCE235BD5798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7254C9-D9D8-42C5-9E58-0C4C404ACF78}" type="slidenum">
              <a:rPr lang="hu-HU" altLang="en-US"/>
              <a:pPr/>
              <a:t>10</a:t>
            </a:fld>
            <a:endParaRPr lang="hu-HU" altLang="en-US"/>
          </a:p>
        </p:txBody>
      </p:sp>
      <p:sp>
        <p:nvSpPr>
          <p:cNvPr id="8294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55AE762-4238-41A6-B4B8-6F2B11450FFA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3886D87-F122-4CEE-B850-6BB27DD2AAA7}" type="slidenum">
              <a:rPr lang="hu-HU" altLang="en-US"/>
              <a:pPr/>
              <a:t>11</a:t>
            </a:fld>
            <a:endParaRPr lang="hu-HU" altLang="en-US"/>
          </a:p>
        </p:txBody>
      </p:sp>
      <p:sp>
        <p:nvSpPr>
          <p:cNvPr id="8499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E893E349-33E2-414D-9820-B74A4F1AEB40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19D750-0ED8-4743-BADA-F564832205DE}" type="slidenum">
              <a:rPr lang="hu-HU" altLang="en-US"/>
              <a:pPr/>
              <a:t>12</a:t>
            </a:fld>
            <a:endParaRPr lang="hu-HU" altLang="en-US"/>
          </a:p>
        </p:txBody>
      </p:sp>
      <p:sp>
        <p:nvSpPr>
          <p:cNvPr id="11981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00FED01-1528-4806-B57D-219B823CFE4E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F1DB33A-38A6-4B95-9C65-19480EA85097}" type="slidenum">
              <a:rPr lang="hu-HU" altLang="en-US"/>
              <a:pPr/>
              <a:t>13</a:t>
            </a:fld>
            <a:endParaRPr lang="hu-HU" altLang="en-US"/>
          </a:p>
        </p:txBody>
      </p:sp>
      <p:sp>
        <p:nvSpPr>
          <p:cNvPr id="8909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F0117011-0B84-4F27-B9F0-586B63C06A87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9ABD39F-50DA-4432-A693-C339A52A14CD}" type="slidenum">
              <a:rPr lang="hu-HU" altLang="en-US"/>
              <a:pPr/>
              <a:t>14</a:t>
            </a:fld>
            <a:endParaRPr lang="hu-HU" altLang="en-US"/>
          </a:p>
        </p:txBody>
      </p:sp>
      <p:sp>
        <p:nvSpPr>
          <p:cNvPr id="9113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8959A27B-FE56-403B-9230-11944F48CDA0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0191924-2A8E-4391-9A00-9ACD1EFC480F}" type="slidenum">
              <a:rPr lang="hu-HU" altLang="en-US"/>
              <a:pPr/>
              <a:t>15</a:t>
            </a:fld>
            <a:endParaRPr lang="hu-HU" altLang="en-US"/>
          </a:p>
        </p:txBody>
      </p:sp>
      <p:sp>
        <p:nvSpPr>
          <p:cNvPr id="9318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DDFC4437-F2E0-4106-8D43-5A6D15D1608C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C5EF12B-63A0-4568-919A-35181E7451C5}" type="slidenum">
              <a:rPr lang="hu-HU" altLang="en-US"/>
              <a:pPr/>
              <a:t>16</a:t>
            </a:fld>
            <a:endParaRPr lang="hu-HU" altLang="en-US"/>
          </a:p>
        </p:txBody>
      </p:sp>
      <p:sp>
        <p:nvSpPr>
          <p:cNvPr id="9523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5AA6D85-10A5-46B2-9D55-CEE49FC9B8EB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98F9E0-33C5-45FB-83EE-999B63D060E5}" type="slidenum">
              <a:rPr lang="hu-HU" altLang="en-US"/>
              <a:pPr/>
              <a:t>17</a:t>
            </a:fld>
            <a:endParaRPr lang="hu-HU" altLang="en-US"/>
          </a:p>
        </p:txBody>
      </p:sp>
      <p:sp>
        <p:nvSpPr>
          <p:cNvPr id="9728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56B8A97-7628-4B1B-A94D-3BC3D240B76E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C546A8B-BD60-4419-B333-1AEEE4F5EFCF}" type="slidenum">
              <a:rPr lang="hu-HU" altLang="en-US"/>
              <a:pPr/>
              <a:t>18</a:t>
            </a:fld>
            <a:endParaRPr lang="hu-HU" altLang="en-US"/>
          </a:p>
        </p:txBody>
      </p:sp>
      <p:sp>
        <p:nvSpPr>
          <p:cNvPr id="9933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772D9403-56DA-4D38-8E60-324D3A629B19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96BA853-402A-4BCE-86F2-C13DA7F393F0}" type="slidenum">
              <a:rPr lang="hu-HU" altLang="en-US"/>
              <a:pPr/>
              <a:t>19</a:t>
            </a:fld>
            <a:endParaRPr lang="hu-HU" altLang="en-US"/>
          </a:p>
        </p:txBody>
      </p:sp>
      <p:sp>
        <p:nvSpPr>
          <p:cNvPr id="12595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59A1207-D048-486B-9CEE-361C22046F4E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89ECDB4-FDD8-4430-AB9D-B70F853626D2}" type="slidenum">
              <a:rPr lang="hu-HU" altLang="en-US"/>
              <a:pPr/>
              <a:t>20</a:t>
            </a:fld>
            <a:endParaRPr lang="hu-HU" altLang="en-US"/>
          </a:p>
        </p:txBody>
      </p:sp>
      <p:sp>
        <p:nvSpPr>
          <p:cNvPr id="10137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00A17A6D-55CA-48CC-AF20-04AF6DF065FA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2DBCEB-ACE8-49FF-B9CC-17FB8392AEFA}" type="slidenum">
              <a:rPr lang="hu-HU" altLang="en-US"/>
              <a:pPr/>
              <a:t>21</a:t>
            </a:fld>
            <a:endParaRPr lang="hu-HU" altLang="en-US"/>
          </a:p>
        </p:txBody>
      </p:sp>
      <p:sp>
        <p:nvSpPr>
          <p:cNvPr id="103426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35C17A2A-7FA6-4170-A275-4A183A51E579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C2FE560-AE8A-4CC0-9F62-09F124EDD3BC}" type="slidenum">
              <a:rPr lang="hu-HU" altLang="en-US"/>
              <a:pPr/>
              <a:t>22</a:t>
            </a:fld>
            <a:endParaRPr lang="hu-HU" altLang="en-US"/>
          </a:p>
        </p:txBody>
      </p:sp>
      <p:sp>
        <p:nvSpPr>
          <p:cNvPr id="105474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CDB2079F-58C8-4F37-AF71-29223FFFD932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28F2402-3A5F-4356-BCBE-159C60B9158B}" type="slidenum">
              <a:rPr lang="hu-HU" altLang="en-US"/>
              <a:pPr/>
              <a:t>23</a:t>
            </a:fld>
            <a:endParaRPr lang="hu-HU" altLang="en-US"/>
          </a:p>
        </p:txBody>
      </p:sp>
      <p:sp>
        <p:nvSpPr>
          <p:cNvPr id="1075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4E8BE824-2297-4AC9-8FAE-9C725031DD10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A5F30C-ECEF-46AA-90A1-4836A3ED3D13}" type="slidenum">
              <a:rPr lang="hu-HU" altLang="en-US"/>
              <a:pPr/>
              <a:t>24</a:t>
            </a:fld>
            <a:endParaRPr lang="hu-HU" altLang="en-US"/>
          </a:p>
        </p:txBody>
      </p:sp>
      <p:sp>
        <p:nvSpPr>
          <p:cNvPr id="109570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</p:spPr>
        <p:txBody>
          <a:bodyPr/>
          <a:lstStyle/>
          <a:p>
            <a:pPr marL="342900" indent="-342900"/>
            <a:endParaRPr lang="hu-HU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900C93AE-618A-49C8-BB83-493B3A2E6FB0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EACE320-E78D-4819-B2C0-2808F4A14BC0}" type="slidenum">
              <a:rPr lang="hu-HU" altLang="en-US"/>
              <a:pPr/>
              <a:t>25</a:t>
            </a:fld>
            <a:endParaRPr lang="hu-HU" altLang="en-US"/>
          </a:p>
        </p:txBody>
      </p:sp>
      <p:sp>
        <p:nvSpPr>
          <p:cNvPr id="55298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5A5E9577-7437-45D8-89C2-8B0CC478C70A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1AEC04A-4E20-41FB-90C9-BD08D4CC26A0}" type="slidenum">
              <a:rPr lang="hu-HU" altLang="en-US"/>
              <a:pPr/>
              <a:t>26</a:t>
            </a:fld>
            <a:endParaRPr lang="hu-HU" altLang="en-US"/>
          </a:p>
        </p:txBody>
      </p:sp>
      <p:sp>
        <p:nvSpPr>
          <p:cNvPr id="5632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63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Grp="1" noChangeArrowheads="1"/>
          </p:cNvSpPr>
          <p:nvPr>
            <p:ph type="dt" idx="1"/>
          </p:nvPr>
        </p:nvSpPr>
        <p:spPr>
          <a:ln/>
        </p:spPr>
        <p:txBody>
          <a:bodyPr/>
          <a:lstStyle/>
          <a:p>
            <a:fld id="{2976E5DE-E4F9-4536-9F5E-41688170397E}" type="datetime1">
              <a:rPr lang="hu-HU" altLang="en-US"/>
              <a:pPr/>
              <a:t>2019.10.06.</a:t>
            </a:fld>
            <a:endParaRPr lang="hu-HU" altLang="en-U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360585-1BFB-451E-916C-4D238B8C7A71}" type="slidenum">
              <a:rPr lang="hu-HU" altLang="en-US"/>
              <a:pPr/>
              <a:t>27</a:t>
            </a:fld>
            <a:endParaRPr lang="hu-HU" altLang="en-US"/>
          </a:p>
        </p:txBody>
      </p:sp>
      <p:sp>
        <p:nvSpPr>
          <p:cNvPr id="61442" name="Rectangle 2"/>
          <p:cNvSpPr>
            <a:spLocks noRo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163 w 4128"/>
              <a:gd name="T1" fmla="*/ 200 h 479"/>
              <a:gd name="T2" fmla="*/ 4128 w 4128"/>
              <a:gd name="T3" fmla="*/ 200 h 479"/>
              <a:gd name="T4" fmla="*/ 4128 w 4128"/>
              <a:gd name="T5" fmla="*/ 429 h 479"/>
              <a:gd name="T6" fmla="*/ 0 w 4128"/>
              <a:gd name="T7" fmla="*/ 441 h 479"/>
              <a:gd name="T8" fmla="*/ 163 w 4128"/>
              <a:gd name="T9" fmla="*/ 20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 smtClean="0"/>
              <a:t>Mintacím szerkesztése</a:t>
            </a:r>
          </a:p>
        </p:txBody>
      </p:sp>
      <p:sp>
        <p:nvSpPr>
          <p:cNvPr id="36868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 smtClean="0"/>
              <a:t>Mintaalcím szerkesztése</a:t>
            </a:r>
          </a:p>
        </p:txBody>
      </p:sp>
      <p:sp>
        <p:nvSpPr>
          <p:cNvPr id="36869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endParaRPr lang="hu-HU" altLang="en-US"/>
          </a:p>
        </p:txBody>
      </p:sp>
      <p:sp>
        <p:nvSpPr>
          <p:cNvPr id="36870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endParaRPr lang="hu-HU" altLang="en-US"/>
          </a:p>
        </p:txBody>
      </p:sp>
      <p:sp>
        <p:nvSpPr>
          <p:cNvPr id="36871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fld id="{1D043E7D-606E-4355-A59C-EF3F7DAE788B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7E32D22-6E04-472B-922B-A70E8BA0751F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52631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8B26443-1627-4F2A-A415-36DE78F9C73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179648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25E901A-0E4F-48F7-B712-7522142363B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975215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5FC23EF-7161-425D-B464-D07A4403CA6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7450481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4E9C88-9E92-45C9-B340-444447ECF3C4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72254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146C4DD-1FDE-4137-A252-C03EB06D1826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54175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B657B5B-EC8C-49B0-A002-7E11EABACB7F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611335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D35E461-5244-4FED-B382-E59B9423D1CF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4202786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9F0A50-61B2-4584-8CB1-6986A4C6B6C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0025713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34916A4-03D8-4453-A65D-31BC41DB002E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534279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F800BE0-0734-4BD4-B528-D23810EE754B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178232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5C0E39C-5DDB-4D6B-AF2F-03F9BBC5903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2278778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Mintacím szerkesztése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 smtClean="0"/>
              <a:t>Mintaszöveg szerkesztése</a:t>
            </a:r>
          </a:p>
          <a:p>
            <a:pPr lvl="1"/>
            <a:r>
              <a:rPr lang="hu-HU" altLang="en-US" smtClean="0"/>
              <a:t>Második szint</a:t>
            </a:r>
          </a:p>
          <a:p>
            <a:pPr lvl="2"/>
            <a:r>
              <a:rPr lang="hu-HU" altLang="en-US" smtClean="0"/>
              <a:t>Harmadik szint</a:t>
            </a:r>
          </a:p>
          <a:p>
            <a:pPr lvl="3"/>
            <a:r>
              <a:rPr lang="hu-HU" altLang="en-US" smtClean="0"/>
              <a:t>Negyedik szint</a:t>
            </a:r>
          </a:p>
          <a:p>
            <a:pPr lvl="4"/>
            <a:r>
              <a:rPr lang="hu-HU" altLang="en-US" smtClean="0"/>
              <a:t>Ötödik szint</a:t>
            </a:r>
          </a:p>
        </p:txBody>
      </p:sp>
      <p:sp>
        <p:nvSpPr>
          <p:cNvPr id="358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hu-HU" altLang="en-US"/>
          </a:p>
        </p:txBody>
      </p:sp>
      <p:sp>
        <p:nvSpPr>
          <p:cNvPr id="358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hu-HU" altLang="en-US"/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B3952049-1E4F-4E8B-8F6A-801A208142AF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3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Text Box 6"/>
          <p:cNvSpPr txBox="1">
            <a:spLocks noChangeArrowheads="1"/>
          </p:cNvSpPr>
          <p:nvPr/>
        </p:nvSpPr>
        <p:spPr bwMode="auto">
          <a:xfrm>
            <a:off x="0" y="74613"/>
            <a:ext cx="9144000" cy="1189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kumimoji="1" lang="hu-HU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Hatalmi átrendeződés </a:t>
            </a:r>
            <a:r>
              <a:rPr kumimoji="1" lang="hu-HU" altLang="en-US" sz="44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Európában a XVIII. században</a:t>
            </a:r>
            <a:endParaRPr kumimoji="1" lang="hu-HU" altLang="en-US" sz="4400" b="1" dirty="0">
              <a:solidFill>
                <a:srgbClr val="C0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Text Box 3"/>
          <p:cNvSpPr txBox="1">
            <a:spLocks noChangeArrowheads="1"/>
          </p:cNvSpPr>
          <p:nvPr/>
        </p:nvSpPr>
        <p:spPr bwMode="auto">
          <a:xfrm>
            <a:off x="0" y="115888"/>
            <a:ext cx="9144000" cy="1298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kumimoji="1" lang="hu-HU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 felvilágosult abszolutizmus </a:t>
            </a:r>
          </a:p>
          <a:p>
            <a:pPr algn="ctr"/>
            <a:r>
              <a:rPr kumimoji="1" lang="hu-HU" altLang="en-US" sz="4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(A nagyhatalmi politika ára)</a:t>
            </a:r>
            <a:endParaRPr kumimoji="1" lang="hu-HU" altLang="en-US" b="1" dirty="0">
              <a:solidFill>
                <a:srgbClr val="C00000"/>
              </a:solidFill>
              <a:latin typeface="Calibri" panose="020F0502020204030204" pitchFamily="34" charset="0"/>
              <a:sym typeface="Wingdings" pitchFamily="2" charset="2"/>
            </a:endParaRPr>
          </a:p>
        </p:txBody>
      </p:sp>
      <p:sp>
        <p:nvSpPr>
          <p:cNvPr id="58373" name="Text Box 5"/>
          <p:cNvSpPr txBox="1">
            <a:spLocks noChangeArrowheads="1"/>
          </p:cNvSpPr>
          <p:nvPr/>
        </p:nvSpPr>
        <p:spPr bwMode="auto">
          <a:xfrm>
            <a:off x="0" y="1484313"/>
            <a:ext cx="9144000" cy="3508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altLang="en-US" dirty="0">
                <a:latin typeface="Calibri" panose="020F0502020204030204" pitchFamily="34" charset="0"/>
              </a:rPr>
              <a:t> </a:t>
            </a:r>
            <a:r>
              <a:rPr kumimoji="1" lang="hu-HU" altLang="en-US" b="1" u="sng" dirty="0">
                <a:latin typeface="Calibri" panose="020F0502020204030204" pitchFamily="34" charset="0"/>
              </a:rPr>
              <a:t>Nagyhatalmi szerep </a:t>
            </a:r>
            <a:r>
              <a:rPr kumimoji="1" lang="hu-HU" altLang="en-US" b="1" u="sng" dirty="0" smtClean="0">
                <a:latin typeface="Calibri" panose="020F0502020204030204" pitchFamily="34" charset="0"/>
              </a:rPr>
              <a:t>-</a:t>
            </a:r>
            <a:r>
              <a:rPr kumimoji="1" lang="hu-HU" altLang="en-US" b="1" u="sng" dirty="0" smtClean="0">
                <a:latin typeface="Calibri" panose="020F0502020204030204" pitchFamily="34" charset="0"/>
                <a:sym typeface="Symbol" pitchFamily="18" charset="2"/>
              </a:rPr>
              <a:t> </a:t>
            </a:r>
            <a:r>
              <a:rPr kumimoji="1" lang="hu-HU" altLang="en-US" b="1" u="sng" dirty="0">
                <a:latin typeface="Calibri" panose="020F0502020204030204" pitchFamily="34" charset="0"/>
              </a:rPr>
              <a:t>Abszolút </a:t>
            </a:r>
            <a:r>
              <a:rPr kumimoji="1" lang="hu-HU" altLang="en-US" b="1" u="sng" dirty="0" smtClean="0">
                <a:latin typeface="Calibri" panose="020F0502020204030204" pitchFamily="34" charset="0"/>
              </a:rPr>
              <a:t>állam:</a:t>
            </a:r>
            <a:endParaRPr kumimoji="1" lang="hu-HU" altLang="en-US" b="1" u="sng" dirty="0">
              <a:latin typeface="Calibri" panose="020F0502020204030204" pitchFamily="34" charset="0"/>
              <a:sym typeface="Symbol" pitchFamily="18" charset="2"/>
            </a:endParaRPr>
          </a:p>
          <a:p>
            <a:pPr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 smtClean="0">
                <a:latin typeface="Calibri" panose="020F0502020204030204" pitchFamily="34" charset="0"/>
                <a:sym typeface="Symbol" pitchFamily="18" charset="2"/>
              </a:rPr>
              <a:t>     </a:t>
            </a:r>
            <a:endParaRPr kumimoji="1" lang="hu-HU" altLang="en-US" dirty="0">
              <a:latin typeface="Calibri" panose="020F0502020204030204" pitchFamily="34" charset="0"/>
              <a:sym typeface="Symbol" pitchFamily="18" charset="2"/>
            </a:endParaRPr>
          </a:p>
          <a:p>
            <a:pPr lvl="1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 smtClean="0">
                <a:latin typeface="Calibri" panose="020F0502020204030204" pitchFamily="34" charset="0"/>
                <a:sym typeface="Wingdings 2" panose="05020102010507070707" pitchFamily="18" charset="2"/>
              </a:rPr>
              <a:t></a:t>
            </a:r>
            <a:r>
              <a:rPr kumimoji="1" lang="hu-HU" altLang="en-US" dirty="0" smtClean="0">
                <a:latin typeface="Calibri" panose="020F0502020204030204" pitchFamily="34" charset="0"/>
              </a:rPr>
              <a:t> </a:t>
            </a:r>
            <a:r>
              <a:rPr kumimoji="1" lang="hu-HU" alt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Alkotmányos </a:t>
            </a:r>
            <a:r>
              <a:rPr kumimoji="1" lang="hu-HU" alt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monarchia </a:t>
            </a:r>
            <a:r>
              <a:rPr kumimoji="1" lang="hu-HU" altLang="en-US" dirty="0">
                <a:latin typeface="Calibri" panose="020F0502020204030204" pitchFamily="34" charset="0"/>
              </a:rPr>
              <a:t>(Anglia + gyarmatok</a:t>
            </a:r>
            <a:r>
              <a:rPr kumimoji="1" lang="hu-HU" altLang="en-US" dirty="0" smtClean="0">
                <a:latin typeface="Calibri" panose="020F0502020204030204" pitchFamily="34" charset="0"/>
              </a:rPr>
              <a:t>)</a:t>
            </a:r>
            <a:endParaRPr kumimoji="1" lang="hu-HU" altLang="en-US" dirty="0">
              <a:latin typeface="Calibri" panose="020F0502020204030204" pitchFamily="34" charset="0"/>
            </a:endParaRPr>
          </a:p>
          <a:p>
            <a:pPr marL="800100" lvl="1" indent="-342900">
              <a:lnSpc>
                <a:spcPct val="115000"/>
              </a:lnSpc>
              <a:spcBef>
                <a:spcPct val="20000"/>
              </a:spcBef>
              <a:buFont typeface="Wingdings 2" panose="05020102010507070707" pitchFamily="18" charset="2"/>
              <a:buChar char="c"/>
            </a:pPr>
            <a:r>
              <a:rPr kumimoji="1" lang="hu-HU" altLang="en-US" b="1" dirty="0" smtClean="0">
                <a:solidFill>
                  <a:srgbClr val="FF0000"/>
                </a:solidFill>
                <a:latin typeface="Calibri" panose="020F0502020204030204" pitchFamily="34" charset="0"/>
              </a:rPr>
              <a:t>Abszolút </a:t>
            </a:r>
            <a:r>
              <a:rPr kumimoji="1" lang="hu-HU" altLang="en-US" b="1" dirty="0">
                <a:solidFill>
                  <a:srgbClr val="FF0000"/>
                </a:solidFill>
                <a:latin typeface="Calibri" panose="020F0502020204030204" pitchFamily="34" charset="0"/>
              </a:rPr>
              <a:t>monarchia </a:t>
            </a:r>
            <a:r>
              <a:rPr kumimoji="1" lang="hu-HU" altLang="en-US" dirty="0">
                <a:latin typeface="Calibri" panose="020F0502020204030204" pitchFamily="34" charset="0"/>
              </a:rPr>
              <a:t>(</a:t>
            </a:r>
            <a:r>
              <a:rPr kumimoji="1" lang="hu-HU" altLang="en-US" dirty="0" err="1" smtClean="0">
                <a:latin typeface="Calibri" panose="020F0502020204030204" pitchFamily="34" charset="0"/>
                <a:sym typeface="Symbol" pitchFamily="18" charset="2"/>
              </a:rPr>
              <a:t>Fr.o</a:t>
            </a:r>
            <a:r>
              <a:rPr kumimoji="1" lang="hu-HU" altLang="en-US" dirty="0">
                <a:latin typeface="Calibri" panose="020F0502020204030204" pitchFamily="34" charset="0"/>
                <a:sym typeface="Symbol" pitchFamily="18" charset="2"/>
              </a:rPr>
              <a:t>. </a:t>
            </a:r>
            <a:r>
              <a:rPr kumimoji="1" lang="hu-HU" altLang="en-US" dirty="0">
                <a:latin typeface="Calibri" panose="020F0502020204030204" pitchFamily="34" charset="0"/>
              </a:rPr>
              <a:t>+</a:t>
            </a:r>
            <a:r>
              <a:rPr kumimoji="1" lang="hu-HU" altLang="en-US" dirty="0">
                <a:latin typeface="Calibri" panose="020F0502020204030204" pitchFamily="34" charset="0"/>
                <a:sym typeface="Symbol" pitchFamily="18" charset="2"/>
              </a:rPr>
              <a:t> merkantilizmus) </a:t>
            </a:r>
            <a:endParaRPr kumimoji="1" lang="hu-HU" altLang="en-US" dirty="0" smtClean="0">
              <a:latin typeface="Calibri" panose="020F0502020204030204" pitchFamily="34" charset="0"/>
              <a:sym typeface="Symbol" pitchFamily="18" charset="2"/>
            </a:endParaRPr>
          </a:p>
          <a:p>
            <a:pPr lvl="1">
              <a:lnSpc>
                <a:spcPct val="115000"/>
              </a:lnSpc>
              <a:spcBef>
                <a:spcPct val="20000"/>
              </a:spcBef>
            </a:pPr>
            <a:endParaRPr kumimoji="1" lang="hu-HU" altLang="en-US" dirty="0">
              <a:latin typeface="Calibri" panose="020F0502020204030204" pitchFamily="34" charset="0"/>
              <a:sym typeface="Symbol" pitchFamily="18" charset="2"/>
            </a:endParaRPr>
          </a:p>
          <a:p>
            <a:pPr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altLang="en-US" dirty="0">
                <a:latin typeface="Calibri" panose="020F0502020204030204" pitchFamily="34" charset="0"/>
                <a:sym typeface="Symbol" pitchFamily="18" charset="2"/>
              </a:rPr>
              <a:t> A periféria országai  </a:t>
            </a:r>
            <a:r>
              <a:rPr kumimoji="1" lang="hu-HU" altLang="en-US" b="1" dirty="0">
                <a:solidFill>
                  <a:srgbClr val="FF0000"/>
                </a:solidFill>
                <a:latin typeface="Calibri" panose="020F0502020204030204" pitchFamily="34" charset="0"/>
                <a:sym typeface="Symbol" pitchFamily="18" charset="2"/>
              </a:rPr>
              <a:t>kísérlet a felzárkózásra</a:t>
            </a:r>
          </a:p>
          <a:p>
            <a:pPr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dirty="0">
                <a:latin typeface="Calibri" panose="020F0502020204030204" pitchFamily="34" charset="0"/>
                <a:sym typeface="Symbol" pitchFamily="18" charset="2"/>
              </a:rPr>
              <a:t>				</a:t>
            </a:r>
          </a:p>
        </p:txBody>
      </p:sp>
      <p:sp>
        <p:nvSpPr>
          <p:cNvPr id="58376" name="Rectangle 8"/>
          <p:cNvSpPr>
            <a:spLocks noChangeArrowheads="1"/>
          </p:cNvSpPr>
          <p:nvPr/>
        </p:nvSpPr>
        <p:spPr bwMode="auto">
          <a:xfrm>
            <a:off x="6500019" y="2331810"/>
            <a:ext cx="611187" cy="1158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7000" dirty="0">
                <a:solidFill>
                  <a:srgbClr val="FF3300"/>
                </a:solidFill>
              </a:rPr>
              <a:t>}</a:t>
            </a:r>
            <a:endParaRPr lang="hu-HU" altLang="en-US" sz="7000" dirty="0">
              <a:solidFill>
                <a:srgbClr val="FF3300"/>
              </a:solidFill>
            </a:endParaRPr>
          </a:p>
        </p:txBody>
      </p:sp>
      <p:sp>
        <p:nvSpPr>
          <p:cNvPr id="58377" name="Text Box 9"/>
          <p:cNvSpPr txBox="1">
            <a:spLocks noChangeArrowheads="1"/>
          </p:cNvSpPr>
          <p:nvPr/>
        </p:nvSpPr>
        <p:spPr bwMode="auto">
          <a:xfrm>
            <a:off x="6948264" y="2630260"/>
            <a:ext cx="2052637" cy="860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FF3300"/>
                </a:solidFill>
                <a:latin typeface="Calibri" panose="020F0502020204030204" pitchFamily="34" charset="0"/>
                <a:sym typeface="Symbol" pitchFamily="18" charset="2"/>
              </a:rPr>
              <a:t>A teherbíró </a:t>
            </a:r>
            <a:r>
              <a:rPr kumimoji="1" lang="hu-HU" altLang="en-US" dirty="0" smtClean="0">
                <a:solidFill>
                  <a:srgbClr val="FF3300"/>
                </a:solidFill>
                <a:latin typeface="Calibri" panose="020F0502020204030204" pitchFamily="34" charset="0"/>
                <a:sym typeface="Symbol" pitchFamily="18" charset="2"/>
              </a:rPr>
              <a:t>képesség a </a:t>
            </a:r>
            <a:r>
              <a:rPr kumimoji="1" lang="hu-HU" altLang="en-US" dirty="0">
                <a:solidFill>
                  <a:srgbClr val="FF3300"/>
                </a:solidFill>
                <a:latin typeface="Calibri" panose="020F0502020204030204" pitchFamily="34" charset="0"/>
                <a:sym typeface="Symbol" pitchFamily="18" charset="2"/>
              </a:rPr>
              <a:t>cél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ChangeArrowheads="1"/>
          </p:cNvSpPr>
          <p:nvPr/>
        </p:nvSpPr>
        <p:spPr bwMode="auto">
          <a:xfrm>
            <a:off x="0" y="115888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1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felvilágosult abszolutizmus </a:t>
            </a:r>
          </a:p>
        </p:txBody>
      </p:sp>
      <p:sp>
        <p:nvSpPr>
          <p:cNvPr id="63491" name="Text Box 3"/>
          <p:cNvSpPr txBox="1">
            <a:spLocks noChangeArrowheads="1"/>
          </p:cNvSpPr>
          <p:nvPr/>
        </p:nvSpPr>
        <p:spPr bwMode="auto">
          <a:xfrm>
            <a:off x="0" y="765175"/>
            <a:ext cx="8459788" cy="5962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XVIII. század eleje – hatalmi változás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          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Spanyolország, Svédország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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Franciaország hegemóniája megtörik, </a:t>
            </a:r>
            <a:r>
              <a:rPr lang="hu-HU" altLang="en-US">
                <a:solidFill>
                  <a:srgbClr val="0000FF"/>
                </a:solidFill>
              </a:rPr>
              <a:t>Anglia tartja pozícióit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ym typeface="Wingdings 2" panose="05020102010507070707" pitchFamily="18" charset="2"/>
              </a:rPr>
              <a:t>          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Megerősödik: Oroszo., Poroszo., Habsburg Birodalom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		      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      Nagyhatalmi szerepet csak erős állammal lehet csak folytatni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		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	Gazdaságilag elmaradt Nyugat-Európához képest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		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Abszolút m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onarchiák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a felvilágosodás segítségül „hívása”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	        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             A felvilágosult abszolutizmus megjelenése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2"/>
          <p:cNvSpPr txBox="1">
            <a:spLocks noChangeArrowheads="1"/>
          </p:cNvSpPr>
          <p:nvPr/>
        </p:nvSpPr>
        <p:spPr bwMode="auto">
          <a:xfrm>
            <a:off x="0" y="100013"/>
            <a:ext cx="9144000" cy="592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1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széttagolt Németország</a:t>
            </a:r>
          </a:p>
        </p:txBody>
      </p:sp>
      <p:sp>
        <p:nvSpPr>
          <p:cNvPr id="65539" name="Text Box 3"/>
          <p:cNvSpPr txBox="1">
            <a:spLocks noChangeArrowheads="1"/>
          </p:cNvSpPr>
          <p:nvPr/>
        </p:nvSpPr>
        <p:spPr bwMode="auto">
          <a:xfrm>
            <a:off x="0" y="601663"/>
            <a:ext cx="9144000" cy="62690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1648, Westfáliai béke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 </a:t>
            </a:r>
            <a:r>
              <a:rPr lang="hu-HU" altLang="en-US">
                <a:solidFill>
                  <a:srgbClr val="0000FF"/>
                </a:solidFill>
              </a:rPr>
              <a:t>Németország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földrajzi fogalom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     </a:t>
            </a: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 Ausztria, Poroszország, Bajorország, Szászország</a:t>
            </a:r>
            <a:endParaRPr kumimoji="1" lang="hu-HU" altLang="en-US">
              <a:solidFill>
                <a:srgbClr val="FF3300"/>
              </a:solidFill>
              <a:sym typeface="Wingdings 2" panose="05020102010507070707" pitchFamily="18" charset="2"/>
            </a:endParaRP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  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széttagoltság, 300 apró állam</a:t>
            </a: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         </a:t>
            </a: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  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Többen is érdekeltek: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Franciao., Anglia, és a kis német államok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 Újjáépítés, </a:t>
            </a:r>
            <a:r>
              <a:rPr kumimoji="1" lang="hu-HU" altLang="en-US">
                <a:solidFill>
                  <a:srgbClr val="0000FF"/>
                </a:solidFill>
              </a:rPr>
              <a:t>abszolút hatalom kiép.</a:t>
            </a:r>
            <a:r>
              <a:rPr kumimoji="1" lang="hu-HU" altLang="en-US"/>
              <a:t>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rengeteg pénzbe kerül</a:t>
            </a: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    </a:t>
            </a: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 Minta a „Napkirály”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</a:t>
            </a:r>
            <a:r>
              <a:rPr lang="hu-HU" altLang="en-US">
                <a:sym typeface="Symbol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„abszolút fejedelmecskék”</a:t>
            </a: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		                </a:t>
            </a: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       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Fejedelmi merkantilizmus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kameralizmus (vámhatár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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    </a:t>
            </a: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>
                <a:sym typeface="Symbol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</a:rPr>
              <a:t>XVIII. század második fele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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megjelenik a felvilágosult abszolutizmus</a:t>
            </a:r>
            <a:r>
              <a:rPr lang="hu-HU" altLang="en-US"/>
              <a:t> </a:t>
            </a:r>
            <a:endParaRPr lang="hu-HU" altLang="en-US">
              <a:solidFill>
                <a:srgbClr val="0000FF"/>
              </a:solidFill>
              <a:sym typeface="Symbol" pitchFamily="18" charset="2"/>
            </a:endParaRP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 NRCs - 2 állam emelkedett ki (új nagyhatalmak)</a:t>
            </a:r>
          </a:p>
          <a:p>
            <a:pPr>
              <a:lnSpc>
                <a:spcPct val="8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sz="2800">
                <a:solidFill>
                  <a:srgbClr val="FF3300"/>
                </a:solidFill>
                <a:sym typeface="Wingdings" pitchFamily="2" charset="2"/>
              </a:rPr>
              <a:t>	 </a:t>
            </a:r>
            <a:r>
              <a:rPr lang="hu-HU" altLang="en-US" sz="3200">
                <a:solidFill>
                  <a:srgbClr val="FF3300"/>
                </a:solidFill>
                <a:sym typeface="Wingdings" pitchFamily="2" charset="2"/>
              </a:rPr>
              <a:t></a:t>
            </a:r>
            <a:r>
              <a:rPr lang="hu-HU" altLang="en-US" sz="3200">
                <a:solidFill>
                  <a:srgbClr val="FF3300"/>
                </a:solidFill>
                <a:sym typeface="Symbol" pitchFamily="18" charset="2"/>
              </a:rPr>
              <a:t>    				</a:t>
            </a:r>
            <a:r>
              <a:rPr lang="hu-HU" altLang="en-US" sz="3200">
                <a:solidFill>
                  <a:srgbClr val="FF3300"/>
                </a:solidFill>
                <a:sym typeface="Wingdings" pitchFamily="2" charset="2"/>
              </a:rPr>
              <a:t></a:t>
            </a:r>
            <a:r>
              <a:rPr lang="hu-HU" altLang="en-US" sz="3200">
                <a:sym typeface="Symbol" pitchFamily="18" charset="2"/>
              </a:rPr>
              <a:t> </a:t>
            </a:r>
            <a:endParaRPr lang="hu-HU" altLang="en-US" sz="3200">
              <a:solidFill>
                <a:srgbClr val="0000FF"/>
              </a:solidFill>
              <a:sym typeface="Symbol" pitchFamily="18" charset="2"/>
            </a:endParaRPr>
          </a:p>
          <a:p>
            <a:pPr>
              <a:lnSpc>
                <a:spcPct val="9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    Poroszország		         Ausztria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7" name="Picture 5" descr="07 merkantilizmu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0" t="7141" r="4550" b="11098"/>
          <a:stretch>
            <a:fillRect/>
          </a:stretch>
        </p:blipFill>
        <p:spPr bwMode="auto">
          <a:xfrm>
            <a:off x="4103688" y="2579688"/>
            <a:ext cx="5040312" cy="427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5720" name="Picture 8" descr="08 német államok a XVIII"/>
          <p:cNvPicPr>
            <a:picLocks noChangeAspect="1" noChangeArrowheads="1"/>
          </p:cNvPicPr>
          <p:nvPr>
            <p:ph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59" t="6526" r="4990" b="20148"/>
          <a:stretch>
            <a:fillRect/>
          </a:stretch>
        </p:blipFill>
        <p:spPr>
          <a:xfrm>
            <a:off x="0" y="0"/>
            <a:ext cx="5364163" cy="47212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5722" name="Text Box 10"/>
          <p:cNvSpPr txBox="1">
            <a:spLocks noChangeArrowheads="1"/>
          </p:cNvSpPr>
          <p:nvPr/>
        </p:nvSpPr>
        <p:spPr bwMode="auto">
          <a:xfrm>
            <a:off x="5508625" y="476250"/>
            <a:ext cx="32400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Német államok a XVIII. században</a:t>
            </a:r>
          </a:p>
        </p:txBody>
      </p:sp>
      <p:sp>
        <p:nvSpPr>
          <p:cNvPr id="115723" name="Text Box 11"/>
          <p:cNvSpPr txBox="1">
            <a:spLocks noChangeArrowheads="1"/>
          </p:cNvSpPr>
          <p:nvPr/>
        </p:nvSpPr>
        <p:spPr bwMode="auto">
          <a:xfrm>
            <a:off x="179388" y="5373688"/>
            <a:ext cx="29527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Merkantilizmus -kameralizmus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Text Box 2"/>
          <p:cNvSpPr txBox="1">
            <a:spLocks noChangeArrowheads="1"/>
          </p:cNvSpPr>
          <p:nvPr/>
        </p:nvSpPr>
        <p:spPr bwMode="auto">
          <a:xfrm>
            <a:off x="71438" y="44450"/>
            <a:ext cx="9072562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Poroszország felemelkedése</a:t>
            </a:r>
          </a:p>
        </p:txBody>
      </p:sp>
      <p:sp>
        <p:nvSpPr>
          <p:cNvPr id="67587" name="Text Box 3"/>
          <p:cNvSpPr txBox="1">
            <a:spLocks noChangeArrowheads="1"/>
          </p:cNvSpPr>
          <p:nvPr/>
        </p:nvSpPr>
        <p:spPr bwMode="auto">
          <a:xfrm>
            <a:off x="0" y="476250"/>
            <a:ext cx="6443663" cy="634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Brandenburgi Válfej., Porosz Hg., rajnai ter.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ym typeface="Wingdings 2" panose="05020102010507070707" pitchFamily="18" charset="2"/>
              </a:rPr>
              <a:t>      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jó mg., ipari és kereskedelmi lehetőségek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I. Frigyes (1688-1713)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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1701 új        Königsberg (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</a:t>
            </a:r>
            <a:r>
              <a:rPr lang="hu-HU" altLang="en-US"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NRCs terület)</a:t>
            </a:r>
            <a:endParaRPr lang="hu-HU" altLang="en-US">
              <a:solidFill>
                <a:srgbClr val="0000FF"/>
              </a:solidFill>
            </a:endParaRPr>
          </a:p>
          <a:p>
            <a:pPr lvl="1"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katona és rendőrállam megteremtője</a:t>
            </a:r>
          </a:p>
          <a:p>
            <a:pPr lvl="1"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gyalogság, huszárság (magyarok)</a:t>
            </a:r>
          </a:p>
          <a:p>
            <a:pPr lvl="1"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nemesek adóztatása</a:t>
            </a:r>
          </a:p>
          <a:p>
            <a:pPr lvl="1"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kultúra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felkarolása egyetem, akadémia árvaház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I. Frigyes Vilmos [1713-1740 (</a:t>
            </a:r>
            <a:r>
              <a:rPr lang="hu-HU" altLang="en-US">
                <a:solidFill>
                  <a:srgbClr val="FF3300"/>
                </a:solidFill>
              </a:rPr>
              <a:t>a katonakirály</a:t>
            </a:r>
            <a:r>
              <a:rPr lang="hu-HU" altLang="en-US">
                <a:solidFill>
                  <a:srgbClr val="0000FF"/>
                </a:solidFill>
              </a:rPr>
              <a:t>)]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 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általános tankötelezettség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 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protestánsok befogadása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 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manufaktúrák, mg. fejlesztése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	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jólét, kincstár tele </a:t>
            </a:r>
            <a:endParaRPr lang="hu-HU" altLang="en-US">
              <a:solidFill>
                <a:srgbClr val="0000FF"/>
              </a:solidFill>
            </a:endParaRPr>
          </a:p>
        </p:txBody>
      </p:sp>
      <p:pic>
        <p:nvPicPr>
          <p:cNvPr id="67589" name="Picture 5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8425" y="692150"/>
            <a:ext cx="2160588" cy="266541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7593" name="Picture 9" descr="Korona5"/>
          <p:cNvPicPr>
            <a:picLocks noChangeAspect="1" noChangeArrowheads="1"/>
          </p:cNvPicPr>
          <p:nvPr>
            <p:ph sz="quarter" idx="2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916113"/>
            <a:ext cx="503238" cy="381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7590" name="Text Box 6"/>
          <p:cNvSpPr txBox="1">
            <a:spLocks noChangeArrowheads="1"/>
          </p:cNvSpPr>
          <p:nvPr/>
        </p:nvSpPr>
        <p:spPr bwMode="auto">
          <a:xfrm>
            <a:off x="6840538" y="3332163"/>
            <a:ext cx="14033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I. Frigyes</a:t>
            </a:r>
          </a:p>
        </p:txBody>
      </p:sp>
      <p:sp>
        <p:nvSpPr>
          <p:cNvPr id="67591" name="Text Box 7"/>
          <p:cNvSpPr txBox="1">
            <a:spLocks noChangeArrowheads="1"/>
          </p:cNvSpPr>
          <p:nvPr/>
        </p:nvSpPr>
        <p:spPr bwMode="auto">
          <a:xfrm>
            <a:off x="6227763" y="6381750"/>
            <a:ext cx="252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I. Frigyes Vilmos</a:t>
            </a:r>
          </a:p>
        </p:txBody>
      </p:sp>
      <p:pic>
        <p:nvPicPr>
          <p:cNvPr id="67597" name="Picture 13" descr="I. Frigyes Vilmos"/>
          <p:cNvPicPr>
            <a:picLocks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3790950"/>
            <a:ext cx="2112962" cy="2590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0" y="476250"/>
            <a:ext cx="6588125" cy="633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II. Frigyes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felvilágosult elvek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          </a:t>
            </a:r>
            <a:r>
              <a:rPr lang="hu-HU" altLang="en-US">
                <a:sym typeface="Wingdings 2" panose="05020102010507070707" pitchFamily="18" charset="2"/>
              </a:rPr>
              <a:t> 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            az állam érdekei, (az államrezon)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angliai tanulmányút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Manufaktúra alapítás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Parasztság védelme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vallásszabadság (Katolikus)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Igazságszolgáltatás javítása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utak, csatornák építése</a:t>
            </a:r>
            <a:endParaRPr lang="hu-HU" altLang="en-US">
              <a:solidFill>
                <a:srgbClr val="FF3300"/>
              </a:solidFill>
              <a:sym typeface="Symbol" pitchFamily="18" charset="2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A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felv. elvek mellett nem változott a társadalom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földbirtokos réteg (junkerek)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Hatalma támaszai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Hadseregben privilégiumot élveztek</a:t>
            </a:r>
            <a:endParaRPr lang="hu-HU" altLang="en-US">
              <a:solidFill>
                <a:srgbClr val="FF3300"/>
              </a:solidFill>
              <a:sym typeface="Wingdings 2" panose="05020102010507070707" pitchFamily="18" charset="2"/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polgárság földbirtok szerzése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</a:t>
            </a:r>
          </a:p>
        </p:txBody>
      </p:sp>
      <p:pic>
        <p:nvPicPr>
          <p:cNvPr id="75779" name="Picture 3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4000" y="620713"/>
            <a:ext cx="3810000" cy="2779712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80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2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Felvilágosult absz.</a:t>
            </a:r>
            <a:r>
              <a:rPr lang="hu-HU" altLang="en-US" sz="4400" i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Poroszországban</a:t>
            </a:r>
          </a:p>
        </p:txBody>
      </p:sp>
      <p:pic>
        <p:nvPicPr>
          <p:cNvPr id="75781" name="Picture 5"/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443663" y="3573463"/>
            <a:ext cx="2160587" cy="28082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782" name="Text Box 6"/>
          <p:cNvSpPr txBox="1">
            <a:spLocks noChangeArrowheads="1"/>
          </p:cNvSpPr>
          <p:nvPr/>
        </p:nvSpPr>
        <p:spPr bwMode="auto">
          <a:xfrm>
            <a:off x="5364163" y="2852738"/>
            <a:ext cx="19446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FFFF"/>
                </a:solidFill>
              </a:rPr>
              <a:t>II. Frigyes</a:t>
            </a:r>
          </a:p>
        </p:txBody>
      </p:sp>
      <p:sp>
        <p:nvSpPr>
          <p:cNvPr id="75783" name="Text Box 7"/>
          <p:cNvSpPr txBox="1">
            <a:spLocks noChangeArrowheads="1"/>
          </p:cNvSpPr>
          <p:nvPr/>
        </p:nvSpPr>
        <p:spPr bwMode="auto">
          <a:xfrm>
            <a:off x="6515100" y="6381750"/>
            <a:ext cx="19446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II. Frigyes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2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-14288"/>
            <a:ext cx="8820150" cy="6832601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04813"/>
            <a:ext cx="9144000" cy="560863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22" name="Picture 2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404813"/>
            <a:ext cx="9144000" cy="559593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970" name="Picture 2"/>
          <p:cNvPicPr>
            <a:picLocks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-4763" y="404813"/>
            <a:ext cx="9148763" cy="56007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4" name="Text Box 4"/>
          <p:cNvSpPr txBox="1">
            <a:spLocks noChangeArrowheads="1"/>
          </p:cNvSpPr>
          <p:nvPr/>
        </p:nvSpPr>
        <p:spPr bwMode="auto">
          <a:xfrm>
            <a:off x="0" y="625475"/>
            <a:ext cx="9144000" cy="6664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Az osztrák Habsburgok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felemelkedése</a:t>
            </a:r>
            <a:endParaRPr lang="hu-HU" altLang="en-US"/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súlypont áthelyeződés (Duna-medence)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  </a:t>
            </a:r>
            <a:r>
              <a:rPr lang="hu-HU" altLang="en-US"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nagykiterjedésű, de sok nyelvű és szokású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	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 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Nincs egység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Lajtán-túl: abszolutizmus (cseh és osztrák örökös tart.)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Lajtán-innen: szatmári béke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rendi dualizmus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III. Károly </a:t>
            </a:r>
            <a:r>
              <a:rPr lang="hu-HU" altLang="en-US" b="1">
                <a:solidFill>
                  <a:srgbClr val="FF3300"/>
                </a:solidFill>
                <a:sym typeface="Wingdings" pitchFamily="2" charset="2"/>
              </a:rPr>
              <a:t>†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</a:t>
            </a:r>
            <a:r>
              <a:rPr kumimoji="1" lang="hu-HU" altLang="en-US">
                <a:solidFill>
                  <a:srgbClr val="0000FF"/>
                </a:solidFill>
              </a:rPr>
              <a:t>Osztrák örökösödési háború (</a:t>
            </a:r>
            <a:r>
              <a:rPr kumimoji="1" lang="hu-HU" altLang="en-US">
                <a:solidFill>
                  <a:srgbClr val="0000FF"/>
                </a:solidFill>
                <a:sym typeface="Symbol" pitchFamily="18" charset="2"/>
              </a:rPr>
              <a:t>1740-1748</a:t>
            </a:r>
            <a:r>
              <a:rPr kumimoji="1" lang="hu-HU" altLang="en-US">
                <a:solidFill>
                  <a:srgbClr val="0000FF"/>
                </a:solidFill>
              </a:rPr>
              <a:t>)</a:t>
            </a:r>
            <a:r>
              <a:rPr kumimoji="1" lang="hu-HU" altLang="en-US"/>
              <a:t> 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		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    	            megmutatkozik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gyengesége, Szilézia elvesztése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Egységesítés és fejlesztés</a:t>
            </a: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III. Károly</a:t>
            </a:r>
            <a:r>
              <a:rPr lang="hu-HU" altLang="en-US"/>
              <a:t>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kameralizmus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(német merkantilizmus)</a:t>
            </a:r>
            <a:r>
              <a:rPr lang="hu-HU" altLang="en-US"/>
              <a:t> </a:t>
            </a:r>
            <a:endParaRPr lang="hu-HU" altLang="en-US">
              <a:solidFill>
                <a:srgbClr val="0000FF"/>
              </a:solidFill>
            </a:endParaRPr>
          </a:p>
          <a:p>
            <a:pPr lvl="1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Mária Terézia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Felvilágosult abszolutizmus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jelentkezése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 </a:t>
            </a:r>
          </a:p>
        </p:txBody>
      </p:sp>
      <p:pic>
        <p:nvPicPr>
          <p:cNvPr id="117765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115888"/>
            <a:ext cx="1812925" cy="2609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7766" name="Text Box 6"/>
          <p:cNvSpPr txBox="1">
            <a:spLocks noChangeArrowheads="1"/>
          </p:cNvSpPr>
          <p:nvPr/>
        </p:nvSpPr>
        <p:spPr bwMode="auto">
          <a:xfrm>
            <a:off x="6877050" y="2708275"/>
            <a:ext cx="16557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III. Károly</a:t>
            </a:r>
          </a:p>
        </p:txBody>
      </p:sp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0" y="26988"/>
            <a:ext cx="9144000" cy="5953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75000"/>
              </a:lnSpc>
              <a:spcBef>
                <a:spcPct val="2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Habsburg Birodalom</a:t>
            </a:r>
            <a:endParaRPr lang="hu-HU" altLang="en-US" sz="4400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ext Box 2"/>
          <p:cNvSpPr txBox="1">
            <a:spLocks noChangeArrowheads="1"/>
          </p:cNvSpPr>
          <p:nvPr/>
        </p:nvSpPr>
        <p:spPr bwMode="auto">
          <a:xfrm>
            <a:off x="0" y="26988"/>
            <a:ext cx="6948488" cy="1231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2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Felvilágosult abszolutizmus a Habsburg Birodalomban</a:t>
            </a:r>
            <a:r>
              <a:rPr lang="hu-HU" altLang="en-US" sz="4400" i="1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88067" name="Text Box 3"/>
          <p:cNvSpPr txBox="1">
            <a:spLocks noChangeArrowheads="1"/>
          </p:cNvSpPr>
          <p:nvPr/>
        </p:nvSpPr>
        <p:spPr bwMode="auto">
          <a:xfrm>
            <a:off x="611188" y="1484313"/>
            <a:ext cx="468153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hu-HU" altLang="en-US"/>
          </a:p>
        </p:txBody>
      </p:sp>
      <p:sp>
        <p:nvSpPr>
          <p:cNvPr id="88068" name="Text Box 4"/>
          <p:cNvSpPr txBox="1">
            <a:spLocks noChangeArrowheads="1"/>
          </p:cNvSpPr>
          <p:nvPr/>
        </p:nvSpPr>
        <p:spPr bwMode="auto">
          <a:xfrm>
            <a:off x="0" y="1196975"/>
            <a:ext cx="5508625" cy="560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A francia felvilágosodás szelleme,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     de a cél, egy centralizált birodalom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</a:t>
            </a:r>
            <a:r>
              <a:rPr lang="hu-HU" altLang="en-US">
                <a:solidFill>
                  <a:srgbClr val="0000FF"/>
                </a:solidFill>
              </a:rPr>
              <a:t> </a:t>
            </a: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   államtanács létrehozása (1761)</a:t>
            </a:r>
          </a:p>
          <a:p>
            <a:pPr lvl="2"/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  tisztségviselők (Kaunitz, Van Swieten)</a:t>
            </a:r>
            <a:endParaRPr lang="hu-HU" altLang="en-US">
              <a:solidFill>
                <a:srgbClr val="0000FF"/>
              </a:solidFill>
            </a:endParaRPr>
          </a:p>
          <a:p>
            <a:pPr algn="just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 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intézkedések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1754 kettős vámrendeletet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 	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1767 Urbárium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	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1777 Ratio Educationist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Nemesség, papság adóztatása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Állandó hadsereg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Állami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manufaktúrák</a:t>
            </a:r>
          </a:p>
        </p:txBody>
      </p:sp>
      <p:pic>
        <p:nvPicPr>
          <p:cNvPr id="88069" name="Picture 5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4950" y="620713"/>
            <a:ext cx="2163763" cy="30241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8070" name="Picture 6"/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583363" y="3860800"/>
            <a:ext cx="2092325" cy="2852738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8071" name="Text Box 7"/>
          <p:cNvSpPr txBox="1">
            <a:spLocks noChangeArrowheads="1"/>
          </p:cNvSpPr>
          <p:nvPr/>
        </p:nvSpPr>
        <p:spPr bwMode="auto">
          <a:xfrm>
            <a:off x="4067175" y="6165850"/>
            <a:ext cx="25209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Anton von Kaunitz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ChangeArrowheads="1"/>
          </p:cNvSpPr>
          <p:nvPr/>
        </p:nvSpPr>
        <p:spPr bwMode="auto">
          <a:xfrm>
            <a:off x="0" y="549275"/>
            <a:ext cx="5435600" cy="6372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0000FF"/>
                </a:solidFill>
              </a:rPr>
              <a:t>II. József rendszere a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jozefinizmus 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„az állam első szolgája”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ésszerű, 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egységes kormányzás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az egyház előjogainak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szűkítése 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merkantilista jellegű gazdaságpolitika 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a nép jólétének szem előtt tartása 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szociális és egészségügyi reformok </a:t>
            </a:r>
          </a:p>
          <a:p>
            <a:pPr lvl="2">
              <a:lnSpc>
                <a:spcPct val="11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az adózó jobbágyok megvédése a földesúri túlkapásokkal szemben</a:t>
            </a:r>
            <a:endParaRPr lang="hu-HU" altLang="en-US">
              <a:solidFill>
                <a:srgbClr val="0000FF"/>
              </a:solidFill>
            </a:endParaRPr>
          </a:p>
        </p:txBody>
      </p:sp>
      <p:sp>
        <p:nvSpPr>
          <p:cNvPr id="90115" name="Text Box 3"/>
          <p:cNvSpPr txBox="1">
            <a:spLocks noChangeArrowheads="1"/>
          </p:cNvSpPr>
          <p:nvPr/>
        </p:nvSpPr>
        <p:spPr bwMode="auto">
          <a:xfrm>
            <a:off x="0" y="-26988"/>
            <a:ext cx="9144000" cy="7620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… és II. József alatt</a:t>
            </a:r>
          </a:p>
        </p:txBody>
      </p:sp>
      <p:pic>
        <p:nvPicPr>
          <p:cNvPr id="90116" name="Picture 4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59338" y="692150"/>
            <a:ext cx="3954462" cy="254476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117" name="Picture 5"/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940425" y="3416300"/>
            <a:ext cx="2057400" cy="318135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ext Box 2"/>
          <p:cNvSpPr txBox="1">
            <a:spLocks noChangeArrowheads="1"/>
          </p:cNvSpPr>
          <p:nvPr/>
        </p:nvSpPr>
        <p:spPr bwMode="auto">
          <a:xfrm>
            <a:off x="6011863" y="44450"/>
            <a:ext cx="3132137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új keleti nagyhatalom</a:t>
            </a:r>
          </a:p>
        </p:txBody>
      </p:sp>
      <p:sp>
        <p:nvSpPr>
          <p:cNvPr id="92163" name="Text Box 3"/>
          <p:cNvSpPr txBox="1">
            <a:spLocks noChangeArrowheads="1"/>
          </p:cNvSpPr>
          <p:nvPr/>
        </p:nvSpPr>
        <p:spPr bwMode="auto">
          <a:xfrm>
            <a:off x="0" y="44450"/>
            <a:ext cx="8388350" cy="6875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7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Oroszország hasonlóságok és különbségek</a:t>
            </a:r>
          </a:p>
          <a:p>
            <a:pPr>
              <a:lnSpc>
                <a:spcPct val="7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sz="2800">
                <a:solidFill>
                  <a:srgbClr val="FF3300"/>
                </a:solidFill>
                <a:sym typeface="Wingdings" pitchFamily="2" charset="2"/>
              </a:rPr>
              <a:t>	 </a:t>
            </a:r>
            <a:r>
              <a:rPr lang="hu-HU" altLang="en-US" sz="3200">
                <a:solidFill>
                  <a:srgbClr val="FF3300"/>
                </a:solidFill>
                <a:sym typeface="Wingdings" pitchFamily="2" charset="2"/>
              </a:rPr>
              <a:t></a:t>
            </a:r>
            <a:r>
              <a:rPr lang="hu-HU" altLang="en-US" sz="3200">
                <a:solidFill>
                  <a:srgbClr val="FF3300"/>
                </a:solidFill>
              </a:rPr>
              <a:t>    	   		     </a:t>
            </a:r>
            <a:r>
              <a:rPr lang="hu-HU" altLang="en-US" sz="3200">
                <a:solidFill>
                  <a:srgbClr val="FF3300"/>
                </a:solidFill>
                <a:sym typeface="Wingdings" pitchFamily="2" charset="2"/>
              </a:rPr>
              <a:t></a:t>
            </a:r>
            <a:r>
              <a:rPr lang="hu-HU" altLang="en-US" sz="3200"/>
              <a:t> </a:t>
            </a:r>
            <a:endParaRPr lang="hu-HU" altLang="en-US" sz="3200">
              <a:solidFill>
                <a:srgbClr val="0000FF"/>
              </a:solidFill>
            </a:endParaRPr>
          </a:p>
          <a:p>
            <a:pPr>
              <a:lnSpc>
                <a:spcPct val="8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Örökös jobbágyság	          keleti kereszténység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Mg. meghatározó szerepe    Bizánci, majd tatár hatások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			          csonka társadalom</a:t>
            </a:r>
          </a:p>
          <a:p>
            <a:pPr lvl="3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			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polgárság</a:t>
            </a:r>
          </a:p>
          <a:p>
            <a:pPr lvl="3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			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köznemesség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</a:p>
          <a:p>
            <a:pPr lvl="3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			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rendiség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hiánya</a:t>
            </a:r>
          </a:p>
          <a:p>
            <a:pPr lvl="3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			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a cári hatalom </a:t>
            </a:r>
          </a:p>
          <a:p>
            <a:pPr lvl="3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			despotikus vonása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Modernizáció - felülről a cárok irányításával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   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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I. (Nagy) Péter, e</a:t>
            </a:r>
            <a:r>
              <a:rPr lang="hu-HU" altLang="en-US">
                <a:solidFill>
                  <a:srgbClr val="0000FF"/>
                </a:solidFill>
              </a:rPr>
              <a:t>rőszakos eszközök</a:t>
            </a:r>
            <a:endParaRPr lang="hu-HU" altLang="en-US">
              <a:solidFill>
                <a:srgbClr val="0000FF"/>
              </a:solidFill>
              <a:sym typeface="Wingdings 2" panose="05020102010507070707" pitchFamily="18" charset="2"/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     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belpolitika: hatalom megerősítése</a:t>
            </a: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</a:t>
            </a:r>
            <a:endParaRPr lang="hu-HU" altLang="en-US">
              <a:solidFill>
                <a:srgbClr val="0000FF"/>
              </a:solidFill>
            </a:endParaRPr>
          </a:p>
          <a:p>
            <a:pPr lvl="2">
              <a:lnSpc>
                <a:spcPct val="75000"/>
              </a:lnSpc>
              <a:spcBef>
                <a:spcPct val="20000"/>
              </a:spcBef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modernizáció (nyugati szakemberek)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 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külpolitika: hódítás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tengeri kijárat, Azov megszerzése</a:t>
            </a:r>
          </a:p>
        </p:txBody>
      </p:sp>
      <p:pic>
        <p:nvPicPr>
          <p:cNvPr id="92164" name="Picture 4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6" b="5652"/>
          <a:stretch>
            <a:fillRect/>
          </a:stretch>
        </p:blipFill>
        <p:spPr>
          <a:xfrm>
            <a:off x="6300788" y="2349500"/>
            <a:ext cx="2676525" cy="3424238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165" name="Text Box 5"/>
          <p:cNvSpPr txBox="1">
            <a:spLocks noChangeArrowheads="1"/>
          </p:cNvSpPr>
          <p:nvPr/>
        </p:nvSpPr>
        <p:spPr bwMode="auto">
          <a:xfrm>
            <a:off x="6300788" y="5734050"/>
            <a:ext cx="25923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I. (Nagy) Péter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ChangeArrowheads="1"/>
          </p:cNvSpPr>
          <p:nvPr/>
        </p:nvSpPr>
        <p:spPr bwMode="auto">
          <a:xfrm>
            <a:off x="0" y="1052513"/>
            <a:ext cx="5867400" cy="62531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II. (Nagy) Katalin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 </a:t>
            </a:r>
            <a:r>
              <a:rPr lang="hu-HU" altLang="en-US">
                <a:solidFill>
                  <a:srgbClr val="0000FF"/>
                </a:solidFill>
              </a:rPr>
              <a:t>Felvilágosult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uralkodó</a:t>
            </a:r>
            <a:endParaRPr lang="hu-HU" altLang="en-US">
              <a:solidFill>
                <a:srgbClr val="0000FF"/>
              </a:solidFill>
              <a:sym typeface="Wingdings 2" panose="05020102010507070707" pitchFamily="18" charset="2"/>
            </a:endParaRPr>
          </a:p>
          <a:p>
            <a:pPr lvl="2">
              <a:lnSpc>
                <a:spcPct val="9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ésszerűsítés, központosítás</a:t>
            </a:r>
          </a:p>
          <a:p>
            <a:pPr lvl="2">
              <a:lnSpc>
                <a:spcPct val="90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</a:t>
            </a:r>
          </a:p>
          <a:p>
            <a:pPr lvl="2">
              <a:lnSpc>
                <a:spcPct val="90000"/>
              </a:lnSpc>
              <a:spcBef>
                <a:spcPct val="20000"/>
              </a:spcBef>
            </a:pP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Pugacsov felkelés – vérbefojtás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Külpolitika – Péteri hagyomány folytatása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     </a:t>
            </a:r>
            <a:r>
              <a:rPr lang="hu-HU" altLang="en-US">
                <a:solidFill>
                  <a:srgbClr val="0000FF"/>
                </a:solidFill>
              </a:rPr>
              <a:t>melegtengeri kikötő a cél</a:t>
            </a:r>
            <a:endParaRPr lang="hu-HU" altLang="en-US">
              <a:solidFill>
                <a:srgbClr val="0000FF"/>
              </a:solidFill>
              <a:sym typeface="Wingdings 2" panose="05020102010507070707" pitchFamily="18" charset="2"/>
            </a:endParaRPr>
          </a:p>
          <a:p>
            <a:pPr lvl="2"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Török Birodalom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	1770 török vereség 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</a:t>
            </a:r>
            <a:endParaRPr lang="hu-HU" altLang="en-US">
              <a:solidFill>
                <a:srgbClr val="0000FF"/>
              </a:solidFill>
              <a:sym typeface="Wingdings 2" panose="05020102010507070707" pitchFamily="18" charset="2"/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   1783 Krím, Azovi-tenger orosz terület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Nagy Péter álma valóság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	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Lengyelország feldarabolása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endParaRPr lang="hu-HU" altLang="en-US">
              <a:solidFill>
                <a:srgbClr val="0000FF"/>
              </a:solidFill>
              <a:sym typeface="Wingdings 2" panose="05020102010507070707" pitchFamily="18" charset="2"/>
            </a:endParaRPr>
          </a:p>
        </p:txBody>
      </p:sp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0" y="44450"/>
            <a:ext cx="9144000" cy="116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Felvilágosult abszolutizmus kiteljesedése: </a:t>
            </a: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sym typeface="Wingdings 2" panose="05020102010507070707" pitchFamily="18" charset="2"/>
              </a:rPr>
              <a:t>II. (Nagy) Katalin</a:t>
            </a:r>
          </a:p>
        </p:txBody>
      </p:sp>
      <p:pic>
        <p:nvPicPr>
          <p:cNvPr id="94212" name="Picture 4"/>
          <p:cNvPicPr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724525" y="1844675"/>
            <a:ext cx="3225800" cy="411480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4213" name="Text Box 5"/>
          <p:cNvSpPr txBox="1">
            <a:spLocks noChangeArrowheads="1"/>
          </p:cNvSpPr>
          <p:nvPr/>
        </p:nvSpPr>
        <p:spPr bwMode="auto">
          <a:xfrm>
            <a:off x="6084888" y="6092825"/>
            <a:ext cx="28082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II. (Nagy) Katalin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258" name="Picture 2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85" t="2419" r="4912" b="14508"/>
          <a:stretch>
            <a:fillRect/>
          </a:stretch>
        </p:blipFill>
        <p:spPr>
          <a:xfrm>
            <a:off x="0" y="620713"/>
            <a:ext cx="9144000" cy="5272087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6259" name="Text Box 3"/>
          <p:cNvSpPr txBox="1">
            <a:spLocks noChangeArrowheads="1"/>
          </p:cNvSpPr>
          <p:nvPr/>
        </p:nvSpPr>
        <p:spPr bwMode="auto">
          <a:xfrm>
            <a:off x="1547813" y="6165850"/>
            <a:ext cx="54721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Oroszország 1550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6" name="Picture 2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" t="2901" r="2640" b="13263"/>
          <a:stretch>
            <a:fillRect/>
          </a:stretch>
        </p:blipFill>
        <p:spPr>
          <a:xfrm>
            <a:off x="0" y="765175"/>
            <a:ext cx="9144000" cy="5111750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8307" name="Text Box 3"/>
          <p:cNvSpPr txBox="1">
            <a:spLocks noChangeArrowheads="1"/>
          </p:cNvSpPr>
          <p:nvPr/>
        </p:nvSpPr>
        <p:spPr bwMode="auto">
          <a:xfrm>
            <a:off x="0" y="60928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Terjeszkedés 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I. (Nagy) Péter alatt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886" name="Picture 6" descr="09 Orosz terj a XVIII"/>
          <p:cNvPicPr preferRelativeResize="0"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40" t="10921" r="6328" b="21033"/>
          <a:stretch>
            <a:fillRect/>
          </a:stretch>
        </p:blipFill>
        <p:spPr>
          <a:xfrm>
            <a:off x="4643438" y="1052513"/>
            <a:ext cx="3559175" cy="47291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1590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Lengyelország első felosztása</a:t>
            </a:r>
          </a:p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(A sikertelen felzárkózás) </a:t>
            </a: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>
                <a:solidFill>
                  <a:srgbClr val="FF3300"/>
                </a:solidFill>
              </a:rPr>
              <a:t> </a:t>
            </a: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>
                <a:solidFill>
                  <a:srgbClr val="FF3300"/>
                </a:solidFill>
              </a:rPr>
              <a:t> </a:t>
            </a:r>
            <a:r>
              <a:rPr kumimoji="1" lang="hu-HU" altLang="en-US">
                <a:solidFill>
                  <a:srgbClr val="FF3300"/>
                </a:solidFill>
                <a:sym typeface="Symbol" pitchFamily="18" charset="2"/>
              </a:rPr>
              <a:t></a:t>
            </a:r>
            <a:r>
              <a:rPr lang="hu-HU" altLang="en-US">
                <a:solidFill>
                  <a:srgbClr val="FF3300"/>
                </a:solidFill>
              </a:rPr>
              <a:t>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</a:t>
            </a:r>
            <a:r>
              <a:rPr lang="hu-HU" altLang="en-US">
                <a:solidFill>
                  <a:srgbClr val="FF3300"/>
                </a:solidFill>
              </a:rPr>
              <a:t> 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</a:t>
            </a:r>
            <a:r>
              <a:rPr lang="hu-HU" altLang="en-US">
                <a:solidFill>
                  <a:srgbClr val="FF3300"/>
                </a:solidFill>
              </a:rPr>
              <a:t>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</a:t>
            </a:r>
            <a:r>
              <a:rPr lang="hu-HU" altLang="en-US">
                <a:solidFill>
                  <a:srgbClr val="FF3300"/>
                </a:solidFill>
              </a:rPr>
              <a:t> </a:t>
            </a:r>
            <a:r>
              <a:rPr lang="hu-HU" altLang="en-US">
                <a:solidFill>
                  <a:srgbClr val="FF3300"/>
                </a:solidFill>
                <a:sym typeface="Wingdings" pitchFamily="2" charset="2"/>
              </a:rPr>
              <a:t></a:t>
            </a:r>
            <a:r>
              <a:rPr lang="hu-HU" altLang="en-US">
                <a:solidFill>
                  <a:srgbClr val="FF3300"/>
                </a:solidFill>
              </a:rPr>
              <a:t>    </a:t>
            </a:r>
            <a:r>
              <a:rPr lang="hu-HU" altLang="en-US">
                <a:solidFill>
                  <a:srgbClr val="FF3300"/>
                </a:solidFill>
                <a:sym typeface="Wingdings" pitchFamily="2" charset="2"/>
              </a:rPr>
              <a:t></a:t>
            </a:r>
            <a:r>
              <a:rPr lang="hu-HU" altLang="en-US">
                <a:solidFill>
                  <a:srgbClr val="FF3300"/>
                </a:solidFill>
              </a:rPr>
              <a:t> </a:t>
            </a:r>
            <a:r>
              <a:rPr lang="hu-HU" altLang="en-US">
                <a:solidFill>
                  <a:srgbClr val="FF3300"/>
                </a:solidFill>
                <a:sym typeface="Wingdings" pitchFamily="2" charset="2"/>
              </a:rPr>
              <a:t></a:t>
            </a:r>
            <a:r>
              <a:rPr lang="hu-HU" altLang="en-US">
                <a:solidFill>
                  <a:srgbClr val="FF3300"/>
                </a:solidFill>
              </a:rPr>
              <a:t>   </a:t>
            </a:r>
            <a:r>
              <a:rPr lang="hu-HU" altLang="en-US">
                <a:solidFill>
                  <a:srgbClr val="FF3300"/>
                </a:solidFill>
                <a:sym typeface="Wingdings" pitchFamily="2" charset="2"/>
              </a:rPr>
              <a:t> </a:t>
            </a:r>
            <a:r>
              <a:rPr lang="hu-HU" altLang="en-US" b="1">
                <a:solidFill>
                  <a:srgbClr val="FF3300"/>
                </a:solidFill>
                <a:sym typeface="Wingdings" pitchFamily="2" charset="2"/>
              </a:rPr>
              <a:t>† </a:t>
            </a:r>
            <a:r>
              <a:rPr kumimoji="1" lang="hu-HU" altLang="en-US">
                <a:solidFill>
                  <a:srgbClr val="FF3300"/>
                </a:solidFill>
                <a:sym typeface="Wingdings" pitchFamily="2" charset="2"/>
              </a:rPr>
              <a:t></a:t>
            </a:r>
            <a:endParaRPr lang="hu-HU" altLang="en-US" sz="4400" i="1">
              <a:solidFill>
                <a:srgbClr val="0000FF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100355" name="Text Box 3"/>
          <p:cNvSpPr txBox="1">
            <a:spLocks noChangeArrowheads="1"/>
          </p:cNvSpPr>
          <p:nvPr/>
        </p:nvSpPr>
        <p:spPr bwMode="auto">
          <a:xfrm>
            <a:off x="0" y="1125538"/>
            <a:ext cx="9144000" cy="57785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XVII. századi Lengyelo.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a nemesi köztársaság „aranyszabadsága”</a:t>
            </a: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    </a:t>
            </a: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>
                <a:sym typeface="Symbol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liberum veto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 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működő képes,</a:t>
            </a:r>
            <a:r>
              <a:rPr lang="hu-HU" altLang="en-US"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</a:t>
            </a:r>
            <a:r>
              <a:rPr lang="hu-HU" altLang="en-US">
                <a:sym typeface="Symbol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fejlődés </a:t>
            </a:r>
            <a:endParaRPr lang="hu-HU" altLang="en-US">
              <a:solidFill>
                <a:srgbClr val="0000FF"/>
              </a:solidFill>
              <a:sym typeface="Wingdings 2" panose="05020102010507070707" pitchFamily="18" charset="2"/>
            </a:endParaRPr>
          </a:p>
          <a:p>
            <a:pPr lvl="2"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köznemesség a mágnások függésében</a:t>
            </a:r>
          </a:p>
          <a:p>
            <a:pPr lvl="2"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jobbágyság kiszolgáltatottsága óriási</a:t>
            </a:r>
          </a:p>
          <a:p>
            <a:pPr lvl="2"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a központi hatalom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</a:t>
            </a:r>
            <a:endParaRPr lang="hu-HU" altLang="en-US">
              <a:solidFill>
                <a:srgbClr val="FF3300"/>
              </a:solidFill>
              <a:sym typeface="Wingdings 2" panose="05020102010507070707" pitchFamily="18" charset="2"/>
            </a:endParaRPr>
          </a:p>
          <a:p>
            <a:pPr lvl="2">
              <a:lnSpc>
                <a:spcPct val="105000"/>
              </a:lnSpc>
              <a:spcBef>
                <a:spcPct val="20000"/>
              </a:spcBef>
            </a:pP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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rendi állam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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 működik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>
                <a:solidFill>
                  <a:srgbClr val="0000FF"/>
                </a:solidFill>
              </a:rPr>
              <a:t> Lengyel örökösödési háború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</a:t>
            </a:r>
            <a:r>
              <a:rPr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szomszédok befolyása</a:t>
            </a:r>
            <a:r>
              <a:rPr lang="hu-HU" altLang="en-US">
                <a:sym typeface="Wingdings 2" panose="05020102010507070707" pitchFamily="18" charset="2"/>
              </a:rPr>
              <a:t>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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>
                <a:solidFill>
                  <a:srgbClr val="0000FF"/>
                </a:solidFill>
              </a:rPr>
              <a:t> Poniatowski Szaniszló - a reformok a felvilágosodás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jegyében</a:t>
            </a:r>
            <a:r>
              <a:rPr lang="hu-HU" altLang="en-US"/>
              <a:t> 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       				</a:t>
            </a:r>
            <a:endParaRPr lang="hu-HU" altLang="en-US">
              <a:solidFill>
                <a:srgbClr val="0000FF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FF"/>
                </a:solidFill>
              </a:rPr>
              <a:t>     			 1772 porosz-orosz-osztrák támadás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		       			</a:t>
            </a:r>
            <a:endParaRPr lang="hu-HU" altLang="en-US">
              <a:solidFill>
                <a:srgbClr val="0000FF"/>
              </a:solidFill>
            </a:endParaRPr>
          </a:p>
          <a:p>
            <a:r>
              <a:rPr lang="hu-HU" altLang="en-US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			</a:t>
            </a:r>
            <a:r>
              <a:rPr lang="hu-HU" altLang="en-US">
                <a:solidFill>
                  <a:srgbClr val="0000FF"/>
                </a:solidFill>
              </a:rPr>
              <a:t>Lengyelország első felosztása</a:t>
            </a:r>
          </a:p>
          <a:p>
            <a:r>
              <a:rPr lang="hu-HU" altLang="en-US">
                <a:solidFill>
                  <a:srgbClr val="0000FF"/>
                </a:solidFill>
              </a:rPr>
              <a:t>        		         (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1793 és 1795 végleges felosztás)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02" name="Picture 2"/>
          <p:cNvPicPr preferRelativeResize="0">
            <a:picLocks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278438" y="0"/>
            <a:ext cx="3865562" cy="6862763"/>
          </a:xfr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6" name="Picture 6" descr="10 Lengyelo"/>
          <p:cNvPicPr>
            <a:picLocks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33" t="11636" r="6757" b="4364"/>
          <a:stretch>
            <a:fillRect/>
          </a:stretch>
        </p:blipFill>
        <p:spPr>
          <a:xfrm>
            <a:off x="174625" y="188913"/>
            <a:ext cx="4973638" cy="45243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09" name="Text Box 9"/>
          <p:cNvSpPr txBox="1">
            <a:spLocks noChangeArrowheads="1"/>
          </p:cNvSpPr>
          <p:nvPr/>
        </p:nvSpPr>
        <p:spPr bwMode="auto">
          <a:xfrm>
            <a:off x="865188" y="5229225"/>
            <a:ext cx="3635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Lengyelország felosztásai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267" r="378"/>
          <a:stretch>
            <a:fillRect/>
          </a:stretch>
        </p:blipFill>
        <p:spPr>
          <a:xfrm>
            <a:off x="0" y="128588"/>
            <a:ext cx="9144000" cy="6745287"/>
          </a:xfrm>
          <a:noFill/>
          <a:ln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Text Box 2"/>
          <p:cNvSpPr txBox="1">
            <a:spLocks noChangeArrowheads="1"/>
          </p:cNvSpPr>
          <p:nvPr/>
        </p:nvSpPr>
        <p:spPr bwMode="auto">
          <a:xfrm>
            <a:off x="0" y="692150"/>
            <a:ext cx="9144000" cy="57880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hu-HU" altLang="en-US" b="1">
                <a:solidFill>
                  <a:srgbClr val="0000FF"/>
                </a:solidFill>
              </a:rPr>
              <a:t>Felvilágosult abszolutizmus: </a:t>
            </a:r>
            <a:r>
              <a:rPr lang="hu-HU" altLang="en-US">
                <a:solidFill>
                  <a:srgbClr val="0000FF"/>
                </a:solidFill>
              </a:rPr>
              <a:t>a polgári jellegű reformokat bevezető bürokratikus kormányzati rendszer a XVIII. században. Több abszolút uralkodó (Poroszországban II. Frigyes, a Habsburg Birodalomban Mária Terézia és II. József) - a hatalmi rendszer megváltoztatása nélkül - modernizálni kívánta birodalmát.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</a:t>
            </a:r>
            <a:r>
              <a:rPr lang="hu-HU" altLang="en-US">
                <a:solidFill>
                  <a:srgbClr val="0000FF"/>
                </a:solidFill>
              </a:rPr>
              <a:t> </a:t>
            </a:r>
            <a:r>
              <a:rPr lang="hu-HU" altLang="en-US" i="1">
                <a:solidFill>
                  <a:srgbClr val="0000FF"/>
                </a:solidFill>
              </a:rPr>
              <a:t>Merkantilista </a:t>
            </a:r>
            <a:r>
              <a:rPr lang="hu-HU" altLang="en-US">
                <a:solidFill>
                  <a:srgbClr val="0000FF"/>
                </a:solidFill>
              </a:rPr>
              <a:t>vámpolitikával, adókedvezményekkel, az oktatás fejlesztésével kívánták fellendíteni államuk gazdaságát, hogy a hatalmú versenyben ne maradjanak alul. A ~ elsősorban a</a:t>
            </a:r>
            <a:r>
              <a:rPr lang="hu-HU" altLang="en-US" i="1">
                <a:solidFill>
                  <a:srgbClr val="0000FF"/>
                </a:solidFill>
              </a:rPr>
              <a:t> </a:t>
            </a:r>
            <a:r>
              <a:rPr lang="hu-HU" altLang="en-US">
                <a:solidFill>
                  <a:srgbClr val="0000FF"/>
                </a:solidFill>
                <a:sym typeface="Symbol" pitchFamily="18" charset="2"/>
              </a:rPr>
              <a:t></a:t>
            </a:r>
            <a:r>
              <a:rPr lang="hu-HU" altLang="en-US">
                <a:solidFill>
                  <a:srgbClr val="0000FF"/>
                </a:solidFill>
              </a:rPr>
              <a:t> </a:t>
            </a:r>
            <a:r>
              <a:rPr lang="hu-HU" altLang="en-US" i="1">
                <a:solidFill>
                  <a:srgbClr val="0000FF"/>
                </a:solidFill>
              </a:rPr>
              <a:t>periféria </a:t>
            </a:r>
            <a:r>
              <a:rPr lang="hu-HU" altLang="en-US">
                <a:solidFill>
                  <a:srgbClr val="0000FF"/>
                </a:solidFill>
              </a:rPr>
              <a:t>országaira volt jellemző. A ~ sokat merített a felvilágosodásból: vallási türelem, a reformok erejébe vetett hit. A ~t a hagyományokat figyelnem kívül hagyó reformok jellemezték, de szinte minden országban jelentős mértékben hozzájárult a gazdasági és társadalmú fellendüléshez (az abszolutizmus és a felvilágosodás összevonásával született elnevezés a fiziokratáktól származik).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Text Box 2"/>
          <p:cNvSpPr txBox="1">
            <a:spLocks noChangeArrowheads="1"/>
          </p:cNvSpPr>
          <p:nvPr/>
        </p:nvSpPr>
        <p:spPr bwMode="auto">
          <a:xfrm>
            <a:off x="0" y="44450"/>
            <a:ext cx="9144000" cy="682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15000"/>
              </a:lnSpc>
              <a:spcBef>
                <a:spcPct val="20000"/>
              </a:spcBef>
            </a:pPr>
            <a:r>
              <a:rPr lang="hu-HU" altLang="en-US" b="1">
                <a:solidFill>
                  <a:srgbClr val="0000FF"/>
                </a:solidFill>
              </a:rPr>
              <a:t>Felvilágosult abszolutizmus:</a:t>
            </a:r>
            <a:r>
              <a:rPr lang="hu-HU" altLang="en-US"/>
              <a:t> </a:t>
            </a:r>
            <a:r>
              <a:rPr lang="hu-HU" altLang="en-US">
                <a:solidFill>
                  <a:srgbClr val="0000FF"/>
                </a:solidFill>
              </a:rPr>
              <a:t>A 18. század utolsó harmadától kezdődően Európa több országában megvalósított kormányzati elv annak érdekében, hogy gazdasági, társadalmi és kulturális tekintetben felzárkózzanak - vagy legalábbis ne maradjanak le reménytelenül - az akkoriban legfejlettebbnek számító Nagy-Britanniától, Hollandiától és Franciaországtól. Egy-egy kortárs filozófiai, esetenként más tárgyú szakmunka szolgált elméleti alapvetés gyanánt. A felvilágosult abszolutista kormányok közös jellemzője volt a vallási türelem, a felekezeti fanatizmussal szembeni fellépés, az ítélkezési szigor enyhítése, az egészségügyi helyzet javítása, az állam számára "hasznos" alattvalók képzése érdekében a nevelésügy korszerűsítése, s általában véve a "közjó" előmozdítása. Főleg Európa viszonylag elmaradott államaiban alakult ki. A Habsburg Monarchiában képviselője II. József (1780-1790), de a felvilágosult abszolutizmus jelei már Mária Terézia uralkodásának második szakaszában, a Józseffel való társuralom idején (1765-1780) megjelentek. </a:t>
            </a: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3" name="Picture 5" descr="Bakhuizen%2C_Battle_of_Vigo_Bay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900" y="22225"/>
            <a:ext cx="7694613" cy="5638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135" name="Text Box 7"/>
          <p:cNvSpPr txBox="1">
            <a:spLocks noChangeArrowheads="1"/>
          </p:cNvSpPr>
          <p:nvPr/>
        </p:nvSpPr>
        <p:spPr bwMode="auto">
          <a:xfrm>
            <a:off x="0" y="5661025"/>
            <a:ext cx="91440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At the Battle of Vigo Bay, English and Dutch destroyed a Spanish treasure fleet, recovering silver to the value of about a million pounds sterling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3" name="Picture 5" descr="KISH378"/>
          <p:cNvPicPr>
            <a:picLocks noChangeAspect="1" noChangeArrowheads="1"/>
          </p:cNvPicPr>
          <p:nvPr>
            <p:ph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2686"/>
          <a:stretch>
            <a:fillRect/>
          </a:stretch>
        </p:blipFill>
        <p:spPr>
          <a:xfrm>
            <a:off x="0" y="0"/>
            <a:ext cx="9144000" cy="33718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400</TotalTime>
  <Words>813</Words>
  <Application>Microsoft Office PowerPoint</Application>
  <PresentationFormat>Diavetítés a képernyőre (4:3 oldalarány)</PresentationFormat>
  <Paragraphs>225</Paragraphs>
  <Slides>27</Slides>
  <Notes>27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27</vt:i4>
      </vt:variant>
    </vt:vector>
  </HeadingPairs>
  <TitlesOfParts>
    <vt:vector size="34" baseType="lpstr">
      <vt:lpstr>Times New Roman</vt:lpstr>
      <vt:lpstr>Monotype Sorts</vt:lpstr>
      <vt:lpstr>Arial</vt:lpstr>
      <vt:lpstr>Symbol</vt:lpstr>
      <vt:lpstr>Wingdings 2</vt:lpstr>
      <vt:lpstr>Wingdings</vt:lpstr>
      <vt:lpstr>KREPP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>HÁ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Hatalmi átrendeződés Európában</dc:title>
  <dc:subject/>
  <dc:creator>Henez Árpád.</dc:creator>
  <cp:lastModifiedBy>OS</cp:lastModifiedBy>
  <cp:revision>36</cp:revision>
  <dcterms:created xsi:type="dcterms:W3CDTF">2003-06-06T17:30:06Z</dcterms:created>
  <dcterms:modified xsi:type="dcterms:W3CDTF">2019-10-06T22:51:41Z</dcterms:modified>
</cp:coreProperties>
</file>