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71" r:id="rId5"/>
    <p:sldId id="272" r:id="rId6"/>
    <p:sldId id="262" r:id="rId7"/>
    <p:sldId id="277" r:id="rId8"/>
    <p:sldId id="273" r:id="rId9"/>
    <p:sldId id="274" r:id="rId10"/>
    <p:sldId id="275" r:id="rId11"/>
    <p:sldId id="269" r:id="rId12"/>
    <p:sldId id="276" r:id="rId13"/>
    <p:sldId id="263" r:id="rId14"/>
    <p:sldId id="264" r:id="rId15"/>
    <p:sldId id="278" r:id="rId16"/>
    <p:sldId id="280" r:id="rId17"/>
    <p:sldId id="265" r:id="rId18"/>
    <p:sldId id="266" r:id="rId19"/>
    <p:sldId id="279" r:id="rId20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82" autoAdjust="0"/>
  </p:normalViewPr>
  <p:slideViewPr>
    <p:cSldViewPr>
      <p:cViewPr varScale="1">
        <p:scale>
          <a:sx n="70" d="100"/>
          <a:sy n="70" d="100"/>
        </p:scale>
        <p:origin x="-13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B53FD2-5712-4416-B1B4-1597321CDF2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611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6BDEF0-0157-43AF-B926-75F1A1C727F7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186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DB894-9726-4F39-B089-9C93B58C39C1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06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B65D0-5230-4A00-927B-CF917A082A51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3608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92CAE-391C-4B30-BA52-05A52AE54861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276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6F241-43DA-4EB7-A3A6-31EC897A6AF2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504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D3C24-28F2-45ED-9208-3BFDC0F1811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1031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ED64C-EB3A-4428-8D2A-17C1D3CE6C44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830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F7CB6C-1664-47AC-977A-58014090E963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6956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870A8-8DEC-4AE0-9B4A-5C32CADAF898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0807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5C41F-9709-47D8-8FC1-47748661728D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0874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ECAB684-1896-49B8-A4C0-3CA0E748C106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068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1044069-EA88-49EE-AC69-896F6A59FADF}" type="slidenum">
              <a:rPr lang="hu-HU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rop1_dzsingiszplak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724"/>
            <a:ext cx="9143999" cy="594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-108520" y="404813"/>
            <a:ext cx="5867400" cy="2303462"/>
          </a:xfrm>
        </p:spPr>
        <p:txBody>
          <a:bodyPr/>
          <a:lstStyle/>
          <a:p>
            <a:r>
              <a:rPr lang="hu-HU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IV. Béla királysága</a:t>
            </a:r>
          </a:p>
          <a:p>
            <a:r>
              <a:rPr lang="hu-HU" b="1" dirty="0"/>
              <a:t>1235-1270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-72008"/>
            <a:ext cx="8856984" cy="764704"/>
          </a:xfrm>
        </p:spPr>
        <p:txBody>
          <a:bodyPr/>
          <a:lstStyle/>
          <a:p>
            <a:r>
              <a:rPr lang="hu-HU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királyi hatalom erejének visszaállítása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4544311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sz="2400" dirty="0" smtClean="0"/>
              <a:t>II. András halála után fia, IV. Béla céljai: </a:t>
            </a:r>
          </a:p>
          <a:p>
            <a:r>
              <a:rPr lang="hu-HU" sz="2400" u="sng" dirty="0" smtClean="0"/>
              <a:t>Visszaállítani a III</a:t>
            </a:r>
            <a:r>
              <a:rPr lang="hu-HU" sz="2400" u="sng" dirty="0"/>
              <a:t>. Béla korabeli </a:t>
            </a:r>
            <a:r>
              <a:rPr lang="hu-HU" sz="2400" u="sng" dirty="0" smtClean="0"/>
              <a:t>állapotokat</a:t>
            </a:r>
            <a:endParaRPr lang="hu-HU" sz="2400" u="sng" dirty="0"/>
          </a:p>
          <a:p>
            <a:r>
              <a:rPr lang="hu-HU" sz="2400" b="1" dirty="0"/>
              <a:t>a királyi tekintély visszaállítása </a:t>
            </a:r>
            <a:r>
              <a:rPr lang="hu-HU" sz="2400" dirty="0" smtClean="0"/>
              <a:t>(a királyi tanács székeit elégettette)</a:t>
            </a:r>
            <a:endParaRPr lang="hu-HU" sz="2400" dirty="0"/>
          </a:p>
          <a:p>
            <a:r>
              <a:rPr lang="hu-HU" sz="2400" b="1" dirty="0"/>
              <a:t>az ellenszegülő főurakkal leszámolt</a:t>
            </a:r>
          </a:p>
          <a:p>
            <a:pPr>
              <a:buFontTx/>
              <a:buNone/>
            </a:pPr>
            <a:endParaRPr lang="hu-HU" sz="24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84076"/>
            <a:ext cx="5004048" cy="3753036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754" y="4451628"/>
            <a:ext cx="9134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hu-HU" sz="2400" dirty="0" smtClean="0"/>
              <a:t>újravizsgálta apja birtokadományait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400" dirty="0" smtClean="0"/>
              <a:t>indokolt esetben </a:t>
            </a:r>
            <a:r>
              <a:rPr lang="hu-HU" sz="2400" b="1" dirty="0" smtClean="0"/>
              <a:t>birtokelkobzások</a:t>
            </a:r>
            <a:r>
              <a:rPr lang="hu-HU" sz="2400" dirty="0" smtClean="0"/>
              <a:t> (gyakori)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hu-HU" sz="2400" dirty="0" smtClean="0"/>
              <a:t>a </a:t>
            </a:r>
            <a:r>
              <a:rPr lang="hu-HU" sz="2400" dirty="0" smtClean="0"/>
              <a:t>főurak </a:t>
            </a:r>
            <a:r>
              <a:rPr lang="hu-HU" sz="2400" dirty="0" smtClean="0"/>
              <a:t>nagy része</a:t>
            </a:r>
            <a:r>
              <a:rPr lang="hu-HU" sz="2400" b="1" dirty="0" smtClean="0"/>
              <a:t> elfordul IV. Bélától</a:t>
            </a:r>
            <a:endParaRPr lang="en-US" sz="2400" b="1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u="sng" dirty="0" smtClean="0"/>
              <a:t>IV. B</a:t>
            </a:r>
            <a:r>
              <a:rPr lang="hu-HU" sz="2400" b="1" u="sng" dirty="0" err="1" smtClean="0"/>
              <a:t>éla</a:t>
            </a:r>
            <a:r>
              <a:rPr lang="hu-HU" sz="2400" b="1" u="sng" dirty="0" smtClean="0"/>
              <a:t> ütőképes sereget keres – betelepíti </a:t>
            </a:r>
            <a:r>
              <a:rPr lang="hu-HU" sz="2400" b="1" u="sng" dirty="0" err="1" smtClean="0"/>
              <a:t>MO-ra</a:t>
            </a:r>
            <a:r>
              <a:rPr lang="hu-HU" sz="2400" b="1" u="sng" dirty="0" smtClean="0"/>
              <a:t> a KUNOKAT</a:t>
            </a:r>
          </a:p>
          <a:p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692696"/>
          </a:xfrm>
        </p:spPr>
        <p:txBody>
          <a:bodyPr/>
          <a:lstStyle/>
          <a:p>
            <a:r>
              <a:rPr lang="hu-HU" sz="4000" dirty="0" smtClean="0"/>
              <a:t>Hír a tatárokról</a:t>
            </a:r>
            <a:endParaRPr lang="hu-HU" sz="4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2" y="620688"/>
            <a:ext cx="9142178" cy="4525963"/>
          </a:xfrm>
        </p:spPr>
        <p:txBody>
          <a:bodyPr/>
          <a:lstStyle/>
          <a:p>
            <a:r>
              <a:rPr lang="hu-HU" sz="2600" b="1" dirty="0"/>
              <a:t>1235</a:t>
            </a:r>
            <a:r>
              <a:rPr lang="hu-HU" sz="2600" dirty="0"/>
              <a:t> </a:t>
            </a:r>
            <a:r>
              <a:rPr lang="hu-HU" sz="2600" b="1" dirty="0">
                <a:solidFill>
                  <a:srgbClr val="C00000"/>
                </a:solidFill>
              </a:rPr>
              <a:t>Julianus barát</a:t>
            </a:r>
            <a:r>
              <a:rPr lang="hu-HU" sz="2600" dirty="0"/>
              <a:t> (domonkos szerzetes) útja </a:t>
            </a:r>
            <a:r>
              <a:rPr lang="hu-HU" sz="2600" b="1" dirty="0"/>
              <a:t>„Magna Hungaria”</a:t>
            </a:r>
            <a:r>
              <a:rPr lang="hu-HU" sz="2600" b="1" dirty="0" err="1"/>
              <a:t>-</a:t>
            </a:r>
            <a:r>
              <a:rPr lang="hu-HU" sz="2600" b="1" dirty="0" err="1" smtClean="0"/>
              <a:t>ba</a:t>
            </a:r>
            <a:r>
              <a:rPr lang="hu-HU" sz="2600" b="1" dirty="0"/>
              <a:t> </a:t>
            </a:r>
            <a:r>
              <a:rPr lang="hu-HU" sz="2600" dirty="0" smtClean="0"/>
              <a:t>(a keleten maradt magyarok szálláshelyére)</a:t>
            </a:r>
          </a:p>
          <a:p>
            <a:r>
              <a:rPr lang="hu-HU" sz="2600" b="1" dirty="0" smtClean="0"/>
              <a:t>1236</a:t>
            </a:r>
            <a:r>
              <a:rPr lang="hu-HU" sz="2600" dirty="0" smtClean="0"/>
              <a:t>-ban megtalálja, hírt és </a:t>
            </a:r>
            <a:r>
              <a:rPr lang="hu-HU" sz="2600" b="1" u="sng" dirty="0" smtClean="0"/>
              <a:t>üzenetet</a:t>
            </a:r>
            <a:r>
              <a:rPr lang="hu-HU" sz="2600" dirty="0" smtClean="0"/>
              <a:t> hoz a tatárokról/</a:t>
            </a:r>
            <a:r>
              <a:rPr lang="hu-HU" sz="2600" dirty="0" err="1" smtClean="0"/>
              <a:t>tól</a:t>
            </a:r>
            <a:endParaRPr lang="hu-HU" sz="2600" dirty="0" smtClean="0"/>
          </a:p>
          <a:p>
            <a:r>
              <a:rPr lang="hu-HU" sz="2600" dirty="0" smtClean="0"/>
              <a:t>Tatárok </a:t>
            </a:r>
            <a:r>
              <a:rPr lang="en-US" sz="2600" dirty="0" smtClean="0"/>
              <a:t>= </a:t>
            </a:r>
            <a:r>
              <a:rPr lang="en-US" sz="2600" b="1" dirty="0" smtClean="0">
                <a:solidFill>
                  <a:srgbClr val="C00000"/>
                </a:solidFill>
              </a:rPr>
              <a:t>MONGOLOK</a:t>
            </a:r>
            <a:endParaRPr lang="hu-HU" sz="2600" b="1" dirty="0">
              <a:solidFill>
                <a:srgbClr val="C00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3" y="2510487"/>
            <a:ext cx="3417139" cy="448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632" y="2380042"/>
            <a:ext cx="5598368" cy="45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08720"/>
            <a:ext cx="5904656" cy="4525963"/>
          </a:xfrm>
        </p:spPr>
        <p:txBody>
          <a:bodyPr/>
          <a:lstStyle/>
          <a:p>
            <a:r>
              <a:rPr lang="hu-HU" sz="2800" b="1" dirty="0" smtClean="0"/>
              <a:t>1239</a:t>
            </a:r>
            <a:r>
              <a:rPr lang="hu-HU" sz="2800" dirty="0" smtClean="0"/>
              <a:t> </a:t>
            </a:r>
            <a:r>
              <a:rPr lang="en-US" sz="2800" dirty="0" smtClean="0"/>
              <a:t>IV. B</a:t>
            </a:r>
            <a:r>
              <a:rPr lang="hu-HU" sz="2800" dirty="0" err="1" smtClean="0"/>
              <a:t>éla</a:t>
            </a:r>
            <a:r>
              <a:rPr lang="hu-HU" sz="2800" dirty="0" smtClean="0"/>
              <a:t> az országba befogadja a kunokat - </a:t>
            </a:r>
            <a:r>
              <a:rPr lang="hu-HU" sz="2800" b="1" dirty="0" smtClean="0">
                <a:solidFill>
                  <a:srgbClr val="C00000"/>
                </a:solidFill>
              </a:rPr>
              <a:t>Kötöny</a:t>
            </a:r>
            <a:r>
              <a:rPr lang="hu-HU" sz="2800" dirty="0" smtClean="0"/>
              <a:t> kun fejedelem vezetése alatt – </a:t>
            </a:r>
            <a:r>
              <a:rPr lang="hu-HU" sz="2800" b="1" u="sng" dirty="0" smtClean="0"/>
              <a:t>feltételekkel:</a:t>
            </a:r>
          </a:p>
          <a:p>
            <a:pPr>
              <a:buFontTx/>
              <a:buNone/>
            </a:pPr>
            <a:r>
              <a:rPr lang="hu-HU" sz="2800" dirty="0" smtClean="0"/>
              <a:t>	-	</a:t>
            </a:r>
            <a:r>
              <a:rPr lang="hu-HU" sz="2800" b="1" dirty="0" smtClean="0"/>
              <a:t>kereszténység felvétele</a:t>
            </a:r>
          </a:p>
          <a:p>
            <a:pPr>
              <a:buFontTx/>
              <a:buNone/>
            </a:pPr>
            <a:r>
              <a:rPr lang="hu-HU" sz="2800" dirty="0" smtClean="0"/>
              <a:t>	- 	</a:t>
            </a:r>
            <a:r>
              <a:rPr lang="hu-HU" sz="2800" b="1" dirty="0" smtClean="0"/>
              <a:t>katonai segítség </a:t>
            </a:r>
            <a:r>
              <a:rPr lang="hu-HU" sz="2800" dirty="0" smtClean="0"/>
              <a:t>a támadás ellen</a:t>
            </a:r>
          </a:p>
          <a:p>
            <a:pPr>
              <a:buFontTx/>
              <a:buNone/>
            </a:pPr>
            <a:r>
              <a:rPr lang="hu-HU" sz="2800" dirty="0" smtClean="0"/>
              <a:t>	- 	</a:t>
            </a:r>
            <a:r>
              <a:rPr lang="hu-HU" sz="2800" b="1" dirty="0" smtClean="0"/>
              <a:t>nomád</a:t>
            </a:r>
            <a:r>
              <a:rPr lang="hu-HU" sz="2800" dirty="0" smtClean="0"/>
              <a:t> vándorló pogány </a:t>
            </a:r>
            <a:r>
              <a:rPr lang="hu-HU" sz="2800" b="1" dirty="0" smtClean="0"/>
              <a:t>életmód elhagyása </a:t>
            </a:r>
            <a:r>
              <a:rPr lang="hu-HU" sz="2800" dirty="0" smtClean="0"/>
              <a:t>(erre a kunok nem hajlandók) </a:t>
            </a:r>
            <a:r>
              <a:rPr lang="hu-HU" sz="2800" dirty="0" smtClean="0">
                <a:sym typeface="Wingdings" pitchFamily="2" charset="2"/>
              </a:rPr>
              <a:t></a:t>
            </a:r>
            <a:r>
              <a:rPr lang="hu-HU" sz="2800" dirty="0" smtClean="0"/>
              <a:t> </a:t>
            </a:r>
            <a:r>
              <a:rPr lang="hu-HU" sz="2800" b="1" u="sng" dirty="0" smtClean="0">
                <a:solidFill>
                  <a:srgbClr val="FF0000"/>
                </a:solidFill>
              </a:rPr>
              <a:t>ellentét</a:t>
            </a:r>
            <a:r>
              <a:rPr lang="hu-HU" sz="2800" dirty="0" smtClean="0"/>
              <a:t> a már pár évszázada letelepedett, földművelő magyarokkal</a:t>
            </a:r>
          </a:p>
          <a:p>
            <a:pPr>
              <a:buFontTx/>
              <a:buNone/>
            </a:pPr>
            <a:r>
              <a:rPr lang="hu-HU" sz="2800" dirty="0" smtClean="0"/>
              <a:t>		</a:t>
            </a:r>
          </a:p>
          <a:p>
            <a:endParaRPr lang="hu-HU" sz="28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/>
          <a:lstStyle/>
          <a:p>
            <a:r>
              <a:rPr lang="hu-HU" sz="4000" dirty="0" smtClean="0"/>
              <a:t>A kunok betelepülése</a:t>
            </a:r>
            <a:endParaRPr lang="hu-HU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762" y="947231"/>
            <a:ext cx="3297238" cy="562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442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0 Tatárjárá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" t="6360" r="51730" b="48152"/>
          <a:stretch>
            <a:fillRect/>
          </a:stretch>
        </p:blipFill>
        <p:spPr bwMode="auto">
          <a:xfrm>
            <a:off x="7938" y="343297"/>
            <a:ext cx="9101137" cy="654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763" y="-171400"/>
            <a:ext cx="6995120" cy="868958"/>
          </a:xfrm>
        </p:spPr>
        <p:txBody>
          <a:bodyPr/>
          <a:lstStyle/>
          <a:p>
            <a:r>
              <a:rPr lang="hu-HU" sz="3600" b="1" dirty="0" smtClean="0"/>
              <a:t>A tatárok előretörése nyugatra</a:t>
            </a:r>
            <a:endParaRPr lang="hu-HU" sz="3600" b="1" dirty="0"/>
          </a:p>
        </p:txBody>
      </p:sp>
    </p:spTree>
    <p:extLst>
      <p:ext uri="{BB962C8B-B14F-4D97-AF65-F5344CB8AC3E}">
        <p14:creationId xmlns:p14="http://schemas.microsoft.com/office/powerpoint/2010/main" val="201192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" y="3161764"/>
            <a:ext cx="5574003" cy="3696236"/>
          </a:xfrm>
          <a:prstGeom prst="rect">
            <a:avLst/>
          </a:prstGeom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32405"/>
            <a:ext cx="8229600" cy="732299"/>
          </a:xfrm>
        </p:spPr>
        <p:txBody>
          <a:bodyPr/>
          <a:lstStyle/>
          <a:p>
            <a:r>
              <a:rPr lang="hu-HU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Tatárjárás (</a:t>
            </a:r>
            <a:r>
              <a:rPr lang="hu-HU" sz="3200" dirty="0"/>
              <a:t>1241. márc. – 1242. márc.</a:t>
            </a:r>
            <a:r>
              <a:rPr lang="hu-H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96925"/>
            <a:ext cx="8928992" cy="4997450"/>
          </a:xfrm>
        </p:spPr>
        <p:txBody>
          <a:bodyPr/>
          <a:lstStyle/>
          <a:p>
            <a:r>
              <a:rPr lang="hu-HU" b="1" dirty="0">
                <a:solidFill>
                  <a:srgbClr val="C00000"/>
                </a:solidFill>
              </a:rPr>
              <a:t>Batu kán </a:t>
            </a:r>
            <a:r>
              <a:rPr lang="hu-HU" dirty="0" smtClean="0"/>
              <a:t>és seregei támadása </a:t>
            </a:r>
            <a:r>
              <a:rPr lang="hu-HU" b="1" u="sng" dirty="0" smtClean="0"/>
              <a:t>3 fő irányból </a:t>
            </a:r>
            <a:r>
              <a:rPr lang="hu-HU" dirty="0" smtClean="0"/>
              <a:t>(áttöri a hágókon állított akadályokat):</a:t>
            </a:r>
          </a:p>
          <a:p>
            <a:r>
              <a:rPr lang="hu-HU" u="sng" dirty="0" smtClean="0">
                <a:solidFill>
                  <a:srgbClr val="C00000"/>
                </a:solidFill>
              </a:rPr>
              <a:t>Észak-nyugat</a:t>
            </a:r>
            <a:r>
              <a:rPr lang="hu-HU" dirty="0" smtClean="0">
                <a:solidFill>
                  <a:srgbClr val="C00000"/>
                </a:solidFill>
              </a:rPr>
              <a:t>: </a:t>
            </a:r>
            <a:r>
              <a:rPr lang="hu-HU" b="1" dirty="0" err="1" smtClean="0">
                <a:solidFill>
                  <a:srgbClr val="C00000"/>
                </a:solidFill>
              </a:rPr>
              <a:t>Bajdar</a:t>
            </a:r>
            <a:r>
              <a:rPr lang="hu-HU" dirty="0" smtClean="0">
                <a:solidFill>
                  <a:srgbClr val="C00000"/>
                </a:solidFill>
              </a:rPr>
              <a:t> (Orda)</a:t>
            </a:r>
          </a:p>
          <a:p>
            <a:r>
              <a:rPr lang="hu-HU" u="sng" dirty="0" smtClean="0">
                <a:solidFill>
                  <a:srgbClr val="C00000"/>
                </a:solidFill>
              </a:rPr>
              <a:t>Vereckei hágó</a:t>
            </a:r>
            <a:r>
              <a:rPr lang="hu-HU" dirty="0" smtClean="0">
                <a:solidFill>
                  <a:srgbClr val="C00000"/>
                </a:solidFill>
              </a:rPr>
              <a:t>: </a:t>
            </a:r>
            <a:r>
              <a:rPr lang="hu-HU" b="1" dirty="0" smtClean="0">
                <a:solidFill>
                  <a:srgbClr val="C00000"/>
                </a:solidFill>
              </a:rPr>
              <a:t>Batu</a:t>
            </a:r>
            <a:r>
              <a:rPr lang="hu-HU" dirty="0" smtClean="0">
                <a:solidFill>
                  <a:srgbClr val="C00000"/>
                </a:solidFill>
              </a:rPr>
              <a:t> </a:t>
            </a:r>
          </a:p>
          <a:p>
            <a:r>
              <a:rPr lang="hu-HU" u="sng" dirty="0" smtClean="0">
                <a:solidFill>
                  <a:srgbClr val="C00000"/>
                </a:solidFill>
              </a:rPr>
              <a:t>Dél-kelet</a:t>
            </a:r>
            <a:r>
              <a:rPr lang="hu-HU" dirty="0" smtClean="0">
                <a:solidFill>
                  <a:srgbClr val="C00000"/>
                </a:solidFill>
              </a:rPr>
              <a:t>: </a:t>
            </a:r>
            <a:r>
              <a:rPr lang="hu-HU" b="1" dirty="0" smtClean="0">
                <a:solidFill>
                  <a:srgbClr val="C00000"/>
                </a:solidFill>
              </a:rPr>
              <a:t>Kadán</a:t>
            </a:r>
            <a:endParaRPr lang="hu-HU" b="1" dirty="0">
              <a:solidFill>
                <a:srgbClr val="C00000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436" y="2060848"/>
            <a:ext cx="3405366" cy="4806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82612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A mongolok harci stratégiája</a:t>
            </a: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4" name="mongol_strategia0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1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10 Tatárjárá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0" t="6056" r="2289" b="48456"/>
          <a:stretch>
            <a:fillRect/>
          </a:stretch>
        </p:blipFill>
        <p:spPr bwMode="auto">
          <a:xfrm>
            <a:off x="394965" y="581440"/>
            <a:ext cx="8425507" cy="630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3184" y="-27384"/>
            <a:ext cx="8507288" cy="571079"/>
          </a:xfrm>
        </p:spPr>
        <p:txBody>
          <a:bodyPr/>
          <a:lstStyle/>
          <a:p>
            <a:r>
              <a:rPr lang="hu-HU" sz="3000" b="1" dirty="0" smtClean="0"/>
              <a:t>A tatárok támadása a Magyar Királyság ellen</a:t>
            </a:r>
            <a:endParaRPr lang="hu-HU" sz="3000" b="1" dirty="0"/>
          </a:p>
        </p:txBody>
      </p:sp>
    </p:spTree>
    <p:extLst>
      <p:ext uri="{BB962C8B-B14F-4D97-AF65-F5344CB8AC3E}">
        <p14:creationId xmlns:p14="http://schemas.microsoft.com/office/powerpoint/2010/main" val="199111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/>
          <a:lstStyle/>
          <a:p>
            <a:r>
              <a:rPr lang="hu-HU" b="1" dirty="0" smtClean="0"/>
              <a:t>A muhi csata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4525963"/>
          </a:xfrm>
        </p:spPr>
        <p:txBody>
          <a:bodyPr/>
          <a:lstStyle/>
          <a:p>
            <a:pPr>
              <a:buFontTx/>
              <a:buNone/>
            </a:pPr>
            <a:r>
              <a:rPr lang="hu-HU" b="1" u="sng" dirty="0">
                <a:solidFill>
                  <a:srgbClr val="C00000"/>
                </a:solidFill>
              </a:rPr>
              <a:t>1241 április 11-12. Muhi csata</a:t>
            </a:r>
            <a:r>
              <a:rPr lang="hu-HU" u="sng" dirty="0">
                <a:solidFill>
                  <a:srgbClr val="C00000"/>
                </a:solidFill>
              </a:rPr>
              <a:t> </a:t>
            </a:r>
            <a:r>
              <a:rPr lang="hu-HU" dirty="0">
                <a:cs typeface="Arial" charset="0"/>
              </a:rPr>
              <a:t>→ </a:t>
            </a:r>
            <a:r>
              <a:rPr lang="hu-HU" b="1" dirty="0" smtClean="0">
                <a:cs typeface="Arial" charset="0"/>
              </a:rPr>
              <a:t>magyar vereség</a:t>
            </a:r>
            <a:endParaRPr lang="hu-HU" b="1" dirty="0">
              <a:cs typeface="Arial" charset="0"/>
            </a:endParaRPr>
          </a:p>
          <a:p>
            <a:pPr>
              <a:buFontTx/>
              <a:buNone/>
            </a:pPr>
            <a:r>
              <a:rPr lang="hu-HU" sz="2600" b="1" u="sng" dirty="0" smtClean="0">
                <a:cs typeface="Arial" charset="0"/>
              </a:rPr>
              <a:t>Okai:</a:t>
            </a:r>
            <a:endParaRPr lang="hu-HU" sz="2600" b="1" u="sng" dirty="0">
              <a:cs typeface="Arial" charset="0"/>
            </a:endParaRPr>
          </a:p>
          <a:p>
            <a:pPr>
              <a:buFontTx/>
              <a:buChar char="-"/>
            </a:pPr>
            <a:r>
              <a:rPr lang="hu-HU" sz="2600" b="1" dirty="0">
                <a:cs typeface="Arial" charset="0"/>
              </a:rPr>
              <a:t>sikeres tatár harcmodor</a:t>
            </a:r>
          </a:p>
          <a:p>
            <a:pPr>
              <a:buFontTx/>
              <a:buChar char="-"/>
            </a:pPr>
            <a:r>
              <a:rPr lang="hu-HU" sz="2600" dirty="0"/>
              <a:t>rossz harcászati taktika (szekértábor</a:t>
            </a:r>
            <a:r>
              <a:rPr lang="hu-HU" sz="2600" dirty="0" smtClean="0"/>
              <a:t>)</a:t>
            </a:r>
          </a:p>
          <a:p>
            <a:pPr>
              <a:buFontTx/>
              <a:buChar char="-"/>
            </a:pPr>
            <a:r>
              <a:rPr lang="hu-HU" sz="2600" dirty="0" smtClean="0"/>
              <a:t>A kunokat a király hívei a tatárok kémjeinek vélték, </a:t>
            </a:r>
            <a:r>
              <a:rPr lang="hu-HU" sz="2600" b="1" dirty="0" smtClean="0"/>
              <a:t>elfogják és kivégzik Kötöny vezérüket</a:t>
            </a:r>
            <a:endParaRPr lang="hu-HU" sz="2600" b="1" dirty="0"/>
          </a:p>
          <a:p>
            <a:pPr>
              <a:buFontTx/>
              <a:buChar char="-"/>
            </a:pPr>
            <a:r>
              <a:rPr lang="hu-HU" sz="2600" dirty="0"/>
              <a:t>kunok pusztítása – </a:t>
            </a:r>
            <a:r>
              <a:rPr lang="hu-HU" sz="2600" b="1" dirty="0" smtClean="0"/>
              <a:t>kivonulása az országból </a:t>
            </a:r>
            <a:r>
              <a:rPr lang="hu-HU" sz="2600" dirty="0" smtClean="0"/>
              <a:t>(1241. március)</a:t>
            </a:r>
            <a:endParaRPr lang="hu-HU" sz="2600" dirty="0"/>
          </a:p>
          <a:p>
            <a:pPr>
              <a:buFontTx/>
              <a:buChar char="-"/>
            </a:pPr>
            <a:r>
              <a:rPr lang="hu-HU" sz="2600" b="1" dirty="0"/>
              <a:t>főnemesi segítség hiánya </a:t>
            </a:r>
          </a:p>
          <a:p>
            <a:pPr>
              <a:buFontTx/>
              <a:buChar char="-"/>
            </a:pPr>
            <a:r>
              <a:rPr lang="hu-HU" sz="2600" dirty="0"/>
              <a:t>külföldi segítség hiánya (</a:t>
            </a:r>
            <a:r>
              <a:rPr lang="hu-HU" sz="2600" dirty="0" smtClean="0"/>
              <a:t>pápa, </a:t>
            </a:r>
            <a:r>
              <a:rPr lang="hu-HU" sz="2600" dirty="0" smtClean="0">
                <a:cs typeface="Arial" charset="0"/>
              </a:rPr>
              <a:t>II</a:t>
            </a:r>
            <a:r>
              <a:rPr lang="hu-HU" sz="2600" dirty="0">
                <a:cs typeface="Arial" charset="0"/>
              </a:rPr>
              <a:t>. Frigyes</a:t>
            </a:r>
            <a:r>
              <a:rPr lang="hu-HU" sz="2600" dirty="0"/>
              <a:t>)</a:t>
            </a:r>
          </a:p>
          <a:p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425513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_tatarjaras00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10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7584" y="0"/>
            <a:ext cx="7772400" cy="838200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smtClean="0"/>
              <a:t>csata vázlata</a:t>
            </a:r>
            <a:endParaRPr lang="hu-HU" dirty="0"/>
          </a:p>
        </p:txBody>
      </p:sp>
      <p:pic>
        <p:nvPicPr>
          <p:cNvPr id="5" name="Picture 4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304" y="1025525"/>
            <a:ext cx="9144000" cy="583247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" y="658731"/>
            <a:ext cx="8715375" cy="619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67544" y="116632"/>
            <a:ext cx="82867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 smtClean="0"/>
              <a:t>IV. Béla menekülése Horvátországba, </a:t>
            </a:r>
            <a:r>
              <a:rPr lang="hu-HU" sz="2600" dirty="0" err="1" smtClean="0"/>
              <a:t>Trau</a:t>
            </a:r>
            <a:r>
              <a:rPr lang="hu-HU" sz="2600" dirty="0" smtClean="0"/>
              <a:t> szigetére</a:t>
            </a: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100338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4293096"/>
            <a:ext cx="4607611" cy="2564904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284" y="4293096"/>
            <a:ext cx="4575716" cy="2564904"/>
          </a:xfrm>
          <a:prstGeom prst="rect">
            <a:avLst/>
          </a:prstGeom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27384"/>
            <a:ext cx="8229600" cy="732299"/>
          </a:xfrm>
        </p:spPr>
        <p:txBody>
          <a:bodyPr/>
          <a:lstStyle/>
          <a:p>
            <a:r>
              <a:rPr lang="hu-HU" dirty="0"/>
              <a:t>A tatárjárás </a:t>
            </a:r>
            <a:r>
              <a:rPr lang="hu-HU" dirty="0" smtClean="0"/>
              <a:t>következményei</a:t>
            </a:r>
            <a:endParaRPr lang="hu-HU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0688"/>
            <a:ext cx="9252520" cy="3725596"/>
          </a:xfrm>
        </p:spPr>
        <p:txBody>
          <a:bodyPr/>
          <a:lstStyle/>
          <a:p>
            <a:r>
              <a:rPr lang="hu-HU" sz="2400" b="1" dirty="0" smtClean="0"/>
              <a:t>Tatár taktika: </a:t>
            </a:r>
            <a:r>
              <a:rPr lang="hu-HU" sz="2400" b="1" u="sng" dirty="0" smtClean="0">
                <a:solidFill>
                  <a:srgbClr val="C00000"/>
                </a:solidFill>
              </a:rPr>
              <a:t>elfogni az ország uralkodóját, s ezzel hatalmuk alá vonni az országot</a:t>
            </a:r>
            <a:r>
              <a:rPr lang="hu-HU" sz="2400" dirty="0" smtClean="0">
                <a:solidFill>
                  <a:srgbClr val="C00000"/>
                </a:solidFill>
              </a:rPr>
              <a:t>  </a:t>
            </a:r>
            <a:r>
              <a:rPr lang="hu-HU" sz="2400" dirty="0" smtClean="0"/>
              <a:t>(IV. Bélát nem sikerül elfogniuk)</a:t>
            </a:r>
            <a:endParaRPr lang="hu-HU" sz="2400" b="1" u="sng" dirty="0" smtClean="0">
              <a:solidFill>
                <a:srgbClr val="C00000"/>
              </a:solidFill>
            </a:endParaRPr>
          </a:p>
          <a:p>
            <a:r>
              <a:rPr lang="hu-HU" sz="2400" b="1" dirty="0" smtClean="0"/>
              <a:t>IV. Béla </a:t>
            </a:r>
            <a:r>
              <a:rPr lang="hu-HU" sz="2400" b="1" dirty="0"/>
              <a:t>menekülése </a:t>
            </a:r>
            <a:r>
              <a:rPr lang="hu-HU" sz="2400" dirty="0" smtClean="0"/>
              <a:t>(a királyné </a:t>
            </a:r>
            <a:r>
              <a:rPr lang="hu-HU" sz="2400" dirty="0" err="1" smtClean="0"/>
              <a:t>Spalato</a:t>
            </a:r>
            <a:r>
              <a:rPr lang="hu-HU" sz="2400" dirty="0" smtClean="0"/>
              <a:t>, ma </a:t>
            </a:r>
            <a:r>
              <a:rPr lang="hu-HU" sz="2400" dirty="0" smtClean="0"/>
              <a:t>Split várába, a király </a:t>
            </a:r>
            <a:r>
              <a:rPr lang="hu-HU" sz="2400" dirty="0" err="1" smtClean="0"/>
              <a:t>Trau</a:t>
            </a:r>
            <a:r>
              <a:rPr lang="hu-HU" sz="2400" dirty="0" smtClean="0"/>
              <a:t> várába </a:t>
            </a:r>
            <a:r>
              <a:rPr lang="en-US" sz="2400" dirty="0">
                <a:cs typeface="Arial" charset="0"/>
              </a:rPr>
              <a:t>=</a:t>
            </a:r>
            <a:r>
              <a:rPr lang="hu-HU" sz="2400" dirty="0">
                <a:cs typeface="Arial" charset="0"/>
              </a:rPr>
              <a:t> ma </a:t>
            </a:r>
            <a:r>
              <a:rPr lang="hu-HU" sz="2400" dirty="0" err="1">
                <a:cs typeface="Arial" charset="0"/>
              </a:rPr>
              <a:t>Trogir</a:t>
            </a:r>
            <a:r>
              <a:rPr lang="hu-HU" sz="2400" dirty="0">
                <a:cs typeface="Arial" charset="0"/>
              </a:rPr>
              <a:t>)</a:t>
            </a:r>
          </a:p>
          <a:p>
            <a:r>
              <a:rPr lang="hu-HU" sz="2400" b="1" dirty="0">
                <a:cs typeface="Arial" charset="0"/>
              </a:rPr>
              <a:t>A magyar vezérkar </a:t>
            </a:r>
            <a:r>
              <a:rPr lang="hu-HU" sz="2400" dirty="0">
                <a:cs typeface="Arial" charset="0"/>
              </a:rPr>
              <a:t>(nádor, érsek, ország-bíró) </a:t>
            </a:r>
            <a:r>
              <a:rPr lang="hu-HU" sz="2400" b="1" dirty="0" smtClean="0">
                <a:cs typeface="Arial" charset="0"/>
              </a:rPr>
              <a:t>halála</a:t>
            </a:r>
            <a:r>
              <a:rPr lang="hu-HU" sz="2400" dirty="0" smtClean="0">
                <a:cs typeface="Arial" charset="0"/>
              </a:rPr>
              <a:t> Muhinál</a:t>
            </a:r>
            <a:endParaRPr lang="hu-HU" sz="2400" dirty="0">
              <a:cs typeface="Arial" charset="0"/>
            </a:endParaRPr>
          </a:p>
          <a:p>
            <a:r>
              <a:rPr lang="hu-HU" sz="2400" b="1" u="sng" dirty="0">
                <a:cs typeface="Arial" charset="0"/>
              </a:rPr>
              <a:t>Óriási </a:t>
            </a:r>
            <a:r>
              <a:rPr lang="hu-HU" sz="2400" b="1" u="sng" dirty="0" smtClean="0">
                <a:cs typeface="Arial" charset="0"/>
              </a:rPr>
              <a:t>tatár </a:t>
            </a:r>
            <a:r>
              <a:rPr lang="hu-HU" sz="2400" b="1" u="sng" dirty="0">
                <a:cs typeface="Arial" charset="0"/>
              </a:rPr>
              <a:t>pusztítás </a:t>
            </a:r>
            <a:r>
              <a:rPr lang="hu-HU" sz="2400" dirty="0" smtClean="0">
                <a:cs typeface="Arial" charset="0"/>
              </a:rPr>
              <a:t>(az ország lakosságának </a:t>
            </a:r>
            <a:r>
              <a:rPr lang="hu-HU" sz="2400" b="1" dirty="0" smtClean="0">
                <a:cs typeface="Arial" charset="0"/>
              </a:rPr>
              <a:t>30-50%</a:t>
            </a:r>
            <a:r>
              <a:rPr lang="hu-HU" sz="2400" dirty="0" smtClean="0">
                <a:cs typeface="Arial" charset="0"/>
              </a:rPr>
              <a:t> </a:t>
            </a:r>
            <a:r>
              <a:rPr lang="hu-HU" sz="2400" dirty="0" err="1" smtClean="0">
                <a:cs typeface="Arial" charset="0"/>
              </a:rPr>
              <a:t>elp</a:t>
            </a:r>
            <a:r>
              <a:rPr lang="hu-HU" sz="2400" dirty="0" smtClean="0">
                <a:cs typeface="Arial" charset="0"/>
              </a:rPr>
              <a:t>.)</a:t>
            </a:r>
            <a:endParaRPr lang="hu-HU" sz="2400" dirty="0">
              <a:cs typeface="Arial" charset="0"/>
            </a:endParaRPr>
          </a:p>
          <a:p>
            <a:r>
              <a:rPr lang="hu-HU" sz="2400" dirty="0" smtClean="0">
                <a:cs typeface="Arial" charset="0"/>
              </a:rPr>
              <a:t>1242 tavaszán a tatárok vitatott körülmények között </a:t>
            </a:r>
            <a:r>
              <a:rPr lang="hu-HU" sz="2400" b="1" dirty="0" smtClean="0">
                <a:cs typeface="Arial" charset="0"/>
              </a:rPr>
              <a:t>kivonulnak az országból</a:t>
            </a:r>
            <a:endParaRPr lang="hu-HU" sz="2400" b="1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/>
          <a:lstStyle/>
          <a:p>
            <a:r>
              <a:rPr lang="hu-HU" sz="4000" b="1" dirty="0" smtClean="0"/>
              <a:t>Magyarország újjáépítése</a:t>
            </a:r>
            <a:endParaRPr lang="hu-HU" sz="4000" b="1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8680"/>
            <a:ext cx="9144000" cy="5257800"/>
          </a:xfrm>
        </p:spPr>
        <p:txBody>
          <a:bodyPr/>
          <a:lstStyle/>
          <a:p>
            <a:r>
              <a:rPr lang="hu-HU" sz="2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ország védelmének növelése</a:t>
            </a:r>
          </a:p>
          <a:p>
            <a:pPr>
              <a:buFontTx/>
              <a:buNone/>
            </a:pPr>
            <a:r>
              <a:rPr lang="hu-HU" sz="2800" dirty="0"/>
              <a:t>	- </a:t>
            </a:r>
            <a:r>
              <a:rPr lang="hu-HU" sz="2800" b="1" dirty="0">
                <a:solidFill>
                  <a:srgbClr val="C00000"/>
                </a:solidFill>
              </a:rPr>
              <a:t>kővárak</a:t>
            </a:r>
            <a:r>
              <a:rPr lang="hu-HU" sz="2800" dirty="0"/>
              <a:t> </a:t>
            </a:r>
            <a:r>
              <a:rPr lang="hu-HU" sz="2800" dirty="0" smtClean="0"/>
              <a:t>építése:</a:t>
            </a:r>
            <a:r>
              <a:rPr lang="hu-HU" sz="2800" dirty="0"/>
              <a:t> </a:t>
            </a:r>
            <a:r>
              <a:rPr lang="hu-HU" sz="2800" dirty="0" smtClean="0"/>
              <a:t>pl. Visegrád</a:t>
            </a:r>
            <a:r>
              <a:rPr lang="hu-HU" sz="2800" dirty="0"/>
              <a:t>, </a:t>
            </a:r>
            <a:r>
              <a:rPr lang="hu-HU" sz="2800" dirty="0" smtClean="0"/>
              <a:t>Buda (a 13. sz. végéig közel 300 kővár épült </a:t>
            </a:r>
            <a:r>
              <a:rPr lang="hu-HU" sz="2800" dirty="0" err="1" smtClean="0"/>
              <a:t>MO-n</a:t>
            </a:r>
            <a:r>
              <a:rPr lang="hu-HU" sz="2800" dirty="0" smtClean="0"/>
              <a:t>)</a:t>
            </a:r>
            <a:endParaRPr lang="hu-HU" sz="2800" dirty="0"/>
          </a:p>
          <a:p>
            <a:pPr>
              <a:buFontTx/>
              <a:buNone/>
            </a:pPr>
            <a:r>
              <a:rPr lang="hu-HU" sz="2800" dirty="0"/>
              <a:t>	- </a:t>
            </a:r>
            <a:r>
              <a:rPr lang="hu-HU" sz="2800" b="1" dirty="0">
                <a:solidFill>
                  <a:srgbClr val="C00000"/>
                </a:solidFill>
              </a:rPr>
              <a:t>kunok-jászok</a:t>
            </a:r>
            <a:r>
              <a:rPr lang="hu-HU" sz="2800" dirty="0"/>
              <a:t> befogadása és letelepítése</a:t>
            </a:r>
          </a:p>
          <a:p>
            <a:pPr>
              <a:buFontTx/>
              <a:buNone/>
            </a:pPr>
            <a:r>
              <a:rPr lang="hu-HU" sz="2800" dirty="0"/>
              <a:t>	- </a:t>
            </a:r>
            <a:r>
              <a:rPr lang="hu-HU" sz="2800" dirty="0" smtClean="0"/>
              <a:t>a </a:t>
            </a:r>
            <a:r>
              <a:rPr lang="hu-HU" sz="2800" b="1" dirty="0" smtClean="0">
                <a:solidFill>
                  <a:srgbClr val="C00000"/>
                </a:solidFill>
              </a:rPr>
              <a:t>birtokadományokat</a:t>
            </a:r>
            <a:r>
              <a:rPr lang="hu-HU" sz="2800" dirty="0" smtClean="0"/>
              <a:t> a </a:t>
            </a:r>
            <a:r>
              <a:rPr lang="hu-HU" sz="2800" dirty="0" err="1" smtClean="0"/>
              <a:t>kir</a:t>
            </a:r>
            <a:r>
              <a:rPr lang="hu-HU" sz="2800" dirty="0" smtClean="0"/>
              <a:t>. v</a:t>
            </a:r>
            <a:r>
              <a:rPr lang="hu-HU" sz="2800" dirty="0" smtClean="0"/>
              <a:t>árépítéshez és </a:t>
            </a:r>
            <a:r>
              <a:rPr lang="hu-HU" sz="2800" b="1" dirty="0"/>
              <a:t>páncélos lovas haderő kiállításához köti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76501"/>
            <a:ext cx="5076056" cy="340181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3976836"/>
            <a:ext cx="47625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4525963"/>
          </a:xfrm>
        </p:spPr>
        <p:txBody>
          <a:bodyPr/>
          <a:lstStyle/>
          <a:p>
            <a:r>
              <a:rPr lang="hu-HU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elnéptelenedett területek újranépesítése</a:t>
            </a:r>
          </a:p>
          <a:p>
            <a:pPr>
              <a:buFontTx/>
              <a:buNone/>
            </a:pPr>
            <a:r>
              <a:rPr lang="hu-HU" dirty="0"/>
              <a:t>	- </a:t>
            </a:r>
            <a:r>
              <a:rPr lang="hu-HU" b="1" dirty="0" smtClean="0">
                <a:solidFill>
                  <a:srgbClr val="C00000"/>
                </a:solidFill>
              </a:rPr>
              <a:t>betelepítések</a:t>
            </a:r>
            <a:r>
              <a:rPr lang="hu-HU" dirty="0" smtClean="0"/>
              <a:t>: lengyelek</a:t>
            </a:r>
            <a:r>
              <a:rPr lang="hu-HU" dirty="0"/>
              <a:t>, csehek, románok, szerbek németek + </a:t>
            </a:r>
            <a:r>
              <a:rPr lang="hu-HU" b="1" dirty="0">
                <a:solidFill>
                  <a:srgbClr val="C00000"/>
                </a:solidFill>
              </a:rPr>
              <a:t>migráció</a:t>
            </a:r>
            <a:r>
              <a:rPr lang="hu-HU" dirty="0"/>
              <a:t>: belső vándorlás</a:t>
            </a:r>
          </a:p>
          <a:p>
            <a:r>
              <a:rPr 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Tudatos várospolitika</a:t>
            </a:r>
          </a:p>
          <a:p>
            <a:pPr>
              <a:buFontTx/>
              <a:buNone/>
            </a:pPr>
            <a:r>
              <a:rPr lang="hu-HU" dirty="0"/>
              <a:t>	- városi önkormányzati jogok</a:t>
            </a:r>
          </a:p>
          <a:p>
            <a:endParaRPr lang="hu-H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/>
          <a:lstStyle/>
          <a:p>
            <a:r>
              <a:rPr lang="hu-HU" sz="4000" b="1" dirty="0" smtClean="0"/>
              <a:t>Magyarország újjáépítése</a:t>
            </a:r>
            <a:endParaRPr lang="hu-HU" sz="4000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46607"/>
            <a:ext cx="7596336" cy="3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9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" y="332656"/>
            <a:ext cx="9171315" cy="6164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178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44016"/>
            <a:ext cx="8229600" cy="692696"/>
          </a:xfrm>
        </p:spPr>
        <p:txBody>
          <a:bodyPr/>
          <a:lstStyle/>
          <a:p>
            <a:r>
              <a:rPr lang="hu-HU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IV. Béla belpolitikája</a:t>
            </a:r>
            <a:br>
              <a:rPr lang="hu-HU" sz="48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hu-H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695" y="586106"/>
            <a:ext cx="8893175" cy="5068888"/>
          </a:xfrm>
        </p:spPr>
        <p:txBody>
          <a:bodyPr/>
          <a:lstStyle/>
          <a:p>
            <a:r>
              <a:rPr lang="hu-HU" dirty="0"/>
              <a:t>A régi várbirtokok visszaszerzése</a:t>
            </a:r>
          </a:p>
          <a:p>
            <a:r>
              <a:rPr lang="hu-HU" sz="2600" b="1" dirty="0"/>
              <a:t>1267 </a:t>
            </a:r>
            <a:r>
              <a:rPr lang="hu-HU" sz="2800" dirty="0"/>
              <a:t>– megerősíti a </a:t>
            </a:r>
            <a:r>
              <a:rPr lang="hu-HU" sz="2800" dirty="0" err="1"/>
              <a:t>serviensek</a:t>
            </a:r>
            <a:r>
              <a:rPr lang="hu-HU" sz="2800" dirty="0"/>
              <a:t> </a:t>
            </a:r>
            <a:r>
              <a:rPr lang="hu-HU" sz="2800" dirty="0" smtClean="0"/>
              <a:t>(</a:t>
            </a:r>
            <a:r>
              <a:rPr lang="hu-HU" sz="2800" dirty="0" err="1" smtClean="0"/>
              <a:t>a</a:t>
            </a:r>
            <a:r>
              <a:rPr lang="hu-HU" sz="2800" dirty="0" smtClean="0"/>
              <a:t> királyt </a:t>
            </a:r>
            <a:r>
              <a:rPr lang="hu-HU" sz="2800" dirty="0" err="1" smtClean="0"/>
              <a:t>szolgálo</a:t>
            </a:r>
            <a:r>
              <a:rPr lang="hu-HU" sz="2800" dirty="0" smtClean="0"/>
              <a:t> főurak) </a:t>
            </a:r>
            <a:r>
              <a:rPr lang="hu-HU" sz="2800" dirty="0" smtClean="0"/>
              <a:t>jogait </a:t>
            </a:r>
            <a:r>
              <a:rPr lang="hu-HU" sz="2800" dirty="0" smtClean="0">
                <a:cs typeface="Arial" charset="0"/>
              </a:rPr>
              <a:t>→ belőlük lesznek a </a:t>
            </a:r>
            <a:r>
              <a:rPr lang="hu-HU" sz="2800" b="1" dirty="0" smtClean="0">
                <a:solidFill>
                  <a:srgbClr val="C00000"/>
                </a:solidFill>
              </a:rPr>
              <a:t>nemesek</a:t>
            </a:r>
            <a:endParaRPr lang="hu-HU" sz="2800" b="1" dirty="0">
              <a:solidFill>
                <a:srgbClr val="C00000"/>
              </a:solidFill>
            </a:endParaRPr>
          </a:p>
          <a:p>
            <a:r>
              <a:rPr lang="hu-HU" sz="2800" dirty="0" smtClean="0"/>
              <a:t>a </a:t>
            </a:r>
            <a:r>
              <a:rPr lang="hu-HU" sz="2800" dirty="0"/>
              <a:t>nagybirtokos neve </a:t>
            </a:r>
            <a:r>
              <a:rPr lang="hu-HU" sz="2800" b="1" dirty="0">
                <a:solidFill>
                  <a:srgbClr val="C00000"/>
                </a:solidFill>
              </a:rPr>
              <a:t>báró</a:t>
            </a:r>
            <a:r>
              <a:rPr lang="hu-HU" sz="2800" dirty="0"/>
              <a:t> </a:t>
            </a:r>
            <a:r>
              <a:rPr lang="hu-HU" sz="2800" dirty="0" smtClean="0"/>
              <a:t>lesz</a:t>
            </a:r>
            <a:endParaRPr lang="hu-HU" sz="2800" dirty="0"/>
          </a:p>
          <a:p>
            <a:r>
              <a:rPr lang="hu-HU" b="1" u="sng" dirty="0"/>
              <a:t>Városalapítások</a:t>
            </a:r>
            <a:r>
              <a:rPr lang="hu-HU" sz="2800" dirty="0"/>
              <a:t> kiváltságokkal (cserébe </a:t>
            </a:r>
            <a:r>
              <a:rPr lang="hu-HU" sz="2800" dirty="0" smtClean="0"/>
              <a:t>kőfalak - védelem)</a:t>
            </a:r>
            <a:endParaRPr lang="hu-HU" sz="2800" dirty="0"/>
          </a:p>
          <a:p>
            <a:pPr>
              <a:buFontTx/>
              <a:buNone/>
            </a:pPr>
            <a:r>
              <a:rPr lang="hu-HU" sz="2800" dirty="0"/>
              <a:t>	- szabad bíró, </a:t>
            </a:r>
            <a:r>
              <a:rPr lang="hu-HU" sz="2800" dirty="0" smtClean="0"/>
              <a:t>- tanácsválasztás</a:t>
            </a:r>
            <a:r>
              <a:rPr lang="hu-HU" sz="2800" dirty="0"/>
              <a:t>, - vámmentesség</a:t>
            </a:r>
          </a:p>
          <a:p>
            <a:pPr>
              <a:buFontTx/>
              <a:buNone/>
            </a:pPr>
            <a:r>
              <a:rPr lang="hu-HU" sz="2800" dirty="0"/>
              <a:t>	/</a:t>
            </a:r>
            <a:r>
              <a:rPr lang="hu-HU" sz="2800" b="1" dirty="0"/>
              <a:t>Selmecbánya </a:t>
            </a:r>
            <a:r>
              <a:rPr lang="hu-HU" sz="2800" b="1" dirty="0" smtClean="0"/>
              <a:t>– ezüst</a:t>
            </a:r>
            <a:r>
              <a:rPr lang="hu-HU" sz="2800" b="1" dirty="0"/>
              <a:t>, Besztercebánya – réz</a:t>
            </a:r>
            <a:r>
              <a:rPr lang="hu-HU" sz="2800" dirty="0"/>
              <a:t>/</a:t>
            </a:r>
          </a:p>
          <a:p>
            <a:endParaRPr lang="hu-HU" sz="28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61958"/>
            <a:ext cx="2295434" cy="229543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573" y="4589950"/>
            <a:ext cx="2311491" cy="2311491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5580112" y="602128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IV. Béla ezüstdénárja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8636"/>
            <a:ext cx="8229600" cy="850106"/>
          </a:xfrm>
        </p:spPr>
        <p:txBody>
          <a:bodyPr/>
          <a:lstStyle/>
          <a:p>
            <a:r>
              <a:rPr lang="hu-HU" sz="6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 familiaritás</a:t>
            </a:r>
            <a:endParaRPr lang="hu-HU" sz="6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846171"/>
            <a:ext cx="9036496" cy="4525963"/>
          </a:xfrm>
        </p:spPr>
        <p:txBody>
          <a:bodyPr/>
          <a:lstStyle/>
          <a:p>
            <a:r>
              <a:rPr lang="hu-HU" sz="2600" b="1" dirty="0"/>
              <a:t>A hűbéri rendszer magyar formája, melynek központjában nem a föld (birtokadomány) állt hanem a </a:t>
            </a:r>
            <a:r>
              <a:rPr lang="hu-HU" sz="2600" b="1" u="sng" dirty="0">
                <a:solidFill>
                  <a:srgbClr val="C00000"/>
                </a:solidFill>
              </a:rPr>
              <a:t>katonai szolgálat </a:t>
            </a:r>
            <a:r>
              <a:rPr lang="hu-HU" sz="2600" b="1" dirty="0"/>
              <a:t>fejében való védelem</a:t>
            </a:r>
          </a:p>
          <a:p>
            <a:r>
              <a:rPr lang="hu-HU" sz="2600" dirty="0" smtClean="0"/>
              <a:t>IV. Béla rájött, hogy a külső veszély elhárításához szüksége van az országban elő „hűbéruraktól” katonai támogatásra. Ezeket az urakat nevezzük familiárisoknak. </a:t>
            </a:r>
            <a:endParaRPr lang="hu-HU" sz="2600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462762"/>
            <a:ext cx="6035978" cy="33952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6856" y="116632"/>
            <a:ext cx="8229600" cy="864096"/>
          </a:xfrm>
        </p:spPr>
        <p:txBody>
          <a:bodyPr/>
          <a:lstStyle/>
          <a:p>
            <a:r>
              <a:rPr lang="hu-HU" dirty="0" smtClean="0">
                <a:solidFill>
                  <a:schemeClr val="bg1"/>
                </a:solidFill>
              </a:rPr>
              <a:t>Köszönöm a figyelmet!</a:t>
            </a: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54" y="1196752"/>
            <a:ext cx="9174154" cy="516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1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446</Words>
  <Application>Microsoft Office PowerPoint</Application>
  <PresentationFormat>Diavetítés a képernyőre (4:3 oldalarány)</PresentationFormat>
  <Paragraphs>68</Paragraphs>
  <Slides>19</Slides>
  <Notes>0</Notes>
  <HiddenSlides>0</HiddenSlides>
  <MMClips>2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0" baseType="lpstr">
      <vt:lpstr>Alapértelmezett terv</vt:lpstr>
      <vt:lpstr>PowerPoint bemutató</vt:lpstr>
      <vt:lpstr>A királyi hatalom erejének visszaállítása</vt:lpstr>
      <vt:lpstr>Hír a tatárokról</vt:lpstr>
      <vt:lpstr>A kunok betelepülése</vt:lpstr>
      <vt:lpstr>A tatárok előretörése nyugatra</vt:lpstr>
      <vt:lpstr>Tatárjárás (1241. márc. – 1242. márc.)</vt:lpstr>
      <vt:lpstr>A mongolok harci stratégiája</vt:lpstr>
      <vt:lpstr>A tatárok támadása a Magyar Királyság ellen</vt:lpstr>
      <vt:lpstr>A muhi csata</vt:lpstr>
      <vt:lpstr>PowerPoint bemutató</vt:lpstr>
      <vt:lpstr>A csata vázlata</vt:lpstr>
      <vt:lpstr>PowerPoint bemutató</vt:lpstr>
      <vt:lpstr>A tatárjárás következményei</vt:lpstr>
      <vt:lpstr>Magyarország újjáépítése</vt:lpstr>
      <vt:lpstr>Magyarország újjáépítése</vt:lpstr>
      <vt:lpstr>PowerPoint bemutató</vt:lpstr>
      <vt:lpstr>IV. Béla belpolitikája </vt:lpstr>
      <vt:lpstr>A familiaritás</vt:lpstr>
      <vt:lpstr>Köszönöm a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Pósch László</dc:creator>
  <cp:lastModifiedBy>OS</cp:lastModifiedBy>
  <cp:revision>32</cp:revision>
  <dcterms:created xsi:type="dcterms:W3CDTF">2007-11-19T17:28:06Z</dcterms:created>
  <dcterms:modified xsi:type="dcterms:W3CDTF">2020-03-22T21:37:44Z</dcterms:modified>
</cp:coreProperties>
</file>