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6" r:id="rId4"/>
    <p:sldId id="257" r:id="rId5"/>
    <p:sldId id="260" r:id="rId6"/>
    <p:sldId id="268" r:id="rId7"/>
    <p:sldId id="265" r:id="rId8"/>
    <p:sldId id="261" r:id="rId9"/>
    <p:sldId id="258" r:id="rId10"/>
    <p:sldId id="264" r:id="rId11"/>
    <p:sldId id="262" r:id="rId12"/>
    <p:sldId id="269" r:id="rId13"/>
    <p:sldId id="263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72" r:id="rId33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F11BB-C79E-4490-BA9F-1A9CB37B0DE7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193264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6A73E-5731-4627-8C67-C14EE54661EE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02400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C08FA-3B30-4562-93CA-E7E5E28CACD0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4290642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5D88A-1350-4D61-A08F-5EE87DDF4C69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481846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84217-3CC0-407A-A7B2-887CE868A922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449021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8E3E87-EB21-42EA-A39F-7335C9589304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628886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1D03E-C1D1-4052-A04F-38B2F5A60AFC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872996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95515-BC18-4E90-94EC-754FF8BF4522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642061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C6EAB-A46E-4D2A-8B2B-6C599462FFBE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39424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AB1E1-8DD4-4DCE-BD4A-4F7CB16D9338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574140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B3A19-DE87-431F-AD82-54FBA076F125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706694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hu-HU" alt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85D2C562-FAC4-44FC-B71B-B290E44EE792}" type="slidenum">
              <a:rPr lang="hu-HU" altLang="hu-HU"/>
              <a:pPr>
                <a:defRPr/>
              </a:pPr>
              <a:t>‹#›</a:t>
            </a:fld>
            <a:endParaRPr lang="hu-HU" alt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75"/>
            <a:ext cx="3324225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31913" y="188913"/>
            <a:ext cx="7812087" cy="2592387"/>
          </a:xfrm>
        </p:spPr>
        <p:txBody>
          <a:bodyPr anchor="ctr"/>
          <a:lstStyle/>
          <a:p>
            <a:pPr eaLnBrk="1" hangingPunct="1">
              <a:defRPr/>
            </a:pPr>
            <a:r>
              <a:rPr lang="hu-HU" altLang="hu-HU" sz="48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Algerian" panose="04020705040A02060702" pitchFamily="82" charset="0"/>
              </a:rPr>
              <a:t>Az újjáépítés kora</a:t>
            </a:r>
            <a:r>
              <a:rPr lang="hu-HU" altLang="hu-HU" sz="4800" b="1" smtClean="0">
                <a:latin typeface="Algerian" panose="04020705040A02060702" pitchFamily="82" charset="0"/>
              </a:rPr>
              <a:t> </a:t>
            </a:r>
            <a:br>
              <a:rPr lang="hu-HU" altLang="hu-HU" sz="4800" b="1" smtClean="0">
                <a:latin typeface="Algerian" panose="04020705040A02060702" pitchFamily="82" charset="0"/>
              </a:rPr>
            </a:br>
            <a:r>
              <a:rPr lang="hu-HU" altLang="hu-HU" sz="4800" b="1" smtClean="0">
                <a:latin typeface="Algerian" panose="04020705040A02060702" pitchFamily="82" charset="0"/>
              </a:rPr>
              <a:t>a </a:t>
            </a:r>
            <a:br>
              <a:rPr lang="hu-HU" altLang="hu-HU" sz="4800" b="1" smtClean="0">
                <a:latin typeface="Algerian" panose="04020705040A02060702" pitchFamily="82" charset="0"/>
              </a:rPr>
            </a:br>
            <a:r>
              <a:rPr lang="hu-HU" altLang="hu-HU" sz="4800" b="1" smtClean="0">
                <a:solidFill>
                  <a:schemeClr val="hlink"/>
                </a:solidFill>
                <a:latin typeface="Algerian" panose="04020705040A02060702" pitchFamily="82" charset="0"/>
              </a:rPr>
              <a:t>Magyar Királyságban</a:t>
            </a:r>
            <a:r>
              <a:rPr lang="hu-HU" altLang="hu-HU" sz="4800" b="1" smtClean="0">
                <a:latin typeface="Algerian" panose="04020705040A02060702" pitchFamily="82" charset="0"/>
              </a:rPr>
              <a:t/>
            </a:r>
            <a:br>
              <a:rPr lang="hu-HU" altLang="hu-HU" sz="4800" b="1" smtClean="0">
                <a:latin typeface="Algerian" panose="04020705040A02060702" pitchFamily="82" charset="0"/>
              </a:rPr>
            </a:br>
            <a:r>
              <a:rPr lang="hu-HU" altLang="hu-HU" sz="4800" b="1" smtClean="0">
                <a:solidFill>
                  <a:schemeClr val="hlink"/>
                </a:solidFill>
                <a:latin typeface="Algerian" panose="04020705040A02060702" pitchFamily="82" charset="0"/>
              </a:rPr>
              <a:t>1711-1820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2988" y="4365625"/>
            <a:ext cx="8101012" cy="1273175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36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Magyarország beilleszkedése a Habsburg Birodalomba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8713787" cy="792162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szabadságharc veresége </a:t>
            </a:r>
            <a:br>
              <a:rPr lang="hu-HU" altLang="hu-HU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hu-HU" altLang="hu-HU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és „eredményei”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831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hu-HU" altLang="hu-HU" dirty="0" smtClean="0"/>
              <a:t>1711 </a:t>
            </a:r>
            <a:r>
              <a:rPr lang="hu-HU" altLang="hu-HU" u="sng" dirty="0" smtClean="0"/>
              <a:t>szatmári ogy. </a:t>
            </a:r>
            <a:r>
              <a:rPr lang="en-US" altLang="hu-HU" u="sng" dirty="0" smtClean="0">
                <a:cs typeface="Arial" panose="020B0604020202020204" pitchFamily="34" charset="0"/>
              </a:rPr>
              <a:t>»</a:t>
            </a:r>
            <a:r>
              <a:rPr lang="hu-HU" altLang="hu-HU" u="sng" dirty="0" smtClean="0">
                <a:cs typeface="Arial" panose="020B0604020202020204" pitchFamily="34" charset="0"/>
              </a:rPr>
              <a:t> </a:t>
            </a:r>
            <a:r>
              <a:rPr lang="hu-HU" altLang="hu-HU" u="sng" dirty="0" smtClean="0">
                <a:solidFill>
                  <a:schemeClr val="accent2"/>
                </a:solidFill>
                <a:cs typeface="Arial" panose="020B0604020202020204" pitchFamily="34" charset="0"/>
              </a:rPr>
              <a:t>szatmári </a:t>
            </a:r>
            <a:r>
              <a:rPr lang="hu-HU" altLang="hu-HU" u="sng" dirty="0" smtClean="0">
                <a:solidFill>
                  <a:schemeClr val="accent2"/>
                </a:solidFill>
              </a:rPr>
              <a:t>béke</a:t>
            </a:r>
            <a:r>
              <a:rPr lang="hu-HU" altLang="hu-HU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 altLang="hu-HU" dirty="0" smtClean="0"/>
              <a:t>Közkegyelem a résztvevőknek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 altLang="hu-HU" dirty="0" err="1" smtClean="0"/>
              <a:t>Mo</a:t>
            </a:r>
            <a:r>
              <a:rPr lang="hu-HU" altLang="hu-HU" dirty="0" smtClean="0"/>
              <a:t>. és Erdély alkotmányának fenntartása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 altLang="hu-HU" dirty="0" smtClean="0"/>
              <a:t>Vallásszabadság, + birtokok megtartása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 altLang="hu-HU" dirty="0" smtClean="0"/>
              <a:t>Az uralkodó biztosította a rendi jogokat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hu-HU" altLang="hu-HU" dirty="0" smtClean="0"/>
              <a:t>Egyes nemesi jogokat nem adtak vissza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hu-HU" altLang="hu-HU" dirty="0" smtClean="0"/>
              <a:t>	</a:t>
            </a:r>
            <a:r>
              <a:rPr lang="hu-HU" altLang="hu-HU" sz="2800" dirty="0" smtClean="0"/>
              <a:t>(</a:t>
            </a:r>
            <a:r>
              <a:rPr lang="hu-HU" altLang="hu-HU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szabad királyválasztás + ellenállási záradék</a:t>
            </a:r>
            <a:r>
              <a:rPr lang="hu-HU" altLang="hu-HU" sz="2800" dirty="0" smtClean="0"/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hu-H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»</a:t>
            </a:r>
            <a:r>
              <a:rPr lang="hu-HU" altLang="hu-H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kompromisszum </a:t>
            </a:r>
            <a:r>
              <a:rPr lang="hu-HU" altLang="hu-HU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(rendi dualizmus)</a:t>
            </a:r>
            <a:endParaRPr lang="hu-HU" altLang="hu-HU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hu-H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»</a:t>
            </a:r>
            <a:r>
              <a:rPr lang="hu-HU" altLang="hu-HU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Mo</a:t>
            </a:r>
            <a:r>
              <a:rPr lang="hu-HU" altLang="hu-HU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. betagozódott a Habsburg Birodalomba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hu-HU" altLang="hu-HU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3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Habsburg Birodalom a XVIII. század első felében</a:t>
            </a:r>
            <a:r>
              <a:rPr lang="hu-HU" altLang="hu-HU" sz="4000" smtClean="0"/>
              <a:t>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4100" name="Picture 5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836613"/>
            <a:ext cx="8424862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9144000" cy="1079500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32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</a:t>
            </a:r>
            <a:r>
              <a:rPr lang="hu-HU" altLang="hu-HU" sz="320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Habsburg Birodalom</a:t>
            </a:r>
            <a:r>
              <a:rPr lang="hu-HU" altLang="hu-HU" sz="32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(=udvar) Közép-Európa legfontosabb állama </a:t>
            </a:r>
            <a:r>
              <a:rPr lang="en-US" altLang="hu-HU" sz="320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»</a:t>
            </a:r>
            <a:r>
              <a:rPr lang="hu-HU" altLang="hu-HU" sz="320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hu-HU" altLang="hu-HU" sz="320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dunai monarchia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12875"/>
            <a:ext cx="8785225" cy="5445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b="1" smtClean="0">
                <a:cs typeface="Arial" panose="020B0604020202020204" pitchFamily="34" charset="0"/>
              </a:rPr>
              <a:t>részei:</a:t>
            </a:r>
          </a:p>
          <a:p>
            <a:pPr eaLnBrk="1" hangingPunct="1">
              <a:lnSpc>
                <a:spcPct val="90000"/>
              </a:lnSpc>
            </a:pPr>
            <a:r>
              <a:rPr lang="hu-HU" altLang="hu-HU" sz="2800" u="sng" smtClean="0">
                <a:cs typeface="Arial" panose="020B0604020202020204" pitchFamily="34" charset="0"/>
              </a:rPr>
              <a:t>A magyar korona országai: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Magyar Királyság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Erdélyi Fejedelemség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Horvátország</a:t>
            </a:r>
            <a:r>
              <a:rPr lang="hu-HU" altLang="hu-HU" sz="2800" smtClean="0">
                <a:cs typeface="Arial" panose="020B0604020202020204" pitchFamily="34" charset="0"/>
              </a:rPr>
              <a:t> + Szlavónia</a:t>
            </a:r>
          </a:p>
          <a:p>
            <a:pPr eaLnBrk="1" hangingPunct="1">
              <a:lnSpc>
                <a:spcPct val="90000"/>
              </a:lnSpc>
            </a:pPr>
            <a:r>
              <a:rPr lang="hu-HU" altLang="hu-HU" sz="2800" u="sng" smtClean="0">
                <a:cs typeface="Arial" panose="020B0604020202020204" pitchFamily="34" charset="0"/>
              </a:rPr>
              <a:t>Az örökös tartományok</a:t>
            </a:r>
            <a:r>
              <a:rPr lang="hu-HU" altLang="hu-HU" sz="2800" smtClean="0"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Ausztria</a:t>
            </a:r>
            <a:r>
              <a:rPr lang="hu-HU" altLang="hu-HU" sz="2800" smtClean="0">
                <a:cs typeface="Arial" panose="020B0604020202020204" pitchFamily="34" charset="0"/>
              </a:rPr>
              <a:t> (Alsó- és Felső Ausztria)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 	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Csehország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Szilézia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Stájerország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u-HU" altLang="hu-HU" sz="2800" smtClean="0">
                <a:cs typeface="Arial" panose="020B0604020202020204" pitchFamily="34" charset="0"/>
              </a:rPr>
              <a:t>	-	Krajna, Karintia, Tirol</a:t>
            </a:r>
          </a:p>
          <a:p>
            <a:pPr eaLnBrk="1" hangingPunct="1">
              <a:lnSpc>
                <a:spcPct val="90000"/>
              </a:lnSpc>
            </a:pPr>
            <a:endParaRPr lang="en-US" altLang="hu-HU" sz="28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225"/>
            <a:ext cx="8229600" cy="720725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4000" u="sng" dirty="0" smtClean="0"/>
              <a:t>Az </a:t>
            </a:r>
            <a:r>
              <a:rPr lang="hu-HU" altLang="hu-HU" sz="4000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udvar</a:t>
            </a:r>
            <a:r>
              <a:rPr lang="hu-HU" altLang="hu-HU" sz="4000" u="sng" dirty="0" smtClean="0"/>
              <a:t> és a </a:t>
            </a:r>
            <a:r>
              <a:rPr lang="hu-HU" altLang="hu-HU" sz="4000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rendek</a:t>
            </a:r>
            <a:r>
              <a:rPr lang="hu-HU" altLang="hu-HU" sz="4000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hu-HU" altLang="hu-HU" sz="4000" u="sng" dirty="0" smtClean="0"/>
              <a:t>erőviszonya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56610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hu-HU" altLang="hu-HU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III. Károly</a:t>
            </a:r>
            <a:r>
              <a:rPr lang="hu-HU" altLang="hu-HU" smtClean="0"/>
              <a:t> </a:t>
            </a:r>
            <a:r>
              <a:rPr lang="hu-HU" altLang="hu-HU" sz="2400" smtClean="0"/>
              <a:t>(1711-1740) osztrák császár, magyar király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400" smtClean="0"/>
              <a:t>	</a:t>
            </a:r>
            <a:r>
              <a:rPr lang="en-US" altLang="hu-HU" sz="2800" smtClean="0">
                <a:cs typeface="Arial" panose="020B0604020202020204" pitchFamily="34" charset="0"/>
              </a:rPr>
              <a:t>»</a:t>
            </a:r>
            <a:r>
              <a:rPr lang="hu-HU" altLang="hu-HU" sz="2800" smtClean="0">
                <a:cs typeface="Arial" panose="020B0604020202020204" pitchFamily="34" charset="0"/>
              </a:rPr>
              <a:t> megtartja szatmári békében rögzített pontokat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Magyarország különállása megvolt viszont a függetlensége csak viszonylagos volt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 (Bécs befolyása)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főváros</a:t>
            </a:r>
            <a:r>
              <a:rPr lang="hu-HU" altLang="hu-HU" sz="2800" smtClean="0">
                <a:cs typeface="Arial" panose="020B0604020202020204" pitchFamily="34" charset="0"/>
              </a:rPr>
              <a:t>: </a:t>
            </a:r>
            <a:r>
              <a:rPr lang="hu-HU" altLang="hu-HU" sz="280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Pozsony</a:t>
            </a:r>
            <a:r>
              <a:rPr lang="hu-HU" altLang="hu-HU" sz="2800" smtClean="0">
                <a:cs typeface="Arial" panose="020B0604020202020204" pitchFamily="34" charset="0"/>
              </a:rPr>
              <a:t> </a:t>
            </a:r>
            <a:r>
              <a:rPr lang="en-US" altLang="hu-HU" sz="2800" smtClean="0">
                <a:cs typeface="Arial" panose="020B0604020202020204" pitchFamily="34" charset="0"/>
              </a:rPr>
              <a:t>»</a:t>
            </a:r>
            <a:r>
              <a:rPr lang="hu-HU" altLang="hu-HU" sz="2800" smtClean="0">
                <a:cs typeface="Arial" panose="020B0604020202020204" pitchFamily="34" charset="0"/>
              </a:rPr>
              <a:t> 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ogy</a:t>
            </a:r>
            <a:r>
              <a:rPr lang="hu-HU" altLang="hu-HU" sz="2800" smtClean="0">
                <a:cs typeface="Arial" panose="020B0604020202020204" pitchFamily="34" charset="0"/>
              </a:rPr>
              <a:t>.helye+ 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Kamara</a:t>
            </a:r>
            <a:r>
              <a:rPr lang="hu-HU" altLang="hu-HU" sz="2800" smtClean="0">
                <a:cs typeface="Arial" panose="020B0604020202020204" pitchFamily="34" charset="0"/>
              </a:rPr>
              <a:t>, 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Helytartótanács</a:t>
            </a:r>
            <a:endParaRPr lang="hu-HU" altLang="hu-HU" sz="2800" smtClean="0">
              <a:cs typeface="Arial" panose="020B0604020202020204" pitchFamily="34" charset="0"/>
            </a:endParaRP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A 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rendi országgyűlés</a:t>
            </a:r>
            <a:r>
              <a:rPr lang="hu-HU" altLang="hu-HU" sz="2800" smtClean="0">
                <a:cs typeface="Arial" panose="020B0604020202020204" pitchFamily="34" charset="0"/>
              </a:rPr>
              <a:t> 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(diéta) </a:t>
            </a:r>
            <a:r>
              <a:rPr lang="hu-HU" altLang="hu-HU" sz="2800" smtClean="0">
                <a:cs typeface="Arial" panose="020B0604020202020204" pitchFamily="34" charset="0"/>
              </a:rPr>
              <a:t>szerepe miatt a magyar rendi jogok, kiváltságok biztosítva voltak</a:t>
            </a:r>
          </a:p>
          <a:p>
            <a:pPr eaLnBrk="1" hangingPunct="1">
              <a:buFontTx/>
              <a:buChar char="-"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adómentesség fejében lemondtak az önálló haderőről</a:t>
            </a:r>
          </a:p>
          <a:p>
            <a:pPr eaLnBrk="1" hangingPunct="1">
              <a:buFontTx/>
              <a:buChar char="-"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csak az adó-és újonclétszám szavazásban érdekeltek</a:t>
            </a:r>
          </a:p>
          <a:p>
            <a:pPr eaLnBrk="1" hangingPunct="1">
              <a:defRPr/>
            </a:pP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rendelet</a:t>
            </a:r>
            <a:r>
              <a:rPr lang="hu-HU" altLang="hu-HU" sz="2800" smtClean="0">
                <a:cs typeface="Arial" panose="020B0604020202020204" pitchFamily="34" charset="0"/>
              </a:rPr>
              <a:t>tel szabályozták a </a:t>
            </a:r>
            <a:r>
              <a:rPr lang="hu-HU" altLang="hu-HU" sz="2800" smtClean="0">
                <a:solidFill>
                  <a:schemeClr val="accent2"/>
                </a:solidFill>
                <a:cs typeface="Arial" panose="020B0604020202020204" pitchFamily="34" charset="0"/>
              </a:rPr>
              <a:t>protestáns</a:t>
            </a:r>
            <a:r>
              <a:rPr lang="hu-HU" altLang="hu-HU" sz="2800" smtClean="0">
                <a:cs typeface="Arial" panose="020B0604020202020204" pitchFamily="34" charset="0"/>
              </a:rPr>
              <a:t>ok helyzetét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	1731 Carolina Resolutio → </a:t>
            </a:r>
            <a:r>
              <a:rPr lang="hu-HU" altLang="hu-HU" sz="2800" b="1" smtClean="0">
                <a:solidFill>
                  <a:srgbClr val="CC0000"/>
                </a:solidFill>
                <a:cs typeface="Arial" panose="020B0604020202020204" pitchFamily="34" charset="0"/>
              </a:rPr>
              <a:t>katolikus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 </a:t>
            </a:r>
            <a:r>
              <a:rPr lang="hu-HU" altLang="hu-HU" sz="2800" smtClean="0">
                <a:cs typeface="Arial" panose="020B0604020202020204" pitchFamily="34" charset="0"/>
              </a:rPr>
              <a:t>befolyás maradt </a:t>
            </a:r>
            <a:endParaRPr lang="en-US" altLang="hu-HU" sz="28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476250"/>
          </a:xfrm>
        </p:spPr>
        <p:txBody>
          <a:bodyPr/>
          <a:lstStyle/>
          <a:p>
            <a:pPr eaLnBrk="1" hangingPunct="1"/>
            <a:r>
              <a:rPr lang="hu-HU" altLang="hu-HU" sz="4000" smtClean="0"/>
              <a:t>Pozsony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7172" name="Picture 5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288"/>
            <a:ext cx="8988425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052513"/>
            <a:ext cx="9109075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" y="0"/>
            <a:ext cx="6481763" cy="850900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1723 Pragmatica </a:t>
            </a:r>
            <a:r>
              <a:rPr lang="hu-HU" altLang="hu-HU" u="sng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Sanctio</a:t>
            </a:r>
            <a:endParaRPr lang="hu-HU" altLang="hu-HU" u="sng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150"/>
            <a:ext cx="8532813" cy="47847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hu-HU" altLang="hu-HU" dirty="0" smtClean="0"/>
              <a:t>III. Károlynak nincs fiú örököse </a:t>
            </a:r>
            <a:r>
              <a:rPr lang="hu-HU" altLang="hu-HU" dirty="0" smtClean="0">
                <a:cs typeface="Arial" panose="020B0604020202020204" pitchFamily="34" charset="0"/>
              </a:rPr>
              <a:t>→ </a:t>
            </a:r>
          </a:p>
          <a:p>
            <a:pPr eaLnBrk="1" hangingPunct="1">
              <a:buFontTx/>
              <a:buNone/>
              <a:defRPr/>
            </a:pPr>
            <a:r>
              <a:rPr lang="hu-HU" altLang="hu-HU" dirty="0" smtClean="0">
                <a:cs typeface="Arial" panose="020B0604020202020204" pitchFamily="34" charset="0"/>
              </a:rPr>
              <a:t>a kihalás veszélye fenyegeti a </a:t>
            </a:r>
          </a:p>
          <a:p>
            <a:pPr eaLnBrk="1" hangingPunct="1">
              <a:buFontTx/>
              <a:buNone/>
              <a:defRPr/>
            </a:pPr>
            <a:r>
              <a:rPr lang="hu-HU" altLang="hu-HU" dirty="0" smtClean="0">
                <a:cs typeface="Arial" panose="020B0604020202020204" pitchFamily="34" charset="0"/>
              </a:rPr>
              <a:t>Habsburg-házat</a:t>
            </a:r>
          </a:p>
          <a:p>
            <a:pPr eaLnBrk="1" hangingPunct="1">
              <a:buFontTx/>
              <a:buNone/>
              <a:defRPr/>
            </a:pPr>
            <a:r>
              <a:rPr lang="hu-HU" altLang="hu-HU" dirty="0" smtClean="0">
                <a:cs typeface="Arial" panose="020B0604020202020204" pitchFamily="34" charset="0"/>
              </a:rPr>
              <a:t>1722-23 </a:t>
            </a:r>
            <a:r>
              <a:rPr lang="hu-HU" altLang="hu-HU" u="sng" dirty="0" smtClean="0">
                <a:cs typeface="Arial" panose="020B0604020202020204" pitchFamily="34" charset="0"/>
              </a:rPr>
              <a:t>pozsonyi országgyűlés</a:t>
            </a:r>
            <a:r>
              <a:rPr lang="hu-HU" altLang="hu-HU" dirty="0" smtClean="0">
                <a:cs typeface="Arial" panose="020B0604020202020204" pitchFamily="34" charset="0"/>
              </a:rPr>
              <a:t> </a:t>
            </a:r>
          </a:p>
          <a:p>
            <a:pPr eaLnBrk="1" hangingPunct="1">
              <a:buFontTx/>
              <a:buNone/>
              <a:defRPr/>
            </a:pPr>
            <a:r>
              <a:rPr lang="en-US" altLang="hu-HU" dirty="0" smtClean="0">
                <a:cs typeface="Arial" panose="020B0604020202020204" pitchFamily="34" charset="0"/>
              </a:rPr>
              <a:t>»</a:t>
            </a:r>
            <a:r>
              <a:rPr lang="hu-HU" altLang="hu-HU" dirty="0" smtClean="0">
                <a:cs typeface="Arial" panose="020B0604020202020204" pitchFamily="34" charset="0"/>
              </a:rPr>
              <a:t> </a:t>
            </a:r>
            <a:r>
              <a:rPr lang="hu-HU" altLang="hu-HU" sz="2800" dirty="0" smtClean="0">
                <a:cs typeface="Arial" panose="020B0604020202020204" pitchFamily="34" charset="0"/>
              </a:rPr>
              <a:t>a magyar rendek (nemesek) 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dirty="0" smtClean="0">
                <a:cs typeface="Arial" panose="020B0604020202020204" pitchFamily="34" charset="0"/>
              </a:rPr>
              <a:t>jogaik megerősítése fejében 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b="1" u="sng" dirty="0" smtClean="0">
                <a:solidFill>
                  <a:srgbClr val="FF0000"/>
                </a:solidFill>
                <a:cs typeface="Arial" panose="020B0604020202020204" pitchFamily="34" charset="0"/>
              </a:rPr>
              <a:t>elfogadják a nőági örökösödési 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b="1" u="sng" dirty="0" smtClean="0">
                <a:solidFill>
                  <a:srgbClr val="FF0000"/>
                </a:solidFill>
                <a:cs typeface="Arial" panose="020B0604020202020204" pitchFamily="34" charset="0"/>
              </a:rPr>
              <a:t>rendeletet</a:t>
            </a:r>
          </a:p>
          <a:p>
            <a:pPr eaLnBrk="1" hangingPunct="1">
              <a:defRPr/>
            </a:pPr>
            <a:r>
              <a:rPr lang="hu-HU" altLang="hu-HU" sz="3000" dirty="0" smtClean="0">
                <a:solidFill>
                  <a:srgbClr val="CC0000"/>
                </a:solidFill>
                <a:cs typeface="Arial" panose="020B0604020202020204" pitchFamily="34" charset="0"/>
              </a:rPr>
              <a:t>közös védelem</a:t>
            </a:r>
            <a:r>
              <a:rPr lang="hu-HU" altLang="hu-HU" sz="3000" dirty="0" smtClean="0">
                <a:cs typeface="Arial" panose="020B0604020202020204" pitchFamily="34" charset="0"/>
              </a:rPr>
              <a:t> kötelezettségének bevezetése</a:t>
            </a:r>
          </a:p>
          <a:p>
            <a:pPr eaLnBrk="1" hangingPunct="1">
              <a:defRPr/>
            </a:pPr>
            <a:r>
              <a:rPr lang="hu-HU" altLang="hu-HU" dirty="0" smtClean="0">
                <a:cs typeface="Arial" panose="020B0604020202020204" pitchFamily="34" charset="0"/>
              </a:rPr>
              <a:t>A két birodalomrész csak </a:t>
            </a:r>
            <a:r>
              <a:rPr lang="hu-HU" altLang="hu-HU" dirty="0" smtClean="0">
                <a:solidFill>
                  <a:srgbClr val="CC0000"/>
                </a:solidFill>
                <a:cs typeface="Arial" panose="020B0604020202020204" pitchFamily="34" charset="0"/>
              </a:rPr>
              <a:t>együtt öröklődhet </a:t>
            </a:r>
            <a:r>
              <a:rPr lang="hu-HU" altLang="hu-HU" dirty="0" smtClean="0">
                <a:cs typeface="Arial" panose="020B0604020202020204" pitchFamily="34" charset="0"/>
              </a:rPr>
              <a:t>(</a:t>
            </a:r>
            <a:r>
              <a:rPr lang="hu-HU" altLang="hu-HU" i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oszthatatlan és elválaszthatatlan</a:t>
            </a:r>
            <a:r>
              <a:rPr lang="hu-HU" altLang="hu-HU" dirty="0" smtClean="0">
                <a:cs typeface="Arial" panose="020B0604020202020204" pitchFamily="34" charset="0"/>
              </a:rPr>
              <a:t>)</a:t>
            </a:r>
          </a:p>
        </p:txBody>
      </p:sp>
      <p:pic>
        <p:nvPicPr>
          <p:cNvPr id="9220" name="Kép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563" y="3084513"/>
            <a:ext cx="3563937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0"/>
            <a:ext cx="2263775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10244" name="Picture 4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13593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36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Magyarország államszervezete </a:t>
            </a:r>
            <a:br>
              <a:rPr lang="hu-HU" altLang="hu-HU" sz="36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hu-HU" altLang="hu-HU" sz="36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XVIII. században</a:t>
            </a:r>
            <a:r>
              <a:rPr lang="hu-HU" altLang="hu-HU" sz="4000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9144000" cy="55165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hu-HU" altLang="hu-HU" smtClean="0"/>
              <a:t>Az államszervezet rendszere </a:t>
            </a:r>
            <a:r>
              <a:rPr lang="en-US" altLang="hu-HU" smtClean="0">
                <a:cs typeface="Arial" panose="020B0604020202020204" pitchFamily="34" charset="0"/>
              </a:rPr>
              <a:t>»</a:t>
            </a:r>
            <a:r>
              <a:rPr lang="hu-HU" altLang="hu-HU" smtClean="0">
                <a:cs typeface="Arial" panose="020B0604020202020204" pitchFamily="34" charset="0"/>
              </a:rPr>
              <a:t> </a:t>
            </a:r>
            <a:r>
              <a:rPr lang="hu-HU" altLang="hu-HU" u="sng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rendi dualizmus</a:t>
            </a:r>
          </a:p>
          <a:p>
            <a:pPr eaLnBrk="1" hangingPunct="1">
              <a:defRPr/>
            </a:pPr>
            <a:r>
              <a:rPr lang="hu-HU" altLang="hu-HU" smtClean="0"/>
              <a:t>Az uralkodó és a rendek együtt kormányoznak</a:t>
            </a:r>
          </a:p>
          <a:p>
            <a:pPr eaLnBrk="1" hangingPunct="1">
              <a:defRPr/>
            </a:pPr>
            <a:r>
              <a:rPr lang="hu-HU" altLang="hu-HU" smtClean="0"/>
              <a:t>Mo. a birodalom része, de „független állam”</a:t>
            </a:r>
          </a:p>
          <a:p>
            <a:pPr eaLnBrk="1" hangingPunct="1">
              <a:buFontTx/>
              <a:buNone/>
              <a:defRPr/>
            </a:pPr>
            <a:r>
              <a:rPr lang="hu-HU" altLang="hu-HU" smtClean="0"/>
              <a:t>	- királyi felségjogok: </a:t>
            </a:r>
            <a:r>
              <a:rPr lang="hu-HU" altLang="hu-HU" smtClean="0">
                <a:solidFill>
                  <a:schemeClr val="accent2"/>
                </a:solidFill>
              </a:rPr>
              <a:t>had-, pénz- és a külügy</a:t>
            </a:r>
          </a:p>
          <a:p>
            <a:pPr eaLnBrk="1" hangingPunct="1">
              <a:buFontTx/>
              <a:buNone/>
              <a:defRPr/>
            </a:pPr>
            <a:r>
              <a:rPr lang="hu-HU" altLang="hu-HU" smtClean="0">
                <a:solidFill>
                  <a:schemeClr val="accent2"/>
                </a:solidFill>
              </a:rPr>
              <a:t>	</a:t>
            </a:r>
            <a:r>
              <a:rPr lang="hu-HU" altLang="hu-HU" smtClean="0"/>
              <a:t>- a rendek akarata az </a:t>
            </a:r>
            <a:r>
              <a:rPr lang="hu-HU" altLang="hu-HU" smtClean="0">
                <a:solidFill>
                  <a:schemeClr val="accent2"/>
                </a:solidFill>
              </a:rPr>
              <a:t>országgyűlésen</a:t>
            </a:r>
            <a:r>
              <a:rPr lang="hu-HU" altLang="hu-HU" smtClean="0"/>
              <a:t> és a 	</a:t>
            </a:r>
            <a:r>
              <a:rPr lang="hu-HU" altLang="hu-HU" smtClean="0">
                <a:solidFill>
                  <a:schemeClr val="accent2"/>
                </a:solidFill>
              </a:rPr>
              <a:t>királyi vármegyékben</a:t>
            </a:r>
            <a:r>
              <a:rPr lang="hu-HU" altLang="hu-HU" smtClean="0"/>
              <a:t> érvényesült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/>
              <a:t>A legfontosabb államszervek</a:t>
            </a:r>
            <a:r>
              <a:rPr lang="hu-HU" altLang="hu-HU" sz="2800" smtClean="0"/>
              <a:t>:</a:t>
            </a:r>
          </a:p>
          <a:p>
            <a:pPr eaLnBrk="1" hangingPunct="1">
              <a:defRPr/>
            </a:pPr>
            <a:r>
              <a:rPr lang="hu-HU" altLang="hu-HU" sz="2800" smtClean="0"/>
              <a:t>Törvényhozás </a:t>
            </a:r>
            <a:r>
              <a:rPr lang="hu-HU" altLang="hu-HU" sz="2800" smtClean="0">
                <a:cs typeface="Arial" panose="020B0604020202020204" pitchFamily="34" charset="0"/>
              </a:rPr>
              <a:t>→ 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rendi országgyűlés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Végrehajtás → 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Magyar Kancellária, Helytartótanács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Bíráskodás→ Bíróságok (</a:t>
            </a:r>
            <a:r>
              <a:rPr lang="hu-HU" altLang="hu-HU" sz="2800" smtClean="0">
                <a:solidFill>
                  <a:srgbClr val="CC0000"/>
                </a:solidFill>
                <a:cs typeface="Arial" panose="020B0604020202020204" pitchFamily="34" charset="0"/>
              </a:rPr>
              <a:t>Hétszemélyes, Királyi Tábla</a:t>
            </a:r>
            <a:r>
              <a:rPr lang="hu-HU" altLang="hu-HU" sz="2800" smtClean="0"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12292" name="Picture 5" descr="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8913"/>
            <a:ext cx="7561262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Az államigazgatás intézményei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642350" cy="5327650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mtClean="0">
                <a:solidFill>
                  <a:schemeClr val="hlink"/>
                </a:solidFill>
              </a:rPr>
              <a:t>Magyar Kancellária</a:t>
            </a:r>
            <a:r>
              <a:rPr lang="hu-HU" altLang="hu-HU" smtClean="0"/>
              <a:t> – Bécs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→ a királyi döntések legfontosabb közvetítője</a:t>
            </a:r>
          </a:p>
          <a:p>
            <a:pPr eaLnBrk="1" hangingPunct="1">
              <a:defRPr/>
            </a:pPr>
            <a:r>
              <a:rPr lang="hu-HU" altLang="hu-HU" smtClean="0">
                <a:solidFill>
                  <a:schemeClr val="hlink"/>
                </a:solidFill>
                <a:cs typeface="Arial" panose="020B0604020202020204" pitchFamily="34" charset="0"/>
              </a:rPr>
              <a:t>Helytartótanács</a:t>
            </a:r>
            <a:r>
              <a:rPr lang="hu-HU" altLang="hu-HU" smtClean="0">
                <a:cs typeface="Arial" panose="020B0604020202020204" pitchFamily="34" charset="0"/>
              </a:rPr>
              <a:t> – Pozsony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→ a Kancellária és a vármegyék között működő új ügyeket irányító és összehangoló kormányhivatal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elnök</a:t>
            </a:r>
            <a:r>
              <a:rPr lang="hu-HU" altLang="hu-HU" sz="2800" smtClean="0">
                <a:cs typeface="Arial" panose="020B0604020202020204" pitchFamily="34" charset="0"/>
              </a:rPr>
              <a:t>: </a:t>
            </a:r>
            <a:r>
              <a:rPr lang="hu-HU" altLang="hu-HU" sz="2800" b="1" smtClean="0">
                <a:solidFill>
                  <a:schemeClr val="accent2"/>
                </a:solidFill>
                <a:cs typeface="Arial" panose="020B0604020202020204" pitchFamily="34" charset="0"/>
              </a:rPr>
              <a:t>nádor</a:t>
            </a:r>
            <a:r>
              <a:rPr lang="hu-HU" altLang="hu-HU" sz="2800" smtClean="0">
                <a:cs typeface="Arial" panose="020B0604020202020204" pitchFamily="34" charset="0"/>
              </a:rPr>
              <a:t>, </a:t>
            </a:r>
            <a:r>
              <a:rPr lang="hu-HU" altLang="hu-HU" sz="2800" u="sng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tagjai</a:t>
            </a:r>
            <a:r>
              <a:rPr lang="hu-HU" altLang="hu-HU" sz="2800" smtClean="0">
                <a:cs typeface="Arial" panose="020B0604020202020204" pitchFamily="34" charset="0"/>
              </a:rPr>
              <a:t>: 4 főpap, 10 főúr, 8 köznemes</a:t>
            </a:r>
          </a:p>
          <a:p>
            <a:pPr eaLnBrk="1" hangingPunct="1">
              <a:defRPr/>
            </a:pPr>
            <a:r>
              <a:rPr lang="hu-HU" altLang="hu-HU" smtClean="0">
                <a:solidFill>
                  <a:schemeClr val="hlink"/>
                </a:solidFill>
                <a:cs typeface="Arial" panose="020B0604020202020204" pitchFamily="34" charset="0"/>
              </a:rPr>
              <a:t>Magyar Kamara</a:t>
            </a:r>
            <a:r>
              <a:rPr lang="hu-HU" altLang="hu-HU" smtClean="0">
                <a:cs typeface="Arial" panose="020B0604020202020204" pitchFamily="34" charset="0"/>
              </a:rPr>
              <a:t> – Pozsony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→ a pénzügyeket irányító legfontosabb hivatal</a:t>
            </a:r>
          </a:p>
          <a:p>
            <a:pPr eaLnBrk="1" hangingPunct="1">
              <a:defRPr/>
            </a:pPr>
            <a:r>
              <a:rPr lang="hu-HU" altLang="hu-HU" smtClean="0">
                <a:solidFill>
                  <a:schemeClr val="hlink"/>
                </a:solidFill>
                <a:cs typeface="Arial" panose="020B0604020202020204" pitchFamily="34" charset="0"/>
              </a:rPr>
              <a:t>Rendi országgyűlés</a:t>
            </a:r>
            <a:r>
              <a:rPr lang="hu-HU" altLang="hu-HU" smtClean="0">
                <a:cs typeface="Arial" panose="020B0604020202020204" pitchFamily="34" charset="0"/>
              </a:rPr>
              <a:t> (diéta) – Pozsony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→ a törvényhozás szerve, kétkamarás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36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Az országgyűlés felépítése és működése</a:t>
            </a:r>
            <a:r>
              <a:rPr lang="hu-HU" altLang="hu-HU" sz="4000" smtClean="0"/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14340" name="Picture 5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836613"/>
            <a:ext cx="5616575" cy="602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36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Az országgyűlés felépítése és működése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altLang="hu-HU" i="1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»</a:t>
            </a:r>
            <a:r>
              <a:rPr lang="hu-HU" altLang="hu-HU" i="1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hu-HU" altLang="hu-HU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király és a rendek együtt, közösen alkotják meg az ország törvényeit Pozsonyban</a:t>
            </a:r>
          </a:p>
          <a:p>
            <a:pPr eaLnBrk="1" hangingPunct="1">
              <a:defRPr/>
            </a:pPr>
            <a:r>
              <a:rPr lang="hu-HU" altLang="hu-HU" sz="2800" smtClean="0"/>
              <a:t>Az uralkodó hívhatja össze – </a:t>
            </a:r>
            <a:r>
              <a:rPr lang="hu-HU" altLang="hu-HU" sz="2800" smtClean="0">
                <a:solidFill>
                  <a:srgbClr val="CC0000"/>
                </a:solidFill>
              </a:rPr>
              <a:t>meghívólevél</a:t>
            </a:r>
          </a:p>
          <a:p>
            <a:pPr eaLnBrk="1" hangingPunct="1">
              <a:defRPr/>
            </a:pPr>
            <a:r>
              <a:rPr lang="hu-HU" altLang="hu-HU" sz="2800" u="sng" smtClean="0"/>
              <a:t>Kétkamarás felépítésű</a:t>
            </a:r>
            <a:r>
              <a:rPr lang="hu-HU" altLang="hu-HU" sz="2800" smtClean="0"/>
              <a:t>: 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b="1" smtClean="0">
                <a:solidFill>
                  <a:schemeClr val="accent2"/>
                </a:solidFill>
              </a:rPr>
              <a:t>Felsőtábla </a:t>
            </a:r>
            <a:r>
              <a:rPr lang="hu-HU" altLang="hu-HU" sz="2400" smtClean="0"/>
              <a:t>(arisztokrácia, főpapok, főispánok személyesen)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/>
              <a:t>	</a:t>
            </a:r>
            <a:r>
              <a:rPr lang="hu-HU" altLang="hu-HU" sz="2400" smtClean="0"/>
              <a:t>élén: nádor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b="1" smtClean="0">
                <a:solidFill>
                  <a:schemeClr val="accent2"/>
                </a:solidFill>
              </a:rPr>
              <a:t>Alsótábla</a:t>
            </a:r>
            <a:r>
              <a:rPr lang="hu-HU" altLang="hu-HU" sz="2800" smtClean="0"/>
              <a:t> </a:t>
            </a:r>
            <a:r>
              <a:rPr lang="hu-HU" altLang="hu-HU" sz="2400" smtClean="0"/>
              <a:t>(vármegyék 2-2 követe, sz. k.-i városok követei 1-1)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400" smtClean="0"/>
              <a:t>	élén: országbíró</a:t>
            </a:r>
          </a:p>
          <a:p>
            <a:pPr eaLnBrk="1" hangingPunct="1">
              <a:defRPr/>
            </a:pPr>
            <a:r>
              <a:rPr lang="hu-HU" altLang="hu-HU" sz="2800" smtClean="0"/>
              <a:t>A jogalkotás és a törvényhozás lassú, körülményes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smtClean="0"/>
              <a:t>	</a:t>
            </a:r>
            <a:r>
              <a:rPr lang="hu-HU" altLang="hu-HU" sz="2800" i="1" smtClean="0"/>
              <a:t>(felirat, leirat, javaslatok, újratárgyalások, követek)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435975" cy="865188"/>
          </a:xfrm>
        </p:spPr>
        <p:txBody>
          <a:bodyPr/>
          <a:lstStyle/>
          <a:p>
            <a:pPr eaLnBrk="1" hangingPunct="1">
              <a:defRPr/>
            </a:pPr>
            <a:r>
              <a:rPr lang="hu-HU" altLang="hu-HU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 vármegye felépítése és működése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6610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hu-HU" altLang="hu-HU" smtClean="0"/>
              <a:t>A nemesi vármegye állam volt az államban</a:t>
            </a:r>
          </a:p>
          <a:p>
            <a:pPr eaLnBrk="1" hangingPunct="1">
              <a:buFontTx/>
              <a:buNone/>
              <a:defRPr/>
            </a:pPr>
            <a:r>
              <a:rPr lang="hu-HU" altLang="hu-HU" smtClean="0"/>
              <a:t>	</a:t>
            </a:r>
            <a:r>
              <a:rPr lang="en-US" altLang="hu-HU" smtClean="0">
                <a:cs typeface="Arial" panose="020B0604020202020204" pitchFamily="34" charset="0"/>
              </a:rPr>
              <a:t>»</a:t>
            </a:r>
            <a:r>
              <a:rPr lang="hu-HU" altLang="hu-HU" smtClean="0">
                <a:cs typeface="Arial" panose="020B0604020202020204" pitchFamily="34" charset="0"/>
              </a:rPr>
              <a:t> a </a:t>
            </a:r>
            <a:r>
              <a:rPr lang="hu-HU" altLang="hu-HU" smtClean="0">
                <a:solidFill>
                  <a:schemeClr val="accent2"/>
                </a:solidFill>
                <a:cs typeface="Arial" panose="020B0604020202020204" pitchFamily="34" charset="0"/>
              </a:rPr>
              <a:t>rendiség védőbástyája </a:t>
            </a:r>
            <a:r>
              <a:rPr lang="hu-HU" altLang="hu-HU" smtClean="0">
                <a:cs typeface="Arial" panose="020B0604020202020204" pitchFamily="34" charset="0"/>
              </a:rPr>
              <a:t>↔ király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>
                <a:cs typeface="Arial" panose="020B0604020202020204" pitchFamily="34" charset="0"/>
              </a:rPr>
              <a:t>élén:</a:t>
            </a:r>
            <a:r>
              <a:rPr lang="hu-HU" altLang="hu-HU" smtClean="0">
                <a:cs typeface="Arial" panose="020B0604020202020204" pitchFamily="34" charset="0"/>
              </a:rPr>
              <a:t> a király által kinevezett </a:t>
            </a:r>
            <a:r>
              <a:rPr lang="hu-HU" altLang="hu-HU" smtClean="0">
                <a:solidFill>
                  <a:srgbClr val="CC0000"/>
                </a:solidFill>
                <a:cs typeface="Arial" panose="020B0604020202020204" pitchFamily="34" charset="0"/>
              </a:rPr>
              <a:t>főispán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>
                <a:cs typeface="Arial" panose="020B0604020202020204" pitchFamily="34" charset="0"/>
              </a:rPr>
              <a:t>tényleges vezető</a:t>
            </a:r>
            <a:r>
              <a:rPr lang="hu-HU" altLang="hu-HU" sz="2800" smtClean="0">
                <a:cs typeface="Arial" panose="020B0604020202020204" pitchFamily="34" charset="0"/>
              </a:rPr>
              <a:t>: </a:t>
            </a:r>
            <a:r>
              <a:rPr lang="hu-HU" altLang="hu-HU" smtClean="0">
                <a:cs typeface="Arial" panose="020B0604020202020204" pitchFamily="34" charset="0"/>
              </a:rPr>
              <a:t>a választott</a:t>
            </a:r>
            <a:r>
              <a:rPr lang="hu-HU" altLang="hu-HU" smtClean="0">
                <a:solidFill>
                  <a:srgbClr val="CC0000"/>
                </a:solidFill>
                <a:cs typeface="Arial" panose="020B0604020202020204" pitchFamily="34" charset="0"/>
              </a:rPr>
              <a:t> alispán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szerve</a:t>
            </a:r>
            <a:r>
              <a:rPr lang="hu-HU" altLang="hu-HU" sz="280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: közgyűlés</a:t>
            </a:r>
          </a:p>
          <a:p>
            <a:pPr eaLnBrk="1" hangingPunct="1">
              <a:buFontTx/>
              <a:buNone/>
              <a:defRPr/>
            </a:pPr>
            <a:r>
              <a:rPr lang="hu-HU" altLang="hu-HU" sz="2800" u="sng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anose="020B0604020202020204" pitchFamily="34" charset="0"/>
              </a:rPr>
              <a:t>feladatai: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adók,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újoncozás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közrend fenntartása</a:t>
            </a:r>
          </a:p>
          <a:p>
            <a:pPr eaLnBrk="1" hangingPunct="1">
              <a:defRPr/>
            </a:pPr>
            <a:r>
              <a:rPr lang="hu-HU" altLang="hu-HU" sz="2800" smtClean="0">
                <a:cs typeface="Arial" panose="020B0604020202020204" pitchFamily="34" charset="0"/>
              </a:rPr>
              <a:t>hivatalnokok (követek) megválasztása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-39688"/>
            <a:ext cx="8229600" cy="877888"/>
          </a:xfrm>
        </p:spPr>
        <p:txBody>
          <a:bodyPr/>
          <a:lstStyle/>
          <a:p>
            <a:pPr algn="l" eaLnBrk="1" hangingPunct="1"/>
            <a:r>
              <a:rPr lang="hu-HU" altLang="hu-HU" smtClean="0">
                <a:solidFill>
                  <a:schemeClr val="tx1"/>
                </a:solidFill>
                <a:latin typeface="Bebas Kai" panose="04050603020B02020204" pitchFamily="82" charset="-18"/>
                <a:ea typeface="Adobe Gothic Std B" panose="020B0800000000000000" pitchFamily="34" charset="-128"/>
              </a:rPr>
              <a:t>Mária Terézia élete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8229600" cy="4525963"/>
          </a:xfrm>
        </p:spPr>
        <p:txBody>
          <a:bodyPr/>
          <a:lstStyle/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Bécsben született 1717.  május 13-án</a:t>
            </a:r>
          </a:p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a Habsburg-házból származik</a:t>
            </a:r>
          </a:p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Férje I. Ferenc német-római császár</a:t>
            </a:r>
          </a:p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Édesanyja Erzsébet Krisztina, édesapja III. Károly</a:t>
            </a:r>
          </a:p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4 testvér</a:t>
            </a:r>
          </a:p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1736: Bécs, Lotaringiai Ferenc István herceghez</a:t>
            </a:r>
            <a:br>
              <a:rPr lang="hu-HU" altLang="hu-HU" sz="2200" b="1" smtClean="0">
                <a:latin typeface="Bebas Kai" panose="04050603020B02020204" pitchFamily="82" charset="-18"/>
              </a:rPr>
            </a:br>
            <a:r>
              <a:rPr lang="hu-HU" altLang="hu-HU" sz="2200" b="1" smtClean="0">
                <a:latin typeface="Bebas Kai" panose="04050603020B02020204" pitchFamily="82" charset="-18"/>
              </a:rPr>
              <a:t>feleségül megy</a:t>
            </a:r>
          </a:p>
          <a:p>
            <a:pPr eaLnBrk="1" hangingPunct="1"/>
            <a:r>
              <a:rPr lang="hu-HU" altLang="hu-HU" sz="2200" b="1" smtClean="0">
                <a:latin typeface="Bebas Kai" panose="04050603020B02020204" pitchFamily="82" charset="-18"/>
              </a:rPr>
              <a:t>16 gyermek </a:t>
            </a:r>
            <a:r>
              <a:rPr lang="hu-HU" altLang="hu-HU" sz="2200" b="1" smtClean="0">
                <a:latin typeface="Bebas Kai" panose="04050603020B02020204" pitchFamily="82" charset="-18"/>
                <a:sym typeface="Wingdings" panose="05000000000000000000" pitchFamily="2" charset="2"/>
              </a:rPr>
              <a:t> Habsburg-Lotaringiai-ház</a:t>
            </a:r>
          </a:p>
          <a:p>
            <a:pPr eaLnBrk="1" hangingPunct="1">
              <a:buFontTx/>
              <a:buNone/>
            </a:pPr>
            <a:endParaRPr lang="hu-HU" altLang="hu-HU" sz="2200" b="1" smtClean="0">
              <a:latin typeface="Bebas Kai" panose="04050603020B02020204" pitchFamily="82" charset="-18"/>
            </a:endParaRPr>
          </a:p>
        </p:txBody>
      </p:sp>
      <p:pic>
        <p:nvPicPr>
          <p:cNvPr id="17412" name="Picture 4" descr="0300_e13277_max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2119313"/>
            <a:ext cx="2298700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446px-Frans_I_von_Habsbur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813" y="4237038"/>
            <a:ext cx="1927225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6" descr="Martin_van_Meytens_0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4178300"/>
            <a:ext cx="207327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7" descr="maria_terezia_es_lotharingiai_feren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275138"/>
            <a:ext cx="3338513" cy="248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ifjú Mária teréz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88900"/>
            <a:ext cx="1858963" cy="229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3097"/>
            <a:ext cx="8229600" cy="649599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latin typeface="Bebas Kai" panose="04050603020B02020204" pitchFamily="82" charset="-18"/>
              </a:rPr>
              <a:t>Az osztrák örökösödési háború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92696"/>
            <a:ext cx="8229600" cy="4525963"/>
          </a:xfrm>
        </p:spPr>
        <p:txBody>
          <a:bodyPr/>
          <a:lstStyle/>
          <a:p>
            <a:pPr eaLnBrk="1" hangingPunct="1"/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III. Károlynak nem volt férfi örököse</a:t>
            </a:r>
          </a:p>
          <a:p>
            <a:pPr eaLnBrk="1" hangingPunct="1"/>
            <a:r>
              <a:rPr lang="hu-HU" altLang="hu-HU" sz="2400" b="1" dirty="0" err="1" smtClean="0">
                <a:solidFill>
                  <a:schemeClr val="tx2"/>
                </a:solidFill>
                <a:latin typeface="Bebas Kai" panose="04050603020B02020204" pitchFamily="82" charset="-18"/>
              </a:rPr>
              <a:t>Pragmatico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 </a:t>
            </a:r>
            <a:r>
              <a:rPr lang="hu-HU" altLang="hu-HU" sz="2400" b="1" dirty="0" err="1" smtClean="0">
                <a:solidFill>
                  <a:schemeClr val="tx2"/>
                </a:solidFill>
                <a:latin typeface="Bebas Kai" panose="04050603020B02020204" pitchFamily="82" charset="-18"/>
              </a:rPr>
              <a:t>Sanctio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 (”gyakorlati rendezés”)</a:t>
            </a:r>
            <a:b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Habsburg Birodalom feloszthatatlansága</a:t>
            </a:r>
            <a:b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nőági örökösödés</a:t>
            </a:r>
          </a:p>
          <a:p>
            <a:pPr eaLnBrk="1" hangingPunct="1"/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Halála után mégis háború indult az örökség </a:t>
            </a:r>
            <a:b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megszerzéséért</a:t>
            </a:r>
          </a:p>
          <a:p>
            <a:pPr eaLnBrk="1" hangingPunct="1"/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Üres kincstár</a:t>
            </a:r>
          </a:p>
          <a:p>
            <a:pPr eaLnBrk="1" hangingPunct="1"/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Pozsonyba indul 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  <a:cs typeface="Arial" panose="020B0604020202020204" pitchFamily="34" charset="0"/>
              </a:rPr>
              <a:t> </a:t>
            </a:r>
            <a:r>
              <a:rPr lang="hu-HU" altLang="hu-HU" sz="24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1741. szeptember 11-ei országgyűlés</a:t>
            </a:r>
          </a:p>
        </p:txBody>
      </p:sp>
      <p:pic>
        <p:nvPicPr>
          <p:cNvPr id="1843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352800"/>
            <a:ext cx="206692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215349"/>
            <a:ext cx="156845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7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053424"/>
            <a:ext cx="396240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8" descr="180px-Habsburg_V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110" y="624762"/>
            <a:ext cx="2145823" cy="2634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52339"/>
            <a:ext cx="8229600" cy="706090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latin typeface="Bebas Kai" panose="04050603020B02020204" pitchFamily="82" charset="-18"/>
              </a:rPr>
              <a:t>Az osztrák örökösödési háború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42453"/>
            <a:ext cx="9036496" cy="4525963"/>
          </a:xfrm>
        </p:spPr>
        <p:txBody>
          <a:bodyPr/>
          <a:lstStyle/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Segítséget kér, csak a magyar rendekre támaszkodhat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Rendkívüli hadiadó, újoncozás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Ekkor a Habsburg birodalom felbomlása, széthullása egyáltalán nem látszik kizártnak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1740-1748, Ausztria elveszítette Sziléziát</a:t>
            </a:r>
            <a:b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Magyar nemesek</a:t>
            </a:r>
          </a:p>
        </p:txBody>
      </p:sp>
      <p:pic>
        <p:nvPicPr>
          <p:cNvPr id="19460" name="Picture 6" descr="21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666" y="2780928"/>
            <a:ext cx="3143560" cy="391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7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01008"/>
            <a:ext cx="4601054" cy="31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225"/>
            <a:ext cx="8229600" cy="742479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latin typeface="Bebas Kai" panose="04050603020B02020204" pitchFamily="82" charset="-18"/>
              </a:rPr>
              <a:t>Az osztrák örökösödési háború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720" y="692696"/>
            <a:ext cx="8229600" cy="4525963"/>
          </a:xfrm>
        </p:spPr>
        <p:txBody>
          <a:bodyPr/>
          <a:lstStyle/>
          <a:p>
            <a:pPr eaLnBrk="1" hangingPunct="1"/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Kéri a magyar nemeseket </a:t>
            </a: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szavazzanak adót, újoncokat</a:t>
            </a:r>
            <a:endParaRPr lang="hu-HU" altLang="hu-HU" sz="2500" b="1" smtClean="0">
              <a:solidFill>
                <a:schemeClr val="tx2"/>
              </a:solidFill>
              <a:latin typeface="Bebas Kai" panose="04050603020B02020204" pitchFamily="82" charset="-18"/>
            </a:endParaRPr>
          </a:p>
          <a:p>
            <a:pPr eaLnBrk="1" hangingPunct="1"/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Fekete gyászruhába öltözik, kezébe veszi II. Józsefet</a:t>
            </a:r>
          </a:p>
          <a:p>
            <a:pPr eaLnBrk="1" hangingPunct="1"/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Elfogadják </a:t>
            </a: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ha nem segítettek volna, a trón elveszik</a:t>
            </a: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/>
            </a:r>
            <a:b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Feltételek:</a:t>
            </a:r>
            <a:b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tiszteletben tartja a rendi alkotmányt</a:t>
            </a:r>
            <a:b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</a:b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nemesi immunitás</a:t>
            </a:r>
          </a:p>
          <a:p>
            <a:pPr eaLnBrk="1" hangingPunct="1"/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„Vitam et sanguinem” – A rendek „életüket és vérüket” </a:t>
            </a:r>
            <a:b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</a:b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ajánlják fel</a:t>
            </a:r>
          </a:p>
          <a:p>
            <a:pPr eaLnBrk="1" hangingPunct="1"/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35.000 fős hadsereg</a:t>
            </a:r>
            <a:endParaRPr lang="hu-HU" altLang="hu-HU" sz="2500" b="1" smtClean="0">
              <a:latin typeface="Bebas Kai" panose="04050603020B02020204" pitchFamily="82" charset="-18"/>
            </a:endParaRPr>
          </a:p>
        </p:txBody>
      </p:sp>
      <p:pic>
        <p:nvPicPr>
          <p:cNvPr id="20484" name="Picture 4" descr="terez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04" y="4681811"/>
            <a:ext cx="3276600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I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799" y="662976"/>
            <a:ext cx="1751481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4537349"/>
            <a:ext cx="5143500" cy="2286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92163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latin typeface="Bebas Kai" panose="04050603020B02020204" pitchFamily="82" charset="-18"/>
              </a:rPr>
              <a:t>Az osztrák örökösödési háború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496" y="845435"/>
            <a:ext cx="8229600" cy="4525963"/>
          </a:xfrm>
        </p:spPr>
        <p:txBody>
          <a:bodyPr/>
          <a:lstStyle/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Grófi, hercegi és bárói címeket adományoz </a:t>
            </a:r>
            <a:b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birtokokkal együtt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Bécsben testőrséget alapít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Nincs segítség </a:t>
            </a:r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 nincs trón</a:t>
            </a:r>
          </a:p>
          <a:p>
            <a:pPr eaLnBrk="1" hangingPunct="1"/>
            <a:r>
              <a:rPr lang="hu-HU" altLang="hu-HU" sz="2500" b="1" u="sng" dirty="0" smtClean="0">
                <a:solidFill>
                  <a:srgbClr val="FF0000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Nem adóztatja meg őket</a:t>
            </a:r>
          </a:p>
          <a:p>
            <a:pPr eaLnBrk="1" hangingPunct="1"/>
            <a:r>
              <a:rPr lang="hu-HU" altLang="hu-HU" sz="2500" b="1" u="sng" dirty="0" smtClean="0">
                <a:solidFill>
                  <a:schemeClr val="tx2"/>
                </a:solidFill>
                <a:latin typeface="Bebas Kai" panose="04050603020B02020204" pitchFamily="82" charset="-18"/>
                <a:sym typeface="Wingdings" panose="05000000000000000000" pitchFamily="2" charset="2"/>
              </a:rPr>
              <a:t>Meghozza a kettős vámrendeletet</a:t>
            </a:r>
            <a:endParaRPr lang="hu-HU" altLang="hu-HU" sz="2500" b="1" u="sng" dirty="0" smtClean="0">
              <a:solidFill>
                <a:schemeClr val="tx2"/>
              </a:solidFill>
              <a:latin typeface="Bebas Kai" panose="04050603020B02020204" pitchFamily="82" charset="-18"/>
            </a:endParaRPr>
          </a:p>
          <a:p>
            <a:pPr eaLnBrk="1" hangingPunct="1"/>
            <a:endParaRPr lang="hu-HU" altLang="hu-HU" sz="2500" b="1" dirty="0" smtClean="0">
              <a:solidFill>
                <a:schemeClr val="tx2"/>
              </a:solidFill>
              <a:latin typeface="Bebas Kai" panose="04050603020B02020204" pitchFamily="82" charset="-18"/>
            </a:endParaRPr>
          </a:p>
        </p:txBody>
      </p:sp>
      <p:pic>
        <p:nvPicPr>
          <p:cNvPr id="21508" name="Picture 5" descr="Berény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175125"/>
            <a:ext cx="3922713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9" y="792162"/>
            <a:ext cx="2163350" cy="3193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8" descr="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0"/>
            <a:ext cx="2286000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9" descr="maria_terez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267200"/>
            <a:ext cx="1881188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46125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latin typeface="Bebas Kai" panose="04050603020B02020204" pitchFamily="82" charset="-18"/>
              </a:rPr>
              <a:t>Az osztrák örökösödési háború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504" y="774725"/>
            <a:ext cx="8229600" cy="4525963"/>
          </a:xfrm>
        </p:spPr>
        <p:txBody>
          <a:bodyPr/>
          <a:lstStyle/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A franciák és a spanyolok a birtokok feloszlását </a:t>
            </a:r>
            <a:b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szeretnék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A bajor választófejedelem az osztrák trónt akarja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1742, II. Frigyes lerohanja Sziléziát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Anglia és Hollandia Ausztria mellé áll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1748, az örökösödési háború vége</a:t>
            </a:r>
          </a:p>
          <a:p>
            <a:pPr eaLnBrk="1" hangingPunct="1"/>
            <a:r>
              <a:rPr lang="hu-HU" altLang="hu-HU" sz="2500" b="1" dirty="0" smtClean="0">
                <a:solidFill>
                  <a:schemeClr val="tx2"/>
                </a:solidFill>
                <a:latin typeface="Bebas Kai" panose="04050603020B02020204" pitchFamily="82" charset="-18"/>
              </a:rPr>
              <a:t>Poroszország megtartja Sziléziát</a:t>
            </a:r>
          </a:p>
        </p:txBody>
      </p:sp>
      <p:pic>
        <p:nvPicPr>
          <p:cNvPr id="22532" name="Picture 4" descr="250px-Frederick_II_of_Prussia_Coloured_draw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429000"/>
            <a:ext cx="2184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6" descr="Berény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194175"/>
            <a:ext cx="3352800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8" descr="i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371600"/>
            <a:ext cx="205581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hu-HU" altLang="hu-HU" dirty="0" smtClean="0">
                <a:latin typeface="Bebas Kai" panose="04050603020B02020204" pitchFamily="82" charset="-18"/>
              </a:rPr>
              <a:t>Mária Terézia uralkodásának jellemzői (1740-1780)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18418"/>
            <a:ext cx="8229600" cy="4525963"/>
          </a:xfrm>
        </p:spPr>
        <p:txBody>
          <a:bodyPr/>
          <a:lstStyle/>
          <a:p>
            <a:pPr eaLnBrk="1" hangingPunct="1"/>
            <a:r>
              <a:rPr lang="en-US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1740-es években a magyar rendekkel való együttműködés</a:t>
            </a:r>
            <a:r>
              <a:rPr lang="hu-HU" altLang="hu-HU" sz="2500" b="1" smtClean="0">
                <a:latin typeface="Bebas Kai" panose="04050603020B02020204" pitchFamily="82" charset="-18"/>
              </a:rPr>
              <a:t> </a:t>
            </a:r>
          </a:p>
          <a:p>
            <a:pPr eaLnBrk="1" hangingPunct="1"/>
            <a:r>
              <a:rPr lang="en-US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1750-es évektől a centralizáció felvilágosult jegyekkel</a:t>
            </a:r>
            <a:endParaRPr lang="hu-HU" altLang="hu-HU" sz="2500" b="1" smtClean="0">
              <a:solidFill>
                <a:schemeClr val="tx2"/>
              </a:solidFill>
              <a:latin typeface="Bebas Kai" panose="04050603020B02020204" pitchFamily="82" charset="-18"/>
            </a:endParaRPr>
          </a:p>
          <a:p>
            <a:pPr eaLnBrk="1" hangingPunct="1"/>
            <a:r>
              <a:rPr lang="en-US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1760-as évektől a nagyobb fokú centralizáció és az urbárium</a:t>
            </a:r>
            <a:r>
              <a:rPr lang="hu-HU" altLang="hu-HU" sz="2500" b="1" smtClean="0">
                <a:latin typeface="Bebas Kai" panose="04050603020B02020204" pitchFamily="82" charset="-18"/>
              </a:rPr>
              <a:t> </a:t>
            </a:r>
            <a:endParaRPr lang="hu-HU" altLang="hu-HU" sz="2500" b="1" smtClean="0">
              <a:solidFill>
                <a:schemeClr val="tx2"/>
              </a:solidFill>
              <a:latin typeface="Bebas Kai" panose="04050603020B02020204" pitchFamily="82" charset="-18"/>
            </a:endParaRPr>
          </a:p>
          <a:p>
            <a:pPr eaLnBrk="1" hangingPunct="1"/>
            <a:r>
              <a:rPr lang="en-US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1770-es évektől II. József társuralkodása </a:t>
            </a: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/>
            </a:r>
            <a:b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</a:br>
            <a:r>
              <a:rPr lang="en-US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és a birodalom fejlesztését szolgáló</a:t>
            </a:r>
            <a:r>
              <a:rPr lang="hu-HU" altLang="hu-HU" sz="2500" b="1" smtClean="0">
                <a:solidFill>
                  <a:schemeClr val="tx2"/>
                </a:solidFill>
                <a:latin typeface="Bebas Kai" panose="04050603020B02020204" pitchFamily="82" charset="-18"/>
              </a:rPr>
              <a:t> rendeletek</a:t>
            </a:r>
            <a:endParaRPr lang="hu-HU" altLang="hu-HU" sz="2500" b="1" smtClean="0">
              <a:latin typeface="Bebas Kai" panose="04050603020B02020204" pitchFamily="82" charset="-18"/>
            </a:endParaRPr>
          </a:p>
        </p:txBody>
      </p:sp>
      <p:pic>
        <p:nvPicPr>
          <p:cNvPr id="2355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657600"/>
            <a:ext cx="3505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581400"/>
            <a:ext cx="3200400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6" descr="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015" y="2708920"/>
            <a:ext cx="2116985" cy="24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hu-HU" altLang="hu-HU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1754 - Vámrendelet</a:t>
            </a:r>
          </a:p>
        </p:txBody>
      </p:sp>
      <p:pic>
        <p:nvPicPr>
          <p:cNvPr id="3076" name="Picture 4" descr="vámhatár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989138"/>
            <a:ext cx="5508625" cy="4105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8" name="Picture 6" descr="vamrendelet"/>
          <p:cNvPicPr>
            <a:picLocks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80063" y="1989138"/>
            <a:ext cx="3563937" cy="4176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591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hu-HU" altLang="hu-HU" sz="4000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1767 – Urbárium</a:t>
            </a:r>
            <a:br>
              <a:rPr lang="hu-HU" altLang="hu-HU" sz="4000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hu-HU" altLang="hu-HU" sz="3600" u="sng">
                <a:effectLst>
                  <a:outerShdw blurRad="38100" dist="38100" dir="2700000" algn="tl">
                    <a:srgbClr val="C0C0C0"/>
                  </a:outerShdw>
                </a:effectLst>
              </a:rPr>
              <a:t>a földesúri önkény korlátozása</a:t>
            </a:r>
          </a:p>
        </p:txBody>
      </p:sp>
      <p:pic>
        <p:nvPicPr>
          <p:cNvPr id="6148" name="Picture 4" descr="jobbagyterhek_urbarium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385888"/>
            <a:ext cx="8137525" cy="54721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566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24525" y="274638"/>
            <a:ext cx="2962275" cy="1641475"/>
          </a:xfrm>
        </p:spPr>
        <p:txBody>
          <a:bodyPr/>
          <a:lstStyle/>
          <a:p>
            <a:r>
              <a:rPr lang="hu-HU" altLang="hu-HU" sz="36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Uradalom </a:t>
            </a:r>
            <a:br>
              <a:rPr lang="hu-HU" altLang="hu-HU" sz="36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hu-HU" altLang="hu-HU" sz="36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és az urbárium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24525" y="2060575"/>
            <a:ext cx="2962275" cy="4065588"/>
          </a:xfrm>
        </p:spPr>
        <p:txBody>
          <a:bodyPr/>
          <a:lstStyle/>
          <a:p>
            <a:r>
              <a:rPr lang="hu-HU" altLang="hu-HU"/>
              <a:t>Robot</a:t>
            </a:r>
          </a:p>
          <a:p>
            <a:r>
              <a:rPr lang="hu-HU" altLang="hu-HU"/>
              <a:t>úrbéres föld</a:t>
            </a:r>
          </a:p>
          <a:p>
            <a:r>
              <a:rPr lang="hu-HU" altLang="hu-HU"/>
              <a:t>Majorság</a:t>
            </a:r>
          </a:p>
          <a:p>
            <a:r>
              <a:rPr lang="hu-HU" altLang="hu-HU"/>
              <a:t>Dészma</a:t>
            </a:r>
          </a:p>
          <a:p>
            <a:r>
              <a:rPr lang="hu-HU" altLang="hu-HU"/>
              <a:t>Tized</a:t>
            </a:r>
          </a:p>
          <a:p>
            <a:r>
              <a:rPr lang="hu-HU" altLang="hu-HU"/>
              <a:t>Jobágytelek</a:t>
            </a:r>
          </a:p>
          <a:p>
            <a:endParaRPr lang="hu-HU" altLang="hu-HU"/>
          </a:p>
        </p:txBody>
      </p:sp>
      <p:pic>
        <p:nvPicPr>
          <p:cNvPr id="17413" name="Picture 5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5256213" cy="597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462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r>
              <a:rPr lang="hu-HU" altLang="hu-HU" sz="4000" u="sng"/>
              <a:t>A jobbágyság helyzete </a:t>
            </a:r>
            <a:br>
              <a:rPr lang="hu-HU" altLang="hu-HU" sz="4000" u="sng"/>
            </a:br>
            <a:r>
              <a:rPr lang="hu-HU" altLang="hu-HU" sz="4000" u="sng"/>
              <a:t>a XVIII. században</a:t>
            </a:r>
            <a:r>
              <a:rPr lang="hu-HU" altLang="hu-HU" sz="4000"/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hu-HU" altLang="hu-HU"/>
          </a:p>
        </p:txBody>
      </p:sp>
      <p:pic>
        <p:nvPicPr>
          <p:cNvPr id="18437" name="Picture 5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84313"/>
            <a:ext cx="6553200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6789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hu-HU" altLang="hu-HU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1777 - Ratio Educationis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5113337"/>
          </a:xfrm>
        </p:spPr>
        <p:txBody>
          <a:bodyPr/>
          <a:lstStyle/>
          <a:p>
            <a:r>
              <a:rPr lang="hu-HU" altLang="hu-HU" b="1">
                <a:solidFill>
                  <a:srgbClr val="800000"/>
                </a:solidFill>
              </a:rPr>
              <a:t>Oktatási rendelete:</a:t>
            </a:r>
            <a:r>
              <a:rPr lang="hu-HU" altLang="hu-HU"/>
              <a:t> </a:t>
            </a:r>
          </a:p>
          <a:p>
            <a:pPr>
              <a:buFontTx/>
              <a:buNone/>
            </a:pPr>
            <a:r>
              <a:rPr lang="hu-HU" altLang="hu-HU" u="sng">
                <a:effectLst>
                  <a:outerShdw blurRad="38100" dist="38100" dir="2700000" algn="tl">
                    <a:srgbClr val="C0C0C0"/>
                  </a:outerShdw>
                </a:effectLst>
              </a:rPr>
              <a:t>célja</a:t>
            </a:r>
            <a:r>
              <a:rPr lang="hu-HU" altLang="hu-HU"/>
              <a:t>: minél több gyerek járjon 6-12 év között iskolába </a:t>
            </a:r>
            <a:r>
              <a:rPr lang="hu-HU" altLang="hu-HU" sz="2800"/>
              <a:t>(még nem általános tankötelezettség!)</a:t>
            </a:r>
          </a:p>
          <a:p>
            <a:pPr>
              <a:buFontTx/>
              <a:buNone/>
            </a:pPr>
            <a:r>
              <a:rPr lang="hu-HU" altLang="hu-HU" u="sng">
                <a:effectLst>
                  <a:outerShdw blurRad="38100" dist="38100" dir="2700000" algn="tl">
                    <a:srgbClr val="C0C0C0"/>
                  </a:outerShdw>
                </a:effectLst>
              </a:rPr>
              <a:t>hatása</a:t>
            </a:r>
            <a:r>
              <a:rPr lang="hu-HU" altLang="hu-HU"/>
              <a:t>:</a:t>
            </a:r>
          </a:p>
          <a:p>
            <a:r>
              <a:rPr lang="hu-HU" altLang="hu-HU">
                <a:solidFill>
                  <a:schemeClr val="accent2"/>
                </a:solidFill>
              </a:rPr>
              <a:t>Egységes iskolaszerkezet</a:t>
            </a:r>
            <a:r>
              <a:rPr lang="hu-HU" altLang="hu-HU"/>
              <a:t> jött létre</a:t>
            </a:r>
          </a:p>
          <a:p>
            <a:r>
              <a:rPr lang="hu-HU" altLang="hu-HU">
                <a:solidFill>
                  <a:schemeClr val="accent2"/>
                </a:solidFill>
              </a:rPr>
              <a:t>Egységes tanmenetek</a:t>
            </a:r>
            <a:r>
              <a:rPr lang="hu-HU" altLang="hu-HU"/>
              <a:t> létrehozása</a:t>
            </a:r>
          </a:p>
          <a:p>
            <a:r>
              <a:rPr lang="hu-HU" altLang="hu-HU">
                <a:solidFill>
                  <a:schemeClr val="accent2"/>
                </a:solidFill>
              </a:rPr>
              <a:t>Állam szerepet</a:t>
            </a:r>
            <a:r>
              <a:rPr lang="hu-HU" altLang="hu-HU"/>
              <a:t> vállalt az oktatásban</a:t>
            </a:r>
          </a:p>
        </p:txBody>
      </p:sp>
    </p:spTree>
    <p:extLst>
      <p:ext uri="{BB962C8B-B14F-4D97-AF65-F5344CB8AC3E}">
        <p14:creationId xmlns:p14="http://schemas.microsoft.com/office/powerpoint/2010/main" val="86804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r>
              <a:rPr lang="hu-HU" altLang="hu-HU" u="sng">
                <a:effectLst>
                  <a:outerShdw blurRad="38100" dist="38100" dir="2700000" algn="tl">
                    <a:srgbClr val="C0C0C0"/>
                  </a:outerShdw>
                </a:effectLst>
              </a:rPr>
              <a:t>Értékelése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399087"/>
          </a:xfrm>
        </p:spPr>
        <p:txBody>
          <a:bodyPr/>
          <a:lstStyle/>
          <a:p>
            <a:r>
              <a:rPr lang="hu-HU" altLang="hu-HU" sz="2800">
                <a:solidFill>
                  <a:schemeClr val="accent2"/>
                </a:solidFill>
              </a:rPr>
              <a:t>Felvilágosodás jegyében</a:t>
            </a:r>
            <a:r>
              <a:rPr lang="hu-HU" altLang="hu-HU" sz="2800"/>
              <a:t> fontosnak tartotta a birodalom fejlesztését</a:t>
            </a:r>
          </a:p>
          <a:p>
            <a:r>
              <a:rPr lang="hu-HU" altLang="hu-HU" sz="2800">
                <a:solidFill>
                  <a:schemeClr val="accent2"/>
                </a:solidFill>
              </a:rPr>
              <a:t>Birodalmi szempontokat</a:t>
            </a:r>
            <a:r>
              <a:rPr lang="hu-HU" altLang="hu-HU" sz="2800"/>
              <a:t> érvényesített, de erősítette a magyarok bizalmát a dinasztia iránt</a:t>
            </a:r>
          </a:p>
          <a:p>
            <a:r>
              <a:rPr lang="hu-HU" altLang="hu-HU" sz="2800"/>
              <a:t>A Habsburg-dinasztia pozitív képviselete a parasztság előtt</a:t>
            </a:r>
          </a:p>
          <a:p>
            <a:r>
              <a:rPr lang="hu-HU" altLang="hu-HU" sz="2800"/>
              <a:t>A nemességgel </a:t>
            </a:r>
            <a:r>
              <a:rPr lang="hu-HU" altLang="hu-HU" sz="2800">
                <a:solidFill>
                  <a:schemeClr val="accent2"/>
                </a:solidFill>
              </a:rPr>
              <a:t>kompromisszumok</a:t>
            </a:r>
            <a:r>
              <a:rPr lang="hu-HU" altLang="hu-HU" sz="2800"/>
              <a:t>at köt: felismeri a közös érdekeket is, de képes a rendeleti kormányzásra</a:t>
            </a:r>
          </a:p>
          <a:p>
            <a:r>
              <a:rPr lang="hu-HU" altLang="hu-HU" sz="2800"/>
              <a:t>Létrehozta a </a:t>
            </a:r>
            <a:r>
              <a:rPr lang="hu-HU" altLang="hu-HU" sz="2800" b="1">
                <a:solidFill>
                  <a:srgbClr val="800000"/>
                </a:solidFill>
              </a:rPr>
              <a:t>Testőrséget</a:t>
            </a:r>
            <a:r>
              <a:rPr lang="hu-HU" altLang="hu-HU" sz="2800"/>
              <a:t> és ezzel ösztönözte a magyar felvilágosodást (Thereseanum)</a:t>
            </a:r>
          </a:p>
        </p:txBody>
      </p:sp>
    </p:spTree>
    <p:extLst>
      <p:ext uri="{BB962C8B-B14F-4D97-AF65-F5344CB8AC3E}">
        <p14:creationId xmlns:p14="http://schemas.microsoft.com/office/powerpoint/2010/main" val="404717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4000" u="sng">
                <a:effectLst>
                  <a:outerShdw blurRad="38100" dist="38100" dir="2700000" algn="tl">
                    <a:srgbClr val="C0C0C0"/>
                  </a:outerShdw>
                </a:effectLst>
              </a:rPr>
              <a:t>A felvilágosult abszolutizmus jellemzői: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413" cy="5068888"/>
          </a:xfrm>
        </p:spPr>
        <p:txBody>
          <a:bodyPr/>
          <a:lstStyle/>
          <a:p>
            <a:pPr marL="609600" indent="-609600">
              <a:buFontTx/>
              <a:buNone/>
            </a:pPr>
            <a:r>
              <a:rPr lang="hu-HU" altLang="hu-HU" u="sng">
                <a:effectLst>
                  <a:outerShdw blurRad="38100" dist="38100" dir="2700000" algn="tl">
                    <a:srgbClr val="C0C0C0"/>
                  </a:outerShdw>
                </a:effectLst>
              </a:rPr>
              <a:t>Két összetevő viszonylagos egyensúlya:</a:t>
            </a:r>
          </a:p>
          <a:p>
            <a:pPr marL="609600" indent="-609600">
              <a:buFontTx/>
              <a:buAutoNum type="arabicPeriod"/>
            </a:pPr>
            <a:r>
              <a:rPr lang="hu-HU" altLang="hu-HU" b="1">
                <a:solidFill>
                  <a:schemeClr val="accent2"/>
                </a:solidFill>
              </a:rPr>
              <a:t>Felvilágosodás</a:t>
            </a:r>
          </a:p>
          <a:p>
            <a:pPr marL="609600" indent="-609600"/>
            <a:r>
              <a:rPr lang="hu-HU" altLang="hu-HU" sz="2800"/>
              <a:t>reformokat, modernizációt szeretnének a gazdaságban</a:t>
            </a:r>
          </a:p>
          <a:p>
            <a:pPr marL="609600" indent="-609600"/>
            <a:r>
              <a:rPr lang="hu-HU" altLang="hu-HU" sz="2800"/>
              <a:t>az uralkodó: a „nép első szolgája” szerep</a:t>
            </a:r>
          </a:p>
          <a:p>
            <a:pPr marL="609600" indent="-609600">
              <a:buFontTx/>
              <a:buNone/>
            </a:pPr>
            <a:r>
              <a:rPr lang="hu-HU" altLang="hu-HU" b="1">
                <a:solidFill>
                  <a:schemeClr val="accent2"/>
                </a:solidFill>
              </a:rPr>
              <a:t>2.  Abszolutizmus</a:t>
            </a:r>
          </a:p>
          <a:p>
            <a:pPr marL="609600" indent="-609600"/>
            <a:r>
              <a:rPr lang="hu-HU" altLang="hu-HU" sz="2800"/>
              <a:t>a feudális keretek, a kiváltságos rétegek, és az alapvető politikai viszonyok érintetlenek lesznek</a:t>
            </a:r>
          </a:p>
          <a:p>
            <a:pPr marL="609600" indent="-609600"/>
            <a:r>
              <a:rPr lang="hu-HU" altLang="hu-HU" sz="2800"/>
              <a:t>az uralkodó rendeletekkel, felülről irányít</a:t>
            </a:r>
          </a:p>
        </p:txBody>
      </p:sp>
    </p:spTree>
    <p:extLst>
      <p:ext uri="{BB962C8B-B14F-4D97-AF65-F5344CB8AC3E}">
        <p14:creationId xmlns:p14="http://schemas.microsoft.com/office/powerpoint/2010/main" val="286098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hu-HU" altLang="hu-HU" u="sng">
                <a:effectLst>
                  <a:outerShdw blurRad="38100" dist="38100" dir="2700000" algn="tl">
                    <a:srgbClr val="C0C0C0"/>
                  </a:outerShdw>
                </a:effectLst>
              </a:rPr>
              <a:t>Felvilágosodott abszolutizmus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8713788" cy="54451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hu-HU" altLang="hu-HU" u="sng"/>
              <a:t>A kifejezés jelentése: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hu-HU">
                <a:solidFill>
                  <a:srgbClr val="FF3300"/>
                </a:solidFill>
                <a:cs typeface="Arial" panose="020B0604020202020204" pitchFamily="34" charset="0"/>
              </a:rPr>
              <a:t>»</a:t>
            </a:r>
            <a:r>
              <a:rPr lang="hu-HU" altLang="hu-HU">
                <a:solidFill>
                  <a:srgbClr val="FF3300"/>
                </a:solidFill>
                <a:cs typeface="Arial" panose="020B0604020202020204" pitchFamily="34" charset="0"/>
              </a:rPr>
              <a:t> </a:t>
            </a:r>
            <a:r>
              <a:rPr lang="hu-HU" altLang="hu-HU">
                <a:solidFill>
                  <a:srgbClr val="FF3300"/>
                </a:solidFill>
              </a:rPr>
              <a:t>A felvilágosodás eszméi hatnak</a:t>
            </a:r>
            <a:r>
              <a:rPr lang="hu-HU" altLang="hu-HU"/>
              <a:t>: elsősorban a </a:t>
            </a:r>
            <a:r>
              <a:rPr lang="hu-HU" altLang="hu-HU">
                <a:solidFill>
                  <a:schemeClr val="accent2"/>
                </a:solidFill>
              </a:rPr>
              <a:t>KÖZJÓ fogalma</a:t>
            </a:r>
            <a:r>
              <a:rPr lang="hu-HU" altLang="hu-HU"/>
              <a:t>, amit az uralkodók a saját hatalmuk erősítésére is használnának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hu-HU">
                <a:cs typeface="Arial" panose="020B0604020202020204" pitchFamily="34" charset="0"/>
              </a:rPr>
              <a:t>»</a:t>
            </a:r>
            <a:r>
              <a:rPr lang="hu-HU" altLang="hu-HU" i="1"/>
              <a:t>„</a:t>
            </a:r>
            <a:r>
              <a:rPr lang="hu-HU" altLang="hu-HU" i="1">
                <a:solidFill>
                  <a:schemeClr val="hlink"/>
                </a:solidFill>
              </a:rPr>
              <a:t>Mindent a népért, de semmit a nép által</a:t>
            </a:r>
            <a:r>
              <a:rPr lang="hu-HU" altLang="hu-HU" i="1"/>
              <a:t>”</a:t>
            </a:r>
            <a:r>
              <a:rPr lang="hu-HU" altLang="hu-HU"/>
              <a:t> 								(II.József)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hu-HU">
                <a:cs typeface="Arial" panose="020B0604020202020204" pitchFamily="34" charset="0"/>
              </a:rPr>
              <a:t>»</a:t>
            </a:r>
            <a:r>
              <a:rPr lang="hu-HU" altLang="hu-HU">
                <a:cs typeface="Arial" panose="020B0604020202020204" pitchFamily="34" charset="0"/>
              </a:rPr>
              <a:t> </a:t>
            </a:r>
            <a:r>
              <a:rPr lang="hu-HU" altLang="hu-HU"/>
              <a:t>Az </a:t>
            </a:r>
            <a:r>
              <a:rPr lang="hu-HU" altLang="hu-HU">
                <a:solidFill>
                  <a:srgbClr val="FF3300"/>
                </a:solidFill>
              </a:rPr>
              <a:t>abszolutizmus fogalma</a:t>
            </a:r>
            <a:r>
              <a:rPr lang="hu-HU" altLang="hu-HU"/>
              <a:t> a francia minta követését jelentette: Európa csodálta XIV. Lajos uralmát: </a:t>
            </a:r>
            <a:r>
              <a:rPr lang="hu-HU" altLang="hu-HU">
                <a:solidFill>
                  <a:schemeClr val="accent2"/>
                </a:solidFill>
              </a:rPr>
              <a:t>merkantilista gazdaság-politikáját</a:t>
            </a:r>
            <a:r>
              <a:rPr lang="hu-HU" altLang="hu-HU"/>
              <a:t>, haderejét, Versailles-t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hu-HU" altLang="hu-HU"/>
              <a:t> 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72359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hu-HU" altLang="hu-HU" u="sng">
                <a:effectLst>
                  <a:outerShdw blurRad="38100" dist="38100" dir="2700000" algn="tl">
                    <a:srgbClr val="C0C0C0"/>
                  </a:outerShdw>
                </a:effectLst>
              </a:rPr>
              <a:t>Közös vonások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84313"/>
            <a:ext cx="8642350" cy="5040312"/>
          </a:xfrm>
        </p:spPr>
        <p:txBody>
          <a:bodyPr/>
          <a:lstStyle/>
          <a:p>
            <a:r>
              <a:rPr lang="hu-HU" altLang="hu-HU" sz="2800">
                <a:solidFill>
                  <a:schemeClr val="accent2"/>
                </a:solidFill>
              </a:rPr>
              <a:t>Közoktatási rendeletek</a:t>
            </a:r>
            <a:r>
              <a:rPr lang="hu-HU" altLang="hu-HU" sz="2800"/>
              <a:t>: Poroszország: Európában először kötelező közoktatás, Ausztriában Mária Terézia </a:t>
            </a:r>
            <a:r>
              <a:rPr lang="hu-HU" altLang="hu-HU" sz="2800">
                <a:solidFill>
                  <a:srgbClr val="FF3300"/>
                </a:solidFill>
              </a:rPr>
              <a:t>Ratio Educationis</a:t>
            </a:r>
            <a:r>
              <a:rPr lang="hu-HU" altLang="hu-HU" sz="2800"/>
              <a:t> (1777)</a:t>
            </a:r>
          </a:p>
          <a:p>
            <a:r>
              <a:rPr lang="hu-HU" altLang="hu-HU" sz="2800"/>
              <a:t>Gazdaságpolitika: </a:t>
            </a:r>
            <a:r>
              <a:rPr lang="hu-HU" altLang="hu-HU" sz="2800">
                <a:solidFill>
                  <a:schemeClr val="accent2"/>
                </a:solidFill>
              </a:rPr>
              <a:t>merkantilizmus, vámrendeletek</a:t>
            </a:r>
            <a:r>
              <a:rPr lang="hu-HU" altLang="hu-HU" sz="2800"/>
              <a:t> (1754) burgonya elterjesztése az éhínség elkerülésére, /eke kipróbálása/</a:t>
            </a:r>
          </a:p>
          <a:p>
            <a:r>
              <a:rPr lang="hu-HU" altLang="hu-HU" sz="2800" i="1">
                <a:solidFill>
                  <a:schemeClr val="hlink"/>
                </a:solidFill>
              </a:rPr>
              <a:t>„Etetni kell a juhokat, hogy nyírni lehessen őket.”</a:t>
            </a:r>
          </a:p>
          <a:p>
            <a:pPr>
              <a:buFontTx/>
              <a:buNone/>
            </a:pPr>
            <a:r>
              <a:rPr lang="en-US" altLang="hu-HU" sz="2800">
                <a:cs typeface="Arial" panose="020B0604020202020204" pitchFamily="34" charset="0"/>
              </a:rPr>
              <a:t>»</a:t>
            </a:r>
            <a:r>
              <a:rPr lang="hu-HU" altLang="hu-HU" sz="2800">
                <a:cs typeface="Arial" panose="020B0604020202020204" pitchFamily="34" charset="0"/>
              </a:rPr>
              <a:t> </a:t>
            </a:r>
            <a:r>
              <a:rPr lang="hu-HU" altLang="hu-HU" sz="2800" u="sng">
                <a:effectLst>
                  <a:outerShdw blurRad="38100" dist="38100" dir="2700000" algn="tl">
                    <a:srgbClr val="C0C0C0"/>
                  </a:outerShdw>
                </a:effectLst>
              </a:rPr>
              <a:t>cél:</a:t>
            </a:r>
            <a:r>
              <a:rPr lang="hu-HU" altLang="hu-HU" sz="2800"/>
              <a:t> az erős Franciaország mintájára </a:t>
            </a:r>
            <a:r>
              <a:rPr lang="hu-HU" altLang="hu-HU" sz="2800">
                <a:solidFill>
                  <a:schemeClr val="accent2"/>
                </a:solidFill>
              </a:rPr>
              <a:t>megerősíteni</a:t>
            </a:r>
            <a:r>
              <a:rPr lang="hu-HU" altLang="hu-HU" sz="2800"/>
              <a:t> a saját </a:t>
            </a:r>
            <a:r>
              <a:rPr lang="hu-HU" altLang="hu-HU" sz="2800">
                <a:solidFill>
                  <a:schemeClr val="accent2"/>
                </a:solidFill>
              </a:rPr>
              <a:t>országot</a:t>
            </a:r>
            <a:r>
              <a:rPr lang="hu-HU" altLang="hu-HU" sz="2800"/>
              <a:t>, + az </a:t>
            </a:r>
            <a:r>
              <a:rPr lang="hu-HU" altLang="hu-HU" sz="2800">
                <a:solidFill>
                  <a:schemeClr val="accent2"/>
                </a:solidFill>
              </a:rPr>
              <a:t>uralkodó hatalmát</a:t>
            </a:r>
          </a:p>
        </p:txBody>
      </p:sp>
    </p:spTree>
    <p:extLst>
      <p:ext uri="{BB962C8B-B14F-4D97-AF65-F5344CB8AC3E}">
        <p14:creationId xmlns:p14="http://schemas.microsoft.com/office/powerpoint/2010/main" val="238243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/>
          </p:cNvSpPr>
          <p:nvPr>
            <p:ph type="title"/>
          </p:nvPr>
        </p:nvSpPr>
        <p:spPr>
          <a:xfrm>
            <a:off x="468313" y="2492375"/>
            <a:ext cx="8229600" cy="1143000"/>
          </a:xfrm>
        </p:spPr>
        <p:txBody>
          <a:bodyPr/>
          <a:lstStyle/>
          <a:p>
            <a:pPr eaLnBrk="1" hangingPunct="1"/>
            <a:r>
              <a:rPr lang="hu-HU" altLang="hu-HU" smtClean="0"/>
              <a:t>Köszönöm a figyelmet!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1190</Words>
  <Application>Microsoft Office PowerPoint</Application>
  <PresentationFormat>Diavetítés a képernyőre (4:3 oldalarány)</PresentationFormat>
  <Paragraphs>175</Paragraphs>
  <Slides>32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32</vt:i4>
      </vt:variant>
    </vt:vector>
  </HeadingPairs>
  <TitlesOfParts>
    <vt:vector size="41" baseType="lpstr">
      <vt:lpstr>Arial</vt:lpstr>
      <vt:lpstr>Calibri</vt:lpstr>
      <vt:lpstr>Algerian</vt:lpstr>
      <vt:lpstr>Bebas Kai</vt:lpstr>
      <vt:lpstr>Adobe Gothic Std B</vt:lpstr>
      <vt:lpstr>Wingdings</vt:lpstr>
      <vt:lpstr>Vivaldi</vt:lpstr>
      <vt:lpstr>Gill Sans MT</vt:lpstr>
      <vt:lpstr>Alapértelmezett terv</vt:lpstr>
      <vt:lpstr>Az újjáépítés kora  a  Magyar Királyságban 1711-1820</vt:lpstr>
      <vt:lpstr>A szabadságharc veresége  és „eredményei”</vt:lpstr>
      <vt:lpstr>A Habsburg Birodalom a XVIII. század első felében </vt:lpstr>
      <vt:lpstr>A Habsburg Birodalom (=udvar) Közép-Európa legfontosabb állama » dunai monarchia</vt:lpstr>
      <vt:lpstr>Az udvar és a rendek erőviszonya</vt:lpstr>
      <vt:lpstr>Pozsony</vt:lpstr>
      <vt:lpstr>PowerPoint-bemutató</vt:lpstr>
      <vt:lpstr>1723 Pragmatica Sanctio</vt:lpstr>
      <vt:lpstr>PowerPoint-bemutató</vt:lpstr>
      <vt:lpstr>Magyarország államszervezete  a XVIII. században </vt:lpstr>
      <vt:lpstr>PowerPoint-bemutató</vt:lpstr>
      <vt:lpstr>Az államigazgatás intézményei</vt:lpstr>
      <vt:lpstr>Az országgyűlés felépítése és működése </vt:lpstr>
      <vt:lpstr>Az országgyűlés felépítése és működése</vt:lpstr>
      <vt:lpstr>A vármegye felépítése és működése</vt:lpstr>
      <vt:lpstr>Mária Terézia élete</vt:lpstr>
      <vt:lpstr>Az osztrák örökösödési háború</vt:lpstr>
      <vt:lpstr>Az osztrák örökösödési háború</vt:lpstr>
      <vt:lpstr>Az osztrák örökösödési háború</vt:lpstr>
      <vt:lpstr>Az osztrák örökösödési háború</vt:lpstr>
      <vt:lpstr>Az osztrák örökösödési háború</vt:lpstr>
      <vt:lpstr>Mária Terézia uralkodásának jellemzői (1740-1780)</vt:lpstr>
      <vt:lpstr>1754 - Vámrendelet</vt:lpstr>
      <vt:lpstr>1767 – Urbárium a földesúri önkény korlátozása</vt:lpstr>
      <vt:lpstr>Uradalom  és az urbárium</vt:lpstr>
      <vt:lpstr>A jobbágyság helyzete  a XVIII. században </vt:lpstr>
      <vt:lpstr>1777 - Ratio Educationis</vt:lpstr>
      <vt:lpstr>Értékelése</vt:lpstr>
      <vt:lpstr>A felvilágosult abszolutizmus jellemzői:</vt:lpstr>
      <vt:lpstr>Felvilágosodott abszolutizmus</vt:lpstr>
      <vt:lpstr>Közös vonások</vt:lpstr>
      <vt:lpstr>Köszönöm a figyelmet!</vt:lpstr>
    </vt:vector>
  </TitlesOfParts>
  <Company>europa2000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újjáépítés kora  a  Magyar Királyságban 1711-1820</dc:title>
  <dc:creator>user</dc:creator>
  <cp:lastModifiedBy>Ambruzs Attila Péter</cp:lastModifiedBy>
  <cp:revision>18</cp:revision>
  <dcterms:created xsi:type="dcterms:W3CDTF">2008-11-16T15:21:48Z</dcterms:created>
  <dcterms:modified xsi:type="dcterms:W3CDTF">2022-04-27T11:12:39Z</dcterms:modified>
</cp:coreProperties>
</file>