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56" r:id="rId4"/>
    <p:sldId id="277" r:id="rId5"/>
    <p:sldId id="278" r:id="rId6"/>
    <p:sldId id="259" r:id="rId7"/>
    <p:sldId id="269" r:id="rId8"/>
    <p:sldId id="279" r:id="rId9"/>
    <p:sldId id="268" r:id="rId10"/>
    <p:sldId id="257" r:id="rId11"/>
    <p:sldId id="258" r:id="rId12"/>
    <p:sldId id="266" r:id="rId13"/>
    <p:sldId id="260" r:id="rId14"/>
    <p:sldId id="264" r:id="rId15"/>
    <p:sldId id="263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hu-H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90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0940E31-C886-419E-B99E-28F5AFB101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35D9C1D-904E-4636-B157-66BBFECB5C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8493B67-3D0E-4A20-8D00-63A2DA615E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341072-825C-49FC-B5D7-9A5B57C4FAEE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565232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4E5EB34-F1F0-4035-89B5-2954A2F3462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1E5ECA-DC93-4022-97CD-08E283E07EC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3A9DB99-4751-4BEC-B184-966C41E99B2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E8B49C-E439-4340-BAE4-0A5B8E216386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078928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5336D9F-8F90-4D3B-8C9E-8FB98A01A5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D4CDF64-585D-42D7-BB71-A7315C72A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6EE1BB-733C-4EF5-83A1-1FC302B6A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0AD05-E8FD-441E-A6D4-8B20F45BDAC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206585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7E3122-D8A9-4A08-A10F-2C5F5CFDD12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6D2E6A-9A69-49B4-A75D-B446EA37A7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806D68-8130-4EDE-B038-980AB7B10D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AF3F2-E2AF-41E3-9B8A-E08B9263B89C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925262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9BB31EA-0D32-4228-ADF8-5F8C1680B9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18546D7-DFCC-47F0-A775-226FB8B041E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133E87A2-146E-4609-8BCB-D83FE52707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3DC55B-4DAA-40E5-8E2B-5B975A9EED31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77433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5A38967-2863-4251-8165-5311BE41D7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BCEDB79-8CF2-4F34-A4D9-CC9BA4BEE2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1E1FC5E-C2E1-4EB5-B2D0-BC4AD9B790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802064-8257-4060-A82C-35B4FE238EB2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354309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C49E55E-F038-42AE-86F8-740E495972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831A1C1-611E-464C-929C-2DDD9ABA08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BE22A56-1075-4B74-B05F-0647058E2E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A41378-F38F-40F6-A440-609987B105C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4134138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EFCC58-95BC-41B6-8F9D-FC4CF1B15A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6FE8F-6337-4810-98DB-2C505CE8B7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09B59FB-5284-4176-9CD4-F20EAE47CC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04C87-5E4F-4550-82DE-EC0A04CBA7C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117180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u-HU" noProof="0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FB687E5-63A8-4A61-93CC-69279C7392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AE257B-8CD1-4B8B-B801-F32D4BB4FD9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1ACBA7-D393-4CC3-8C24-BC6FBADB85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20AB71-928A-4F2E-8D77-43F18A92F51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3205813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A028E8-DF28-4BFA-97E9-601364B8B7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F1532A5-6308-4E64-9F71-77617F4E40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7F5B438-B4AC-473D-844B-7560C44535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90F22-32C6-411F-880E-55BA73BD0318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629304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81F647-5627-4C1C-B4BA-CCBABD2A96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E38CF56-20DB-435D-87DE-261D68FAED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19F9AC-0F6F-4FCA-AF55-6A22ED925E1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9CAD5-E29F-4CEA-9C60-ECE334889D4B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42211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973165D-72CC-48C2-A70E-2F7B7CBF38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9B155269-2B9E-4FE5-81F7-FEF0980CAF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4251A222-2ABE-45EE-BC89-989237EB79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AC0509-B124-4F95-A83E-98C93E2F15A9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24980284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E7DA2B9-DD3E-4FBC-9389-C0F55C12B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Mintacím szerkesztése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538BD579-4DA6-46CE-8312-2A025F240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ADF6E86-24C9-43BA-AD7F-7DE4DEE2328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EDF8E84-DE0D-42B7-B404-0C00E00B27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hu-HU" altLang="hu-H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511839-E36C-4A8F-BD95-DF8B7E0AA4D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7F5EB28-5768-4B41-A476-CEBC666B2ABD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f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ím 1">
            <a:extLst>
              <a:ext uri="{FF2B5EF4-FFF2-40B4-BE49-F238E27FC236}">
                <a16:creationId xmlns:a16="http://schemas.microsoft.com/office/drawing/2014/main" id="{C3B1A76F-4209-484C-99D7-8C66534F0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950" y="125413"/>
            <a:ext cx="8856663" cy="1143000"/>
          </a:xfrm>
        </p:spPr>
        <p:txBody>
          <a:bodyPr/>
          <a:lstStyle/>
          <a:p>
            <a:r>
              <a:rPr lang="hu-HU" altLang="hu-HU" sz="4000" b="1"/>
              <a:t>Mária Terézia uralkodása és II. József felvilágosult abszolutizmusa</a:t>
            </a:r>
          </a:p>
        </p:txBody>
      </p:sp>
      <p:pic>
        <p:nvPicPr>
          <p:cNvPr id="2051" name="Kép 3">
            <a:extLst>
              <a:ext uri="{FF2B5EF4-FFF2-40B4-BE49-F238E27FC236}">
                <a16:creationId xmlns:a16="http://schemas.microsoft.com/office/drawing/2014/main" id="{7A706A0D-D6BC-4B1B-B1B4-605EB010C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63" y="1390650"/>
            <a:ext cx="8388350" cy="547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ím 1">
            <a:extLst>
              <a:ext uri="{FF2B5EF4-FFF2-40B4-BE49-F238E27FC236}">
                <a16:creationId xmlns:a16="http://schemas.microsoft.com/office/drawing/2014/main" id="{B665D719-9A64-4E4A-823C-9D85E167E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4763"/>
            <a:ext cx="8229600" cy="849312"/>
          </a:xfrm>
        </p:spPr>
        <p:txBody>
          <a:bodyPr/>
          <a:lstStyle/>
          <a:p>
            <a:r>
              <a:rPr lang="hu-HU" altLang="hu-HU"/>
              <a:t>Előzmények</a:t>
            </a:r>
          </a:p>
        </p:txBody>
      </p:sp>
      <p:sp>
        <p:nvSpPr>
          <p:cNvPr id="3075" name="Tartalom helye 2">
            <a:extLst>
              <a:ext uri="{FF2B5EF4-FFF2-40B4-BE49-F238E27FC236}">
                <a16:creationId xmlns:a16="http://schemas.microsoft.com/office/drawing/2014/main" id="{0C819690-9A5B-461A-91DA-3DD599FE8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925" y="1052513"/>
            <a:ext cx="5138738" cy="4525962"/>
          </a:xfrm>
        </p:spPr>
        <p:txBody>
          <a:bodyPr/>
          <a:lstStyle/>
          <a:p>
            <a:r>
              <a:rPr lang="hu-HU" altLang="hu-HU"/>
              <a:t>III. Károlynak (1711-1740) nem volt fiú örököse, ezért még életében el kellett fogadtatnia a birodalomban a leány-ág öröklését. Ez volt az ú.n. </a:t>
            </a:r>
            <a:r>
              <a:rPr lang="hu-HU" altLang="hu-HU" b="1"/>
              <a:t>Pragmatica Sanctio</a:t>
            </a:r>
          </a:p>
          <a:p>
            <a:r>
              <a:rPr lang="hu-HU" altLang="hu-HU" b="1"/>
              <a:t>Pragmatica Sanctio </a:t>
            </a:r>
            <a:r>
              <a:rPr lang="en-GB" altLang="hu-HU" b="1"/>
              <a:t>= </a:t>
            </a:r>
            <a:r>
              <a:rPr lang="en-GB" altLang="hu-HU" b="1">
                <a:solidFill>
                  <a:srgbClr val="FF0000"/>
                </a:solidFill>
              </a:rPr>
              <a:t>gyakorlati rende</a:t>
            </a:r>
            <a:r>
              <a:rPr lang="hu-HU" altLang="hu-HU" b="1">
                <a:solidFill>
                  <a:srgbClr val="FF0000"/>
                </a:solidFill>
              </a:rPr>
              <a:t>zés</a:t>
            </a:r>
          </a:p>
          <a:p>
            <a:endParaRPr lang="hu-HU" altLang="hu-HU"/>
          </a:p>
        </p:txBody>
      </p:sp>
      <p:pic>
        <p:nvPicPr>
          <p:cNvPr id="3076" name="Kép 3">
            <a:extLst>
              <a:ext uri="{FF2B5EF4-FFF2-40B4-BE49-F238E27FC236}">
                <a16:creationId xmlns:a16="http://schemas.microsoft.com/office/drawing/2014/main" id="{74E8839F-9AAA-4A48-ABBF-AEE809A929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5075" y="1081088"/>
            <a:ext cx="4108450" cy="53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06B7F630-497F-476D-8FB6-29C616703D8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728788" y="0"/>
            <a:ext cx="5508625" cy="863600"/>
          </a:xfrm>
        </p:spPr>
        <p:txBody>
          <a:bodyPr anchor="ctr"/>
          <a:lstStyle/>
          <a:p>
            <a:pPr eaLnBrk="1" hangingPunct="1">
              <a:defRPr/>
            </a:pPr>
            <a:r>
              <a:rPr lang="hu-HU" altLang="hu-HU" sz="54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Algerian" panose="04020705040A02060702" pitchFamily="82" charset="0"/>
              </a:rPr>
              <a:t>Mária Terézia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D90E650E-D2F6-47BD-BDFD-1520DF128E1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051720" y="814302"/>
            <a:ext cx="4321175" cy="1079500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dirty="0">
                <a:effectLst>
                  <a:outerShdw blurRad="38100" dist="38100" dir="2700000" algn="tl">
                    <a:srgbClr val="C0C0C0"/>
                  </a:outerShdw>
                </a:effectLst>
                <a:latin typeface="Algerian" panose="04020705040A02060702" pitchFamily="82" charset="0"/>
              </a:rPr>
              <a:t>1740-1780</a:t>
            </a:r>
          </a:p>
        </p:txBody>
      </p:sp>
      <p:sp>
        <p:nvSpPr>
          <p:cNvPr id="4100" name="Szövegdoboz 1">
            <a:extLst>
              <a:ext uri="{FF2B5EF4-FFF2-40B4-BE49-F238E27FC236}">
                <a16:creationId xmlns:a16="http://schemas.microsoft.com/office/drawing/2014/main" id="{1040BAF3-5F5B-44C0-9AD1-68B42867BF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962" y="5661248"/>
            <a:ext cx="89660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hu-HU" altLang="hu-HU" sz="3000" dirty="0"/>
              <a:t>Apja halála után Mária Terézia lett az uralkodó, ezt a szomszédos országok </a:t>
            </a:r>
            <a:r>
              <a:rPr lang="hu-HU" altLang="hu-HU" sz="3000" b="1" dirty="0"/>
              <a:t>nem akarták elfogadni</a:t>
            </a:r>
          </a:p>
          <a:p>
            <a:endParaRPr lang="hu-HU" altLang="hu-HU" sz="3000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111A8204-E3E8-4CC6-9602-0E8060E348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413" y="1556792"/>
            <a:ext cx="6681173" cy="39887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305826E-10B1-4383-BA64-1B90DEBE9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78098"/>
          </a:xfrm>
        </p:spPr>
        <p:txBody>
          <a:bodyPr/>
          <a:lstStyle/>
          <a:p>
            <a:r>
              <a:rPr lang="hu-HU" dirty="0"/>
              <a:t>Mária Terézia magánélete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8CD0FBB-9B76-40EC-8B52-969F9908DF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166018"/>
            <a:ext cx="4896544" cy="4525963"/>
          </a:xfrm>
        </p:spPr>
        <p:txBody>
          <a:bodyPr/>
          <a:lstStyle/>
          <a:p>
            <a:r>
              <a:rPr lang="hu-HU" dirty="0"/>
              <a:t>Férje: </a:t>
            </a:r>
            <a:r>
              <a:rPr lang="hu-HU" b="1" dirty="0" err="1"/>
              <a:t>Lotharingiai</a:t>
            </a:r>
            <a:r>
              <a:rPr lang="hu-HU" b="1" dirty="0"/>
              <a:t> Ferenc</a:t>
            </a:r>
          </a:p>
          <a:p>
            <a:r>
              <a:rPr lang="hu-HU" dirty="0"/>
              <a:t>NRCS-ként: </a:t>
            </a:r>
            <a:r>
              <a:rPr lang="hu-HU" b="1" dirty="0"/>
              <a:t>I. Ferenc </a:t>
            </a:r>
            <a:r>
              <a:rPr lang="hu-HU" dirty="0"/>
              <a:t>császár  (1745-1765)</a:t>
            </a:r>
          </a:p>
          <a:p>
            <a:r>
              <a:rPr lang="hu-HU" dirty="0"/>
              <a:t>Mária Teréziának 16 gyermeke született</a:t>
            </a:r>
          </a:p>
          <a:p>
            <a:r>
              <a:rPr lang="hu-HU" dirty="0"/>
              <a:t>Első szülött gyermeke – II. Józsefként majd követi őt a magyar trónon</a:t>
            </a:r>
          </a:p>
          <a:p>
            <a:endParaRPr lang="hu-HU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583F548-89B9-43CF-BC89-F985981AAA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7" y="1050106"/>
            <a:ext cx="4076910" cy="525921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8370D2BC-F614-42E3-8EBF-5F8E19154714}"/>
              </a:ext>
            </a:extLst>
          </p:cNvPr>
          <p:cNvSpPr txBox="1"/>
          <p:nvPr/>
        </p:nvSpPr>
        <p:spPr>
          <a:xfrm>
            <a:off x="5998388" y="630932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Lotharingiai</a:t>
            </a:r>
            <a:r>
              <a:rPr lang="hu-HU" dirty="0"/>
              <a:t> Ferenc</a:t>
            </a:r>
          </a:p>
        </p:txBody>
      </p:sp>
    </p:spTree>
    <p:extLst>
      <p:ext uri="{BB962C8B-B14F-4D97-AF65-F5344CB8AC3E}">
        <p14:creationId xmlns:p14="http://schemas.microsoft.com/office/powerpoint/2010/main" val="118454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FDC4D6A-1294-4572-92C5-4D635CA9F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87746"/>
            <a:ext cx="9144000" cy="630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0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908576EB-276B-410F-BA12-FB049115D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0825" y="-71438"/>
            <a:ext cx="8572500" cy="620713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dirty="0"/>
              <a:t>1740-48 </a:t>
            </a:r>
            <a:r>
              <a:rPr lang="hu-HU" altLang="hu-HU" sz="40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Osztrák örökösödési háború</a:t>
            </a:r>
          </a:p>
        </p:txBody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2DA35077-EA33-43F6-9CDE-B0729A13F36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476250"/>
            <a:ext cx="9144000" cy="5184775"/>
          </a:xfrm>
        </p:spPr>
        <p:txBody>
          <a:bodyPr/>
          <a:lstStyle/>
          <a:p>
            <a:pPr eaLnBrk="1" hangingPunct="1"/>
            <a:r>
              <a:rPr lang="hu-HU" altLang="hu-HU" sz="2100" dirty="0"/>
              <a:t>Bajorország, a Spanyol királyság és a szászok nem ismerik el a Pragmatica </a:t>
            </a:r>
            <a:r>
              <a:rPr lang="hu-HU" altLang="hu-HU" sz="2100" dirty="0" err="1"/>
              <a:t>sanctio</a:t>
            </a:r>
            <a:r>
              <a:rPr lang="hu-HU" altLang="hu-HU" sz="2100" dirty="0"/>
              <a:t>-t, és követelik a Habsburg birodalmat</a:t>
            </a:r>
          </a:p>
          <a:p>
            <a:pPr eaLnBrk="1" hangingPunct="1"/>
            <a:r>
              <a:rPr lang="hu-HU" altLang="hu-HU" sz="2100" dirty="0"/>
              <a:t>MT-</a:t>
            </a:r>
            <a:r>
              <a:rPr lang="hu-HU" altLang="hu-HU" sz="2100" dirty="0" err="1"/>
              <a:t>nak</a:t>
            </a:r>
            <a:r>
              <a:rPr lang="hu-HU" altLang="hu-HU" sz="2100" dirty="0"/>
              <a:t> szüksége van a magyarokra</a:t>
            </a:r>
          </a:p>
          <a:p>
            <a:pPr eaLnBrk="1" hangingPunct="1"/>
            <a:r>
              <a:rPr lang="hu-HU" altLang="hu-HU" sz="2100" b="1" dirty="0" err="1">
                <a:solidFill>
                  <a:srgbClr val="FF0000"/>
                </a:solidFill>
              </a:rPr>
              <a:t>Vitam</a:t>
            </a:r>
            <a:r>
              <a:rPr lang="hu-HU" altLang="hu-HU" sz="2100" b="1" dirty="0">
                <a:solidFill>
                  <a:srgbClr val="FF0000"/>
                </a:solidFill>
              </a:rPr>
              <a:t> </a:t>
            </a:r>
            <a:r>
              <a:rPr lang="hu-HU" altLang="hu-HU" sz="2100" b="1" dirty="0" err="1">
                <a:solidFill>
                  <a:srgbClr val="FF0000"/>
                </a:solidFill>
              </a:rPr>
              <a:t>et</a:t>
            </a:r>
            <a:r>
              <a:rPr lang="hu-HU" altLang="hu-HU" sz="2100" b="1" dirty="0">
                <a:solidFill>
                  <a:srgbClr val="FF0000"/>
                </a:solidFill>
              </a:rPr>
              <a:t> </a:t>
            </a:r>
            <a:r>
              <a:rPr lang="hu-HU" altLang="hu-HU" sz="2100" b="1" dirty="0" err="1">
                <a:solidFill>
                  <a:srgbClr val="FF0000"/>
                </a:solidFill>
              </a:rPr>
              <a:t>sanguinem</a:t>
            </a:r>
            <a:r>
              <a:rPr lang="hu-HU" altLang="hu-HU" sz="2100" b="1" dirty="0">
                <a:solidFill>
                  <a:srgbClr val="FF0000"/>
                </a:solidFill>
              </a:rPr>
              <a:t>! </a:t>
            </a:r>
            <a:r>
              <a:rPr lang="hu-HU" altLang="hu-HU" sz="2100" dirty="0"/>
              <a:t>Életünket és vérünket!</a:t>
            </a:r>
          </a:p>
          <a:p>
            <a:pPr eaLnBrk="1" hangingPunct="1"/>
            <a:r>
              <a:rPr lang="hu-HU" altLang="hu-HU" sz="2100" dirty="0"/>
              <a:t>A magyar rendek megvédik a birodalmat</a:t>
            </a:r>
          </a:p>
          <a:p>
            <a:r>
              <a:rPr lang="hu-HU" altLang="hu-HU" sz="2100" dirty="0"/>
              <a:t>A Habsburgok melletti magyar kiállásnak két oka volt</a:t>
            </a:r>
          </a:p>
          <a:p>
            <a:pPr lvl="1"/>
            <a:r>
              <a:rPr lang="hu-HU" altLang="hu-HU" sz="2100" dirty="0"/>
              <a:t>Rendi kiváltságok, pl. </a:t>
            </a:r>
            <a:r>
              <a:rPr lang="hu-HU" altLang="hu-HU" sz="2100" b="1" dirty="0"/>
              <a:t>nemesi adómentesség</a:t>
            </a:r>
          </a:p>
          <a:p>
            <a:pPr lvl="1"/>
            <a:r>
              <a:rPr lang="hu-HU" altLang="hu-HU" sz="2100" dirty="0"/>
              <a:t>A nagy riválisokkal szembeni (II. Frigyes porosz király és Károly Albert bajor uralkodó) bizalmatlanság.</a:t>
            </a:r>
          </a:p>
          <a:p>
            <a:pPr lvl="1"/>
            <a:r>
              <a:rPr lang="hu-HU" altLang="hu-HU" sz="2100" dirty="0"/>
              <a:t>Mária Terézia </a:t>
            </a:r>
            <a:r>
              <a:rPr lang="hu-HU" altLang="hu-HU" sz="2100" b="1" dirty="0"/>
              <a:t>ígéretet tett </a:t>
            </a:r>
            <a:r>
              <a:rPr lang="hu-HU" altLang="hu-HU" sz="2100" dirty="0"/>
              <a:t>arra, hogy a magyarok segítségével fog kormányozni</a:t>
            </a:r>
          </a:p>
          <a:p>
            <a:pPr eaLnBrk="1" hangingPunct="1"/>
            <a:endParaRPr lang="hu-HU" altLang="hu-HU" sz="2100" dirty="0"/>
          </a:p>
        </p:txBody>
      </p:sp>
      <p:pic>
        <p:nvPicPr>
          <p:cNvPr id="5125" name="Kép 4">
            <a:extLst>
              <a:ext uri="{FF2B5EF4-FFF2-40B4-BE49-F238E27FC236}">
                <a16:creationId xmlns:a16="http://schemas.microsoft.com/office/drawing/2014/main" id="{8F0BAAF9-2F0C-4EFD-833B-82484A176C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0630" y="4509120"/>
            <a:ext cx="3756025" cy="31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B94446C7-8619-48E3-A230-BCCC106D0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5395" y="4356398"/>
            <a:ext cx="5628605" cy="250160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E1CC82C-0858-4D3D-AB25-9969A280A5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7778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Vitam</a:t>
            </a:r>
            <a:r>
              <a:rPr lang="hu-HU" altLang="hu-HU" sz="3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et</a:t>
            </a:r>
            <a:r>
              <a:rPr lang="hu-HU" altLang="hu-HU" sz="36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hu-HU" altLang="hu-HU" sz="3600" i="1" dirty="0" err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sanguinem</a:t>
            </a:r>
            <a:r>
              <a:rPr lang="hu-HU" altLang="hu-HU" sz="3600" dirty="0"/>
              <a:t>! Életünket és vérünket!</a:t>
            </a:r>
            <a:br>
              <a:rPr lang="hu-HU" altLang="hu-HU" sz="3600" dirty="0"/>
            </a:br>
            <a:endParaRPr lang="hu-HU" altLang="hu-HU" sz="3600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DDE45A7-54EB-4EC7-BF7F-A14C76732B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6148" name="Picture 5" descr="01">
            <a:extLst>
              <a:ext uri="{FF2B5EF4-FFF2-40B4-BE49-F238E27FC236}">
                <a16:creationId xmlns:a16="http://schemas.microsoft.com/office/drawing/2014/main" id="{6086E3A6-E748-46BE-91F6-634B9B273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713"/>
            <a:ext cx="9144000" cy="602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FA0C486-5A29-4850-B1CE-7D42D0BF55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410" y="0"/>
            <a:ext cx="48691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997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4B5C75B7-114F-4F10-8A4E-6FE3E55D9A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5288" y="274638"/>
            <a:ext cx="8291512" cy="7064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2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Habsburg Birodalom külpolitikai helyzete Mária Terézia uralkodása idején</a:t>
            </a:r>
            <a:r>
              <a:rPr lang="hu-HU" altLang="hu-HU" sz="4000"/>
              <a:t> 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B0D80776-C36C-4B35-A066-3F71C7781D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hu-HU" altLang="hu-HU"/>
          </a:p>
        </p:txBody>
      </p:sp>
      <p:pic>
        <p:nvPicPr>
          <p:cNvPr id="8196" name="Picture 5" descr="02">
            <a:extLst>
              <a:ext uri="{FF2B5EF4-FFF2-40B4-BE49-F238E27FC236}">
                <a16:creationId xmlns:a16="http://schemas.microsoft.com/office/drawing/2014/main" id="{DD451BDD-31DE-4B6C-8687-D4C5C0110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43013"/>
            <a:ext cx="7777162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C948C748-15EB-4F2D-98C4-0633436D8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7504" y="33822"/>
            <a:ext cx="8928992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M.T. intézkedései: 1754 - Vámrendelet</a:t>
            </a:r>
          </a:p>
        </p:txBody>
      </p:sp>
      <p:pic>
        <p:nvPicPr>
          <p:cNvPr id="9219" name="Picture 4" descr="vámhatár">
            <a:extLst>
              <a:ext uri="{FF2B5EF4-FFF2-40B4-BE49-F238E27FC236}">
                <a16:creationId xmlns:a16="http://schemas.microsoft.com/office/drawing/2014/main" id="{EFB3AC4B-1830-48E9-8390-98A82147FC88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1088467"/>
            <a:ext cx="4716016" cy="289788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9220" name="Picture 6" descr="vamrendelet">
            <a:extLst>
              <a:ext uri="{FF2B5EF4-FFF2-40B4-BE49-F238E27FC236}">
                <a16:creationId xmlns:a16="http://schemas.microsoft.com/office/drawing/2014/main" id="{DC8FBCBC-3F46-4EA3-B120-C0060BDF30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16017" y="2608355"/>
            <a:ext cx="4427983" cy="420556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3F219918-A626-49B6-9824-DA66AEE6404F}"/>
              </a:ext>
            </a:extLst>
          </p:cNvPr>
          <p:cNvSpPr txBox="1"/>
          <p:nvPr/>
        </p:nvSpPr>
        <p:spPr>
          <a:xfrm>
            <a:off x="107504" y="4118657"/>
            <a:ext cx="446449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/>
              <a:t>Megkönnyítette a gazdasági kapcsolatok fejlődését és az üzletelést a Habsburg birodalmon belül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4686A8E2-4431-439A-BA5A-4F5DE1488A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1767 – Urbárium</a:t>
            </a:r>
            <a:br>
              <a:rPr lang="hu-HU" altLang="hu-HU" sz="2800" u="sng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28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 földesúri önkény korlátozása</a:t>
            </a:r>
          </a:p>
        </p:txBody>
      </p:sp>
      <p:pic>
        <p:nvPicPr>
          <p:cNvPr id="10243" name="Picture 4" descr="jobbagyterhek_urbarium">
            <a:extLst>
              <a:ext uri="{FF2B5EF4-FFF2-40B4-BE49-F238E27FC236}">
                <a16:creationId xmlns:a16="http://schemas.microsoft.com/office/drawing/2014/main" id="{F6616A72-0FFF-4CFD-A75E-257F0C4945C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430" y="2210576"/>
            <a:ext cx="6911140" cy="464742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79884184-BFE1-4F84-86C4-E8557CE237C8}"/>
              </a:ext>
            </a:extLst>
          </p:cNvPr>
          <p:cNvSpPr txBox="1"/>
          <p:nvPr/>
        </p:nvSpPr>
        <p:spPr>
          <a:xfrm>
            <a:off x="123456" y="1012459"/>
            <a:ext cx="885698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b="1" dirty="0">
                <a:solidFill>
                  <a:srgbClr val="FF0000"/>
                </a:solidFill>
              </a:rPr>
              <a:t>URBÁRIUM:</a:t>
            </a:r>
            <a:r>
              <a:rPr lang="hu-HU" sz="2200" dirty="0"/>
              <a:t> A jobbágynak földesura iránti kötelezettségeit rögzítő írott vagy íratlan, a földesúr elhatározásán, szokásjogon vagy tételes jogon alapuló szabályrendszer volt.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C738DE0-C07F-4EF6-B1A7-807DBFD590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724525" y="274638"/>
            <a:ext cx="2962275" cy="1641475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Uradalom </a:t>
            </a:r>
            <a:b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3600" b="1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és az urbárium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2D58DE94-AA26-415A-8AFD-52753D7FE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724525" y="2060575"/>
            <a:ext cx="2962275" cy="4065588"/>
          </a:xfrm>
        </p:spPr>
        <p:txBody>
          <a:bodyPr/>
          <a:lstStyle/>
          <a:p>
            <a:pPr eaLnBrk="1" hangingPunct="1"/>
            <a:r>
              <a:rPr lang="hu-HU" altLang="hu-HU"/>
              <a:t>Robot</a:t>
            </a:r>
          </a:p>
          <a:p>
            <a:pPr eaLnBrk="1" hangingPunct="1"/>
            <a:r>
              <a:rPr lang="hu-HU" altLang="hu-HU"/>
              <a:t>úrbéres föld</a:t>
            </a:r>
          </a:p>
          <a:p>
            <a:pPr eaLnBrk="1" hangingPunct="1"/>
            <a:r>
              <a:rPr lang="hu-HU" altLang="hu-HU"/>
              <a:t>Majorság</a:t>
            </a:r>
          </a:p>
          <a:p>
            <a:pPr eaLnBrk="1" hangingPunct="1"/>
            <a:r>
              <a:rPr lang="hu-HU" altLang="hu-HU"/>
              <a:t>Dézsma</a:t>
            </a:r>
          </a:p>
          <a:p>
            <a:pPr eaLnBrk="1" hangingPunct="1"/>
            <a:r>
              <a:rPr lang="hu-HU" altLang="hu-HU"/>
              <a:t>Tized</a:t>
            </a:r>
          </a:p>
          <a:p>
            <a:pPr eaLnBrk="1" hangingPunct="1"/>
            <a:r>
              <a:rPr lang="hu-HU" altLang="hu-HU"/>
              <a:t>Jobágytelek</a:t>
            </a:r>
          </a:p>
          <a:p>
            <a:pPr eaLnBrk="1" hangingPunct="1"/>
            <a:endParaRPr lang="hu-HU" altLang="hu-HU"/>
          </a:p>
        </p:txBody>
      </p:sp>
      <p:pic>
        <p:nvPicPr>
          <p:cNvPr id="11268" name="Picture 5" descr="03">
            <a:extLst>
              <a:ext uri="{FF2B5EF4-FFF2-40B4-BE49-F238E27FC236}">
                <a16:creationId xmlns:a16="http://schemas.microsoft.com/office/drawing/2014/main" id="{91D0FE2F-20CC-4253-820A-57CF21349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549275"/>
            <a:ext cx="5256213" cy="597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5194A54-2011-423E-AA25-BC4DF7582D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3705" y="0"/>
            <a:ext cx="2223319" cy="4464496"/>
          </a:xfrm>
          <a:prstGeom prst="rect">
            <a:avLst/>
          </a:prstGeom>
        </p:spPr>
      </p:pic>
      <p:sp>
        <p:nvSpPr>
          <p:cNvPr id="11266" name="Rectangle 2">
            <a:extLst>
              <a:ext uri="{FF2B5EF4-FFF2-40B4-BE49-F238E27FC236}">
                <a16:creationId xmlns:a16="http://schemas.microsoft.com/office/drawing/2014/main" id="{D23C55BA-FE70-464F-88C2-CD12AE851A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036496" cy="850900"/>
          </a:xfrm>
        </p:spPr>
        <p:txBody>
          <a:bodyPr/>
          <a:lstStyle/>
          <a:p>
            <a:pPr algn="l" eaLnBrk="1" hangingPunct="1">
              <a:defRPr/>
            </a:pPr>
            <a:r>
              <a:rPr lang="hu-HU" altLang="hu-HU" sz="35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M.T. 1777. évi rendelete – </a:t>
            </a:r>
            <a:r>
              <a:rPr lang="hu-HU" altLang="hu-HU" sz="34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Ratio Educationis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B2C9418-7DE5-40EF-9D47-18E9AC06D2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5496" y="872331"/>
            <a:ext cx="5400600" cy="5113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2600" b="1" dirty="0">
                <a:solidFill>
                  <a:srgbClr val="800000"/>
                </a:solidFill>
              </a:rPr>
              <a:t>Oktatási rendelete:</a:t>
            </a:r>
            <a:r>
              <a:rPr lang="hu-HU" altLang="hu-HU" sz="2600" dirty="0"/>
              <a:t> 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célja</a:t>
            </a:r>
            <a:r>
              <a:rPr lang="hu-HU" altLang="hu-HU" sz="2600" dirty="0"/>
              <a:t>: minél több gyerek járjon 6-12 év között iskolába (még nem általános tankötelezettség!)</a:t>
            </a:r>
          </a:p>
          <a:p>
            <a:pPr eaLnBrk="1" hangingPunct="1">
              <a:buFontTx/>
              <a:buNone/>
              <a:defRPr/>
            </a:pPr>
            <a:r>
              <a:rPr lang="hu-HU" alt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hatása</a:t>
            </a:r>
            <a:r>
              <a:rPr lang="hu-HU" altLang="hu-HU" sz="2600" dirty="0"/>
              <a:t>:</a:t>
            </a:r>
          </a:p>
          <a:p>
            <a:pPr eaLnBrk="1" hangingPunct="1">
              <a:defRPr/>
            </a:pPr>
            <a:r>
              <a:rPr lang="hu-HU" altLang="hu-HU" sz="2600" b="1" dirty="0">
                <a:solidFill>
                  <a:srgbClr val="FF0000"/>
                </a:solidFill>
              </a:rPr>
              <a:t>Kiveszi az oktatás egy részét az egyház hatásköréből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Egységes iskolaszerkezet</a:t>
            </a:r>
            <a:r>
              <a:rPr lang="hu-HU" altLang="hu-HU" sz="2600" dirty="0"/>
              <a:t> jött létre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Egységes tanmenetek</a:t>
            </a:r>
            <a:r>
              <a:rPr lang="hu-HU" altLang="hu-HU" sz="2600" dirty="0"/>
              <a:t> létrehozása</a:t>
            </a:r>
          </a:p>
          <a:p>
            <a:pPr eaLnBrk="1" hangingPunct="1">
              <a:defRPr/>
            </a:pPr>
            <a:r>
              <a:rPr lang="hu-HU" altLang="hu-HU" sz="2600" dirty="0">
                <a:solidFill>
                  <a:schemeClr val="accent2"/>
                </a:solidFill>
              </a:rPr>
              <a:t>Állam szerepet</a:t>
            </a:r>
            <a:r>
              <a:rPr lang="hu-HU" altLang="hu-HU" sz="2600" dirty="0"/>
              <a:t> vállalt az oktatásban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A2704D66-DB4D-4F9A-8490-074AC220EA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621" y="3645024"/>
            <a:ext cx="4087379" cy="319695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CF2DBE0-3A7F-432F-8272-F7C2F9023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hu-HU" altLang="hu-HU" sz="4000" u="sng">
                <a:effectLst>
                  <a:outerShdw blurRad="38100" dist="38100" dir="2700000" algn="tl">
                    <a:srgbClr val="C0C0C0"/>
                  </a:outerShdw>
                </a:effectLst>
              </a:rPr>
              <a:t>A felvilágosult abszolutizmus jellemzői: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6426DFF-EA2A-4EC3-A47C-F396AD8A93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506888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hu-HU" altLang="hu-HU" u="sng">
                <a:effectLst>
                  <a:outerShdw blurRad="38100" dist="38100" dir="2700000" algn="tl">
                    <a:srgbClr val="C0C0C0"/>
                  </a:outerShdw>
                </a:effectLst>
              </a:rPr>
              <a:t>Két összetevő viszonylagos egyensúlya:</a:t>
            </a:r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hu-HU" altLang="hu-HU" b="1">
                <a:solidFill>
                  <a:schemeClr val="accent2"/>
                </a:solidFill>
              </a:rPr>
              <a:t>Felvilágosodás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reformokat, modernizációt szeretnének a gazdaságban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az uralkodó: a „nép első szolgája” szerep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hu-HU" altLang="hu-HU" b="1">
                <a:solidFill>
                  <a:schemeClr val="accent2"/>
                </a:solidFill>
              </a:rPr>
              <a:t>2.  Abszolutizmus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 feudális keretek, a kiváltságos rétegek, és az alapvető politikai viszonyok érintetlenek lesznek</a:t>
            </a:r>
          </a:p>
          <a:p>
            <a:pPr marL="609600" indent="-609600" eaLnBrk="1" hangingPunct="1">
              <a:defRPr/>
            </a:pPr>
            <a:r>
              <a:rPr lang="hu-HU" altLang="hu-HU" sz="2800"/>
              <a:t>az uralkodó rendeletekkel, felülről irányít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12DF20B2-B959-453B-B9B0-8999A22A4E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48680"/>
            <a:ext cx="9036496" cy="922337"/>
          </a:xfrm>
        </p:spPr>
        <p:txBody>
          <a:bodyPr/>
          <a:lstStyle/>
          <a:p>
            <a:pPr eaLnBrk="1" hangingPunct="1">
              <a:defRPr/>
            </a:pP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II. József uralkodása és a kiteljesedett felvilágosodott abszolutizmus</a:t>
            </a:r>
            <a:b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alt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1780-1790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40C49324-1F98-46C9-BAEF-021FE9352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5013275"/>
            <a:ext cx="5148064" cy="129604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None/>
            </a:pPr>
            <a:r>
              <a:rPr lang="hu-HU" altLang="hu-HU" i="1" dirty="0">
                <a:solidFill>
                  <a:srgbClr val="FF0000"/>
                </a:solidFill>
              </a:rPr>
              <a:t>„Mindent a népért, de semmit a nép által”</a:t>
            </a:r>
            <a:r>
              <a:rPr lang="hu-HU" altLang="hu-HU" dirty="0">
                <a:solidFill>
                  <a:srgbClr val="FF0000"/>
                </a:solidFill>
              </a:rPr>
              <a:t> </a:t>
            </a:r>
            <a:r>
              <a:rPr lang="hu-HU" altLang="hu-HU" dirty="0"/>
              <a:t>								(</a:t>
            </a:r>
            <a:r>
              <a:rPr lang="hu-HU" altLang="hu-HU" dirty="0" err="1"/>
              <a:t>II.József</a:t>
            </a:r>
            <a:r>
              <a:rPr lang="hu-HU" altLang="hu-HU" dirty="0"/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hu-HU" altLang="hu-HU" dirty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hu-HU" altLang="hu-HU" dirty="0"/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060334B-6F0D-4718-A0D4-0BAB7B2AA9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0524" y="1916832"/>
            <a:ext cx="3593476" cy="494116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C9B5DA4-D53A-43E9-9A99-0E0BEB2981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904"/>
            <a:ext cx="8229600" cy="741800"/>
          </a:xfrm>
        </p:spPr>
        <p:txBody>
          <a:bodyPr/>
          <a:lstStyle/>
          <a:p>
            <a:r>
              <a:rPr lang="hu-HU" dirty="0"/>
              <a:t>II. József uralkodása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23BEF11-2B9C-4086-BED8-9B213FF2D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631229"/>
            <a:ext cx="8928992" cy="4525963"/>
          </a:xfrm>
        </p:spPr>
        <p:txBody>
          <a:bodyPr/>
          <a:lstStyle/>
          <a:p>
            <a:r>
              <a:rPr lang="hu-HU" sz="2600" b="1" dirty="0"/>
              <a:t>Erőszakosan</a:t>
            </a:r>
            <a:r>
              <a:rPr lang="hu-HU" sz="2600" dirty="0"/>
              <a:t> akart modernizálni. Célja: egy egységes és gazdag Habsburg Birodalom megteremtése</a:t>
            </a:r>
          </a:p>
          <a:p>
            <a:r>
              <a:rPr lang="hu-HU" sz="2600" dirty="0"/>
              <a:t>A gazdasági modernizáció pozitív vonás de </a:t>
            </a:r>
            <a:r>
              <a:rPr lang="hu-HU" sz="2600" b="1" dirty="0"/>
              <a:t>a magyar rendi jogok korlátozása</a:t>
            </a:r>
          </a:p>
          <a:p>
            <a:r>
              <a:rPr lang="hu-HU" sz="2600" dirty="0"/>
              <a:t>az ország önállóságának felszámolása</a:t>
            </a:r>
          </a:p>
          <a:p>
            <a:r>
              <a:rPr lang="hu-HU" sz="2600" dirty="0"/>
              <a:t>az abszolutisztikus uralkodói formák gyakorlása </a:t>
            </a:r>
            <a:r>
              <a:rPr lang="hu-HU" sz="2600" b="1" u="sng" dirty="0">
                <a:solidFill>
                  <a:srgbClr val="FF0000"/>
                </a:solidFill>
              </a:rPr>
              <a:t>elítélendő</a:t>
            </a:r>
            <a:br>
              <a:rPr lang="hu-HU" sz="2600" dirty="0"/>
            </a:br>
            <a:endParaRPr lang="hu-HU" sz="2600" dirty="0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FBC733C9-D467-4DF6-83C4-CFAF93A60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588" y="3800805"/>
            <a:ext cx="7416824" cy="306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008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8B3D4F85-74EC-4DDA-9745-64F00CACC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2998311"/>
            <a:ext cx="2304256" cy="3959131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E687E8E3-B408-423C-99A5-F06E8EAD2F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60"/>
            <a:ext cx="8229600" cy="850106"/>
          </a:xfrm>
        </p:spPr>
        <p:txBody>
          <a:bodyPr/>
          <a:lstStyle/>
          <a:p>
            <a:r>
              <a:rPr lang="hu-HU" dirty="0"/>
              <a:t>II. József rendeleti kormányzása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DF1DC7-E6D4-4CB7-9CEF-7B1B6E2715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8720"/>
            <a:ext cx="9144000" cy="4525963"/>
          </a:xfrm>
        </p:spPr>
        <p:txBody>
          <a:bodyPr/>
          <a:lstStyle/>
          <a:p>
            <a:r>
              <a:rPr lang="hu-HU" sz="2600" b="1" dirty="0"/>
              <a:t>Nem koronáztatta </a:t>
            </a:r>
            <a:r>
              <a:rPr lang="hu-HU" sz="2600" dirty="0"/>
              <a:t>meg magát, hogy ne kelljen betartania a magyar törvényeket </a:t>
            </a:r>
            <a:r>
              <a:rPr lang="hu-HU" sz="2600" b="1" i="1" dirty="0">
                <a:solidFill>
                  <a:srgbClr val="FF0000"/>
                </a:solidFill>
              </a:rPr>
              <a:t>(„kalapos”)</a:t>
            </a:r>
          </a:p>
          <a:p>
            <a:r>
              <a:rPr lang="hu-HU" sz="2600" dirty="0"/>
              <a:t>10 év alatt </a:t>
            </a:r>
            <a:r>
              <a:rPr lang="hu-HU" sz="2600" b="1" dirty="0">
                <a:solidFill>
                  <a:srgbClr val="FF0000"/>
                </a:solidFill>
              </a:rPr>
              <a:t>több mint 6000 rendeletet </a:t>
            </a:r>
            <a:r>
              <a:rPr lang="hu-HU" sz="2600" dirty="0"/>
              <a:t>adott ki (ez több, mint napi 2 rendelet!!!)</a:t>
            </a:r>
          </a:p>
          <a:p>
            <a:r>
              <a:rPr lang="hu-HU" sz="2600" dirty="0"/>
              <a:t>Szinte minden társadalmi csoportot maga ellen hangolt intézkedéseivel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13867B75-EF14-4C15-B275-358A9BB6AD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616" y="3567778"/>
            <a:ext cx="5215504" cy="3290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4898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7C47C65E-111B-4D19-B6A1-5869BB3303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63866"/>
            <a:ext cx="9144000" cy="4525963"/>
          </a:xfrm>
        </p:spPr>
        <p:txBody>
          <a:bodyPr/>
          <a:lstStyle/>
          <a:p>
            <a:r>
              <a:rPr lang="hu-HU" sz="2600" b="1" dirty="0"/>
              <a:t>A szerzetesrendek feloszlatása </a:t>
            </a:r>
            <a:r>
              <a:rPr lang="hu-HU" sz="2600" dirty="0"/>
              <a:t>→ sérti a katolikusokat</a:t>
            </a:r>
          </a:p>
          <a:p>
            <a:r>
              <a:rPr lang="hu-HU" sz="2600" b="1" dirty="0"/>
              <a:t>Nem koronáztatta meg magát</a:t>
            </a:r>
            <a:r>
              <a:rPr lang="hu-HU" sz="2600" dirty="0"/>
              <a:t>, rendeletekkel kormányoz → sérti a rendi nemességet</a:t>
            </a:r>
          </a:p>
          <a:p>
            <a:r>
              <a:rPr lang="hu-HU" sz="2600" b="1" dirty="0"/>
              <a:t>Jobbágyrendelete</a:t>
            </a:r>
            <a:r>
              <a:rPr lang="hu-HU" sz="2600" dirty="0"/>
              <a:t> → sérti a földesurakat</a:t>
            </a:r>
          </a:p>
          <a:p>
            <a:r>
              <a:rPr lang="hu-HU" sz="2600" dirty="0"/>
              <a:t>Temetkezési rendelete → mindenkit sért</a:t>
            </a:r>
          </a:p>
          <a:p>
            <a:r>
              <a:rPr lang="hu-HU" sz="2600" dirty="0"/>
              <a:t>Földmérési rendelete → sérti a birtokosokat</a:t>
            </a:r>
          </a:p>
        </p:txBody>
      </p:sp>
      <p:sp>
        <p:nvSpPr>
          <p:cNvPr id="4" name="Cím 1">
            <a:extLst>
              <a:ext uri="{FF2B5EF4-FFF2-40B4-BE49-F238E27FC236}">
                <a16:creationId xmlns:a16="http://schemas.microsoft.com/office/drawing/2014/main" id="{0ABDD9C8-4094-407B-9387-EAB7FD1C7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760"/>
            <a:ext cx="8229600" cy="850106"/>
          </a:xfrm>
        </p:spPr>
        <p:txBody>
          <a:bodyPr/>
          <a:lstStyle/>
          <a:p>
            <a:r>
              <a:rPr lang="hu-HU" dirty="0"/>
              <a:t>II. József rendeleti kormányzása</a:t>
            </a:r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27831066-596B-4C36-8B39-9D687A8E3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55262"/>
            <a:ext cx="6804248" cy="3102737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50AA8D1-5EBD-4AA7-83F4-46299BAC7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08098"/>
            <a:ext cx="1981200" cy="277177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A88B5EF7-11EE-4334-B169-248D44BA9A04}"/>
              </a:ext>
            </a:extLst>
          </p:cNvPr>
          <p:cNvSpPr txBox="1"/>
          <p:nvPr/>
        </p:nvSpPr>
        <p:spPr>
          <a:xfrm>
            <a:off x="35496" y="6334780"/>
            <a:ext cx="21427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400" b="1" dirty="0"/>
              <a:t>A pálos szerzetes rend címere</a:t>
            </a:r>
          </a:p>
        </p:txBody>
      </p:sp>
    </p:spTree>
    <p:extLst>
      <p:ext uri="{BB962C8B-B14F-4D97-AF65-F5344CB8AC3E}">
        <p14:creationId xmlns:p14="http://schemas.microsoft.com/office/powerpoint/2010/main" val="1341005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6335CC-69F1-4FE7-A5B8-04D663976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2" y="0"/>
            <a:ext cx="9036496" cy="692696"/>
          </a:xfrm>
        </p:spPr>
        <p:txBody>
          <a:bodyPr/>
          <a:lstStyle/>
          <a:p>
            <a:r>
              <a:rPr lang="hu-HU" sz="4000" dirty="0"/>
              <a:t>II. József (látszólag) pozitív rendeletei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713D718-6670-476A-8C35-0C4ED3FE9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52" y="692696"/>
            <a:ext cx="9036496" cy="4525963"/>
          </a:xfrm>
        </p:spPr>
        <p:txBody>
          <a:bodyPr/>
          <a:lstStyle/>
          <a:p>
            <a:r>
              <a:rPr lang="hu-HU" sz="2600" b="1" dirty="0"/>
              <a:t>Jobbágyrendelet</a:t>
            </a:r>
            <a:r>
              <a:rPr lang="hu-HU" sz="2600" dirty="0"/>
              <a:t> » felszabadította a jobbágyokat az örökös röghöz kötés alól</a:t>
            </a:r>
          </a:p>
          <a:p>
            <a:r>
              <a:rPr lang="hu-HU" sz="2600" b="1" dirty="0"/>
              <a:t>Türelmi rendelet </a:t>
            </a:r>
            <a:r>
              <a:rPr lang="hu-HU" sz="2600" dirty="0"/>
              <a:t>» a református, evangélikus vallás is szabadon gyakorolható</a:t>
            </a:r>
          </a:p>
          <a:p>
            <a:r>
              <a:rPr lang="hu-HU" sz="2600" dirty="0"/>
              <a:t>A többit visszavonta </a:t>
            </a:r>
            <a:r>
              <a:rPr lang="hu-HU" sz="2600" b="1" dirty="0"/>
              <a:t>halálos ágyán</a:t>
            </a:r>
            <a:r>
              <a:rPr lang="hu-HU" sz="2600" dirty="0"/>
              <a:t>, mert a magyarok a nyílt lázadással fenyegetődztek» </a:t>
            </a:r>
            <a:r>
              <a:rPr lang="hu-HU" sz="2600" b="1" i="1" dirty="0">
                <a:solidFill>
                  <a:srgbClr val="FF0000"/>
                </a:solidFill>
              </a:rPr>
              <a:t>„a nevezetes tollvonás”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902E09B0-0ED9-4BCF-B29E-181404BF7A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4" y="3686377"/>
            <a:ext cx="4343270" cy="3171623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6858CBC9-49BA-4959-A28B-EBBA55CEF0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7022" y="3584269"/>
            <a:ext cx="4774048" cy="3298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523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EAABA55-B989-4703-9ECB-8C4040A1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2419385-9383-4F9E-9CEA-E755057B0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864139"/>
      </p:ext>
    </p:extLst>
  </p:cSld>
  <p:clrMapOvr>
    <a:masterClrMapping/>
  </p:clrMapOvr>
</p:sld>
</file>

<file path=ppt/theme/theme1.xml><?xml version="1.0" encoding="utf-8"?>
<a:theme xmlns:a="http://schemas.openxmlformats.org/drawingml/2006/main" name="Alapértelmezett terv">
  <a:themeElements>
    <a:clrScheme name="Alapértelmezett terv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lapértelmezett terv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5430</TotalTime>
  <Words>602</Words>
  <Application>Microsoft Office PowerPoint</Application>
  <PresentationFormat>Diavetítés a képernyőre (4:3 oldalarány)</PresentationFormat>
  <Paragraphs>75</Paragraphs>
  <Slides>20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3" baseType="lpstr">
      <vt:lpstr>Algerian</vt:lpstr>
      <vt:lpstr>Arial</vt:lpstr>
      <vt:lpstr>Alapértelmezett terv</vt:lpstr>
      <vt:lpstr>Mária Terézia uralkodása és II. József felvilágosult abszolutizmusa</vt:lpstr>
      <vt:lpstr>Előzmények</vt:lpstr>
      <vt:lpstr>Mária Terézia</vt:lpstr>
      <vt:lpstr>Mária Terézia magánélete</vt:lpstr>
      <vt:lpstr>PowerPoint-bemutató</vt:lpstr>
      <vt:lpstr>1740-48 Osztrák örökösödési háború</vt:lpstr>
      <vt:lpstr>Vitam et sanguinem! Életünket és vérünket! </vt:lpstr>
      <vt:lpstr>PowerPoint-bemutató</vt:lpstr>
      <vt:lpstr>A Habsburg Birodalom külpolitikai helyzete Mária Terézia uralkodása idején </vt:lpstr>
      <vt:lpstr>M.T. intézkedései: 1754 - Vámrendelet</vt:lpstr>
      <vt:lpstr>1767 – Urbárium a földesúri önkény korlátozása</vt:lpstr>
      <vt:lpstr>Uradalom  és az urbárium</vt:lpstr>
      <vt:lpstr>M.T. 1777. évi rendelete – Ratio Educationis</vt:lpstr>
      <vt:lpstr>A felvilágosult abszolutizmus jellemzői:</vt:lpstr>
      <vt:lpstr>II. József uralkodása és a kiteljesedett felvilágosodott abszolutizmus 1780-1790</vt:lpstr>
      <vt:lpstr>II. József uralkodása</vt:lpstr>
      <vt:lpstr>II. József rendeleti kormányzása</vt:lpstr>
      <vt:lpstr>II. József rendeleti kormányzása</vt:lpstr>
      <vt:lpstr>II. József (látszólag) pozitív rendeletei</vt:lpstr>
      <vt:lpstr>Köszönöm a figyelmet!</vt:lpstr>
    </vt:vector>
  </TitlesOfParts>
  <Company>eu2000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Mária Terézia</dc:title>
  <dc:creator>kiss_karoly</dc:creator>
  <cp:lastModifiedBy>os</cp:lastModifiedBy>
  <cp:revision>35</cp:revision>
  <dcterms:created xsi:type="dcterms:W3CDTF">2007-01-30T07:43:53Z</dcterms:created>
  <dcterms:modified xsi:type="dcterms:W3CDTF">2024-01-24T21:54:02Z</dcterms:modified>
</cp:coreProperties>
</file>