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83" r:id="rId4"/>
    <p:sldId id="258" r:id="rId5"/>
    <p:sldId id="274" r:id="rId6"/>
    <p:sldId id="259" r:id="rId7"/>
    <p:sldId id="279" r:id="rId8"/>
    <p:sldId id="282" r:id="rId9"/>
    <p:sldId id="284" r:id="rId10"/>
    <p:sldId id="261" r:id="rId11"/>
    <p:sldId id="262" r:id="rId12"/>
    <p:sldId id="267" r:id="rId13"/>
    <p:sldId id="264" r:id="rId14"/>
    <p:sldId id="277" r:id="rId15"/>
    <p:sldId id="275" r:id="rId16"/>
    <p:sldId id="280" r:id="rId17"/>
    <p:sldId id="269" r:id="rId18"/>
    <p:sldId id="276" r:id="rId19"/>
    <p:sldId id="271" r:id="rId20"/>
    <p:sldId id="270" r:id="rId21"/>
    <p:sldId id="285" r:id="rId22"/>
    <p:sldId id="278" r:id="rId23"/>
    <p:sldId id="260" r:id="rId24"/>
    <p:sldId id="263" r:id="rId25"/>
    <p:sldId id="268" r:id="rId26"/>
    <p:sldId id="287" r:id="rId27"/>
    <p:sldId id="286" r:id="rId2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3300"/>
    <a:srgbClr val="0000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1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148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55CEE6-A675-480B-A0E8-1595F178DEB7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79283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114AF-551D-41F2-A525-9427A8E4D67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7259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81AF613-C838-4128-A587-FD3AA86B2300}" type="slidenum">
              <a:rPr lang="hu-HU" altLang="en-US" sz="1200"/>
              <a:pPr/>
              <a:t>1</a:t>
            </a:fld>
            <a:endParaRPr lang="hu-HU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29BFB3-9826-42A3-84AE-9728654AC937}" type="slidenum">
              <a:rPr lang="hu-HU" altLang="en-US" sz="1200"/>
              <a:pPr/>
              <a:t>2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D55033-9745-4324-8A13-39B75E2114E8}" type="slidenum">
              <a:rPr lang="hu-HU" altLang="en-US" sz="1200"/>
              <a:pPr/>
              <a:t>4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121F258-2DB1-4419-BC07-FC98FABB6AD2}" type="slidenum">
              <a:rPr lang="hu-HU" altLang="en-US" sz="1200"/>
              <a:pPr/>
              <a:t>5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67ACAA8-8CF1-4454-9E4D-53E15A9B6878}" type="slidenum">
              <a:rPr lang="hu-HU" altLang="en-US" sz="1200"/>
              <a:pPr/>
              <a:t>6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16204F6-EA3A-4F24-A8C3-735EA327879E}" type="slidenum">
              <a:rPr lang="hu-HU" altLang="en-US" sz="1200"/>
              <a:pPr/>
              <a:t>8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8B71668-94A8-4166-8EC4-3BD276FC3025}" type="slidenum">
              <a:rPr lang="hu-HU" altLang="en-US" sz="1200"/>
              <a:pPr/>
              <a:t>10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25A398-DABF-4BEE-BA29-A41BF88F69C3}" type="slidenum">
              <a:rPr lang="hu-HU" altLang="en-US" sz="1200"/>
              <a:pPr/>
              <a:t>11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BE06131-5518-4725-A8C0-EEEAD656CD39}" type="slidenum">
              <a:rPr lang="hu-HU" altLang="en-US" sz="1200"/>
              <a:pPr/>
              <a:t>12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56E820D-1EDC-440B-B07B-856BE3DAE86C}" type="slidenum">
              <a:rPr lang="hu-HU" altLang="en-US" sz="1200"/>
              <a:pPr/>
              <a:t>13</a:t>
            </a:fld>
            <a:endParaRPr lang="hu-HU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7A2091-34D7-4982-B614-EBA3EF6DCF05}" type="slidenum">
              <a:rPr lang="hu-HU" altLang="en-US" sz="1200"/>
              <a:pPr/>
              <a:t>14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A1D804-4A7F-403E-BA3F-7EBDFB53A6C3}" type="slidenum">
              <a:rPr lang="hu-HU" altLang="en-US" sz="1200"/>
              <a:pPr/>
              <a:t>15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B9CB739-EA42-4A8E-BF1F-9DBA7FEAA1F5}" type="slidenum">
              <a:rPr lang="hu-HU" altLang="en-US" sz="1200"/>
              <a:pPr/>
              <a:t>17</a:t>
            </a:fld>
            <a:endParaRPr lang="hu-HU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CCCEC62-8747-409D-9E6C-FB59FBE8ABDD}" type="slidenum">
              <a:rPr lang="hu-HU" altLang="en-US" sz="1200"/>
              <a:pPr/>
              <a:t>18</a:t>
            </a:fld>
            <a:endParaRPr lang="hu-HU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36A9F3A-30FE-4D63-B14C-0A881F3A77BA}" type="slidenum">
              <a:rPr lang="hu-HU" altLang="en-US" sz="1200"/>
              <a:pPr/>
              <a:t>19</a:t>
            </a:fld>
            <a:endParaRPr lang="hu-HU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A50D6E-7931-402B-A04A-E7E4E0E138B3}" type="slidenum">
              <a:rPr lang="hu-HU" altLang="en-US" sz="1200"/>
              <a:pPr/>
              <a:t>20</a:t>
            </a:fld>
            <a:endParaRPr lang="hu-HU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2C4975A-350E-4FDB-94AB-0240BACFDB79}" type="slidenum">
              <a:rPr lang="hu-HU" altLang="en-US" sz="1200"/>
              <a:pPr/>
              <a:t>22</a:t>
            </a:fld>
            <a:endParaRPr lang="hu-HU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3059E50-72C0-4007-8AD4-C844E0EA3512}" type="slidenum">
              <a:rPr lang="hu-HU" altLang="en-US" sz="1200"/>
              <a:pPr/>
              <a:t>23</a:t>
            </a:fld>
            <a:endParaRPr lang="hu-HU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0C34C2-B1AC-48DB-B692-123776EEC31C}" type="slidenum">
              <a:rPr lang="hu-HU" altLang="en-US" sz="1200"/>
              <a:pPr/>
              <a:t>24</a:t>
            </a:fld>
            <a:endParaRPr lang="hu-HU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DA00DA-9DFC-43E5-AE70-C288059180C9}" type="slidenum">
              <a:rPr lang="hu-HU" altLang="en-US" sz="1200"/>
              <a:pPr/>
              <a:t>25</a:t>
            </a:fld>
            <a:endParaRPr lang="hu-HU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églalap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églalap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6" name="Téglalap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Ellipszis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Ellipszis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Ellipszis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22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229B6-CB85-498A-982C-F572F4E8C025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23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4B3D5F40-2780-4E8D-A8F5-12608AA5221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67827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E5B3E52-C710-4C4D-B4A3-FC4C4E2B0BA7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5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C8344F-8245-4F29-B20C-CD8866647FCB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301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églalap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églalap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Téglalap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Ellipszis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Ellipszis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Ellipszis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Ellipszis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Ellipszis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7D2B1-3D19-41DC-A57D-785F22B0E8C2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879627BC-D052-4B5F-BC82-52E961F2622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06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58E07-9723-40EC-B298-5F9CF25AA3A2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9F825-9173-49D7-957F-F29EE3C50F1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5804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82BCE-29A5-4DCC-91E0-AB811726DFC4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593E5-77FC-4165-BAA5-620E7E462055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9729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D310463-9755-4E21-8527-D8DB2E92E2DB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4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07713A2-9DB1-4A54-92D2-8F525840838D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5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472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9A8D7-31D0-4122-B6FD-8F36C116BFDD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A51A3-A983-4BFF-9358-D1E78F8B5F2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5446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7" name="Egyenes összekötő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Egyenes összekötő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Egyenes összekötő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2" name="Dátum helye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16AA6CF-9048-4EDC-A26A-AA77D72F0F39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13" name="Dia számának helye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599B9C-17A2-4647-BDA4-77CA84048E97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14" name="Élőláb helye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5893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Ellipszis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Egyenes összekötő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Egyenes összekötő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1" name="Egyenes összekötő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9355DF1-5B04-4128-932A-EF9B39D1A0EB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13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4A6013-44A8-46BC-AD4D-52B3B6D66A80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14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856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EEEFA-77A5-4FCB-81D7-35EC1021A69B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18A70-CCE3-4013-9293-6A6B029E81F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219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21C8E-509F-4684-8923-F6E601F34227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7BC98-B422-49F9-8B9E-A54E0B01382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28651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4839E-C714-494C-A299-BA5FF7BFC05D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7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C782C-2773-4A54-A310-4A61F6B1A8B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35381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7D2B5-64B1-42D6-9A11-5117438A36FF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4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D5CDD-3091-4158-AC45-7794E2C9BA5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12234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028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  <a:endParaRPr lang="en-US" alt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E74F396-31FD-4C37-854B-5C7263CE12AE}" type="datetime1">
              <a:rPr lang="hu-HU"/>
              <a:pPr>
                <a:defRPr/>
              </a:pPr>
              <a:t>2024. 06. 07.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2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4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" name="Ellipszis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fld id="{CDC8326B-F256-4FF2-8D19-9A8D20261C5D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23" r:id="rId4"/>
    <p:sldLayoutId id="2147483824" r:id="rId5"/>
    <p:sldLayoutId id="2147483833" r:id="rId6"/>
    <p:sldLayoutId id="2147483825" r:id="rId7"/>
    <p:sldLayoutId id="2147483834" r:id="rId8"/>
    <p:sldLayoutId id="214748383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hu/e/e9/1711_szatmari_beke_elfogadasa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Sáros vá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" t="3448" r="2003" b="2759"/>
          <a:stretch>
            <a:fillRect/>
          </a:stretch>
        </p:blipFill>
        <p:spPr bwMode="auto">
          <a:xfrm>
            <a:off x="2820988" y="2349500"/>
            <a:ext cx="63230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10" descr="manyoki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4066" r="5940" b="4066"/>
          <a:stretch>
            <a:fillRect/>
          </a:stretch>
        </p:blipFill>
        <p:spPr bwMode="auto">
          <a:xfrm>
            <a:off x="30163" y="115888"/>
            <a:ext cx="32623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3924300" y="333375"/>
            <a:ext cx="45354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sz="5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 - szabadságharc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003800" y="44450"/>
            <a:ext cx="414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Előzmények</a:t>
            </a:r>
          </a:p>
        </p:txBody>
      </p:sp>
      <p:sp>
        <p:nvSpPr>
          <p:cNvPr id="11267" name="Text Box 12"/>
          <p:cNvSpPr txBox="1">
            <a:spLocks noChangeArrowheads="1"/>
          </p:cNvSpPr>
          <p:nvPr/>
        </p:nvSpPr>
        <p:spPr bwMode="auto">
          <a:xfrm>
            <a:off x="179388" y="44450"/>
            <a:ext cx="8512175" cy="466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2300" u="sng" dirty="0">
                <a:latin typeface="Calibri" panose="020F0502020204030204" pitchFamily="34" charset="0"/>
              </a:rPr>
              <a:t>A szabadságharc kitörésének okai: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  <a:sym typeface="Wingdings" pitchFamily="2" charset="2"/>
              </a:rPr>
              <a:t>		 	</a:t>
            </a:r>
            <a:r>
              <a:rPr kumimoji="1" lang="hu-HU" altLang="en-US" sz="2300" dirty="0">
                <a:latin typeface="Calibri" panose="020F0502020204030204" pitchFamily="34" charset="0"/>
              </a:rPr>
              <a:t>    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</a:rPr>
              <a:t>     </a:t>
            </a:r>
            <a:r>
              <a:rPr kumimoji="1" lang="hu-HU" altLang="en-US" sz="2300" b="1" dirty="0">
                <a:latin typeface="Calibri" panose="020F0502020204030204" pitchFamily="34" charset="0"/>
              </a:rPr>
              <a:t>A császári abszolutizmus, a rendi jogok megsértése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  <a:sym typeface="Wingdings 2" panose="05020102010507070707" pitchFamily="18" charset="2"/>
              </a:rPr>
              <a:t>	  </a:t>
            </a:r>
            <a:r>
              <a:rPr kumimoji="1" lang="hu-HU" altLang="en-US" sz="2300" dirty="0">
                <a:latin typeface="Calibri" panose="020F0502020204030204" pitchFamily="34" charset="0"/>
              </a:rPr>
              <a:t> Bécs </a:t>
            </a:r>
            <a:r>
              <a:rPr kumimoji="1" lang="hu-HU" altLang="en-US" sz="2300" b="1" dirty="0">
                <a:latin typeface="Calibri" panose="020F0502020204030204" pitchFamily="34" charset="0"/>
              </a:rPr>
              <a:t>növeli adóit, katonai erőszak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  <a:sym typeface="Wingdings 2" panose="05020102010507070707" pitchFamily="18" charset="2"/>
              </a:rPr>
              <a:t>	  </a:t>
            </a:r>
            <a:r>
              <a:rPr kumimoji="1" lang="hu-HU" altLang="en-US" sz="2300" dirty="0">
                <a:latin typeface="Calibri" panose="020F0502020204030204" pitchFamily="34" charset="0"/>
              </a:rPr>
              <a:t> </a:t>
            </a:r>
            <a:r>
              <a:rPr kumimoji="1" lang="hu-HU" altLang="en-US" sz="2300" b="1" dirty="0">
                <a:latin typeface="Calibri" panose="020F0502020204030204" pitchFamily="34" charset="0"/>
              </a:rPr>
              <a:t>szabad királyválasztás </a:t>
            </a:r>
            <a:r>
              <a:rPr kumimoji="1" lang="hu-HU" altLang="en-US" sz="2300" dirty="0">
                <a:latin typeface="Calibri" panose="020F0502020204030204" pitchFamily="34" charset="0"/>
              </a:rPr>
              <a:t>megszüntetése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  <a:sym typeface="Wingdings 2" panose="05020102010507070707" pitchFamily="18" charset="2"/>
              </a:rPr>
              <a:t>	  </a:t>
            </a:r>
            <a:r>
              <a:rPr kumimoji="1" lang="hu-HU" altLang="en-US" sz="2300" dirty="0">
                <a:latin typeface="Calibri" panose="020F0502020204030204" pitchFamily="34" charset="0"/>
              </a:rPr>
              <a:t> </a:t>
            </a:r>
            <a:r>
              <a:rPr kumimoji="1" lang="hu-HU" altLang="en-US" sz="2300" b="1" dirty="0">
                <a:latin typeface="Calibri" panose="020F0502020204030204" pitchFamily="34" charset="0"/>
              </a:rPr>
              <a:t>ellenállási záradék </a:t>
            </a:r>
            <a:r>
              <a:rPr kumimoji="1" lang="hu-HU" altLang="en-US" sz="2300" dirty="0">
                <a:latin typeface="Calibri" panose="020F0502020204030204" pitchFamily="34" charset="0"/>
              </a:rPr>
              <a:t>megszüntetés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sz="2300" dirty="0">
                <a:latin typeface="Calibri" panose="020F0502020204030204" pitchFamily="34" charset="0"/>
                <a:sym typeface="Wingdings 2" panose="05020102010507070707" pitchFamily="18" charset="2"/>
              </a:rPr>
              <a:t>	  </a:t>
            </a:r>
            <a:r>
              <a:rPr kumimoji="1" lang="hu-HU" altLang="en-US" sz="2300" dirty="0">
                <a:latin typeface="Calibri" panose="020F0502020204030204" pitchFamily="34" charset="0"/>
              </a:rPr>
              <a:t> </a:t>
            </a:r>
            <a:r>
              <a:rPr kumimoji="1" lang="hu-HU" altLang="en-US" sz="2300" b="1" dirty="0">
                <a:latin typeface="Calibri" panose="020F0502020204030204" pitchFamily="34" charset="0"/>
              </a:rPr>
              <a:t>újszerzeményi Bizottság  </a:t>
            </a:r>
            <a:r>
              <a:rPr kumimoji="1" lang="hu-HU" altLang="en-US" sz="2300" dirty="0">
                <a:latin typeface="Calibri" panose="020F0502020204030204" pitchFamily="34" charset="0"/>
              </a:rPr>
              <a:t>(fegyverváltság): </a:t>
            </a:r>
            <a:r>
              <a:rPr lang="en-US" sz="2300" dirty="0">
                <a:latin typeface="Calibri" panose="020F0502020204030204" pitchFamily="34" charset="0"/>
              </a:rPr>
              <a:t>a </a:t>
            </a:r>
            <a:r>
              <a:rPr lang="en-US" sz="2300" dirty="0" err="1">
                <a:latin typeface="Calibri" panose="020F0502020204030204" pitchFamily="34" charset="0"/>
              </a:rPr>
              <a:t>régi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tulajdonosok</a:t>
            </a:r>
            <a:r>
              <a:rPr lang="en-US" sz="2300" dirty="0">
                <a:latin typeface="Calibri" panose="020F0502020204030204" pitchFamily="34" charset="0"/>
              </a:rPr>
              <a:t> a </a:t>
            </a:r>
            <a:r>
              <a:rPr lang="en-US" sz="2300" dirty="0" err="1">
                <a:latin typeface="Calibri" panose="020F0502020204030204" pitchFamily="34" charset="0"/>
              </a:rPr>
              <a:t>visszafoglalt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területeken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fekvő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birtokaikat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csak</a:t>
            </a:r>
            <a:r>
              <a:rPr lang="en-US" sz="2300" dirty="0">
                <a:latin typeface="Calibri" panose="020F0502020204030204" pitchFamily="34" charset="0"/>
              </a:rPr>
              <a:t> a </a:t>
            </a:r>
            <a:r>
              <a:rPr lang="en-US" sz="2300" dirty="0" err="1">
                <a:latin typeface="Calibri" panose="020F0502020204030204" pitchFamily="34" charset="0"/>
              </a:rPr>
              <a:t>birtokjog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igazolása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és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10% </a:t>
            </a:r>
            <a:r>
              <a:rPr lang="sk-SK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fegyverváltság </a:t>
            </a:r>
            <a:r>
              <a:rPr lang="en-US" sz="2300" dirty="0" err="1">
                <a:latin typeface="Calibri" panose="020F0502020204030204" pitchFamily="34" charset="0"/>
              </a:rPr>
              <a:t>lefizetése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után</a:t>
            </a:r>
            <a:r>
              <a:rPr lang="en-US" sz="2300" dirty="0">
                <a:latin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</a:rPr>
              <a:t>kapják</a:t>
            </a:r>
            <a:r>
              <a:rPr lang="en-US" sz="2300" dirty="0">
                <a:latin typeface="Calibri" panose="020F0502020204030204" pitchFamily="34" charset="0"/>
              </a:rPr>
              <a:t> meg</a:t>
            </a:r>
            <a:r>
              <a:rPr kumimoji="1" lang="hu-HU" altLang="en-US" sz="2300" dirty="0">
                <a:latin typeface="Calibri" panose="020F0502020204030204" pitchFamily="34" charset="0"/>
              </a:rPr>
              <a:t>	 </a:t>
            </a:r>
            <a:br>
              <a:rPr kumimoji="1" lang="hu-HU" altLang="en-US" sz="2300" dirty="0">
                <a:latin typeface="Calibri" panose="020F0502020204030204" pitchFamily="34" charset="0"/>
              </a:rPr>
            </a:br>
            <a:br>
              <a:rPr kumimoji="1" lang="hu-HU" altLang="en-US" dirty="0">
                <a:latin typeface="Calibri" panose="020F0502020204030204" pitchFamily="34" charset="0"/>
              </a:rPr>
            </a:br>
            <a:endParaRPr lang="hu-HU" altLang="en-US" dirty="0">
              <a:latin typeface="Calibri" panose="020F0502020204030204" pitchFamily="34" charset="0"/>
            </a:endParaRPr>
          </a:p>
        </p:txBody>
      </p:sp>
      <p:pic>
        <p:nvPicPr>
          <p:cNvPr id="12292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860800"/>
            <a:ext cx="59944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250825" y="260350"/>
            <a:ext cx="8137525" cy="4873625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b="1" dirty="0">
                <a:latin typeface="Calibri" panose="020F0502020204030204" pitchFamily="34" charset="0"/>
              </a:rPr>
              <a:t>A szabadságharc előzményei:</a:t>
            </a:r>
          </a:p>
          <a:p>
            <a:pPr lvl="1" eaLnBrk="1" hangingPunct="1">
              <a:lnSpc>
                <a:spcPct val="115000"/>
              </a:lnSpc>
              <a:buFont typeface="Wingdings 2" pitchFamily="18" charset="2"/>
              <a:buChar char="d"/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1697 Tokaj-</a:t>
            </a:r>
            <a:r>
              <a:rPr kumimoji="1" lang="hu-HU" altLang="en-US" b="1" dirty="0">
                <a:latin typeface="Calibri" panose="020F0502020204030204" pitchFamily="34" charset="0"/>
              </a:rPr>
              <a:t>Hegyaljai felkelés </a:t>
            </a:r>
            <a:r>
              <a:rPr kumimoji="1" lang="hu-HU" altLang="en-US" dirty="0">
                <a:latin typeface="Calibri" panose="020F0502020204030204" pitchFamily="34" charset="0"/>
              </a:rPr>
              <a:t>- elszigetelt</a:t>
            </a:r>
          </a:p>
          <a:p>
            <a:pPr lvl="1" eaLnBrk="1" hangingPunct="1">
              <a:lnSpc>
                <a:spcPct val="115000"/>
              </a:lnSpc>
              <a:buFont typeface="Wingdings 2" pitchFamily="18" charset="2"/>
              <a:buChar char="d"/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1701 </a:t>
            </a:r>
            <a:r>
              <a:rPr kumimoji="1" lang="hu-HU" altLang="en-US" b="1" dirty="0">
                <a:latin typeface="Calibri" panose="020F0502020204030204" pitchFamily="34" charset="0"/>
              </a:rPr>
              <a:t>Rákóczi </a:t>
            </a:r>
            <a:r>
              <a:rPr kumimoji="1" lang="hu-HU" altLang="en-US" b="1" dirty="0" err="1">
                <a:latin typeface="Calibri" panose="020F0502020204030204" pitchFamily="34" charset="0"/>
              </a:rPr>
              <a:t>szövetk</a:t>
            </a:r>
            <a:r>
              <a:rPr kumimoji="1" lang="hu-HU" altLang="en-US" b="1" dirty="0">
                <a:latin typeface="Calibri" panose="020F0502020204030204" pitchFamily="34" charset="0"/>
              </a:rPr>
              <a:t>. XIV. Lajossal </a:t>
            </a:r>
            <a:r>
              <a:rPr kumimoji="1" lang="hu-HU" altLang="en-US" dirty="0">
                <a:latin typeface="Calibri" panose="020F0502020204030204" pitchFamily="34" charset="0"/>
              </a:rPr>
              <a:t>– lebukik – Bécsújhely (börtön., kalandosan kiszabadul)</a:t>
            </a:r>
          </a:p>
          <a:p>
            <a:pPr marL="366713" lvl="1" indent="0" eaLnBrk="1" hangingPunct="1">
              <a:lnSpc>
                <a:spcPct val="115000"/>
              </a:lnSpc>
              <a:buFont typeface="Wingdings 2" pitchFamily="18" charset="2"/>
              <a:buNone/>
              <a:defRPr/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</a:t>
            </a:r>
            <a:r>
              <a:rPr kumimoji="1" lang="hu-HU" altLang="en-US" dirty="0">
                <a:latin typeface="Calibri" panose="020F0502020204030204" pitchFamily="34" charset="0"/>
              </a:rPr>
              <a:t> 1703 </a:t>
            </a:r>
            <a:r>
              <a:rPr kumimoji="1" lang="hu-HU" altLang="en-US" b="1" dirty="0">
                <a:latin typeface="Calibri" panose="020F0502020204030204" pitchFamily="34" charset="0"/>
              </a:rPr>
              <a:t>Tiszaháti felkelés </a:t>
            </a:r>
            <a:r>
              <a:rPr kumimoji="1" lang="hu-HU" altLang="en-US" dirty="0">
                <a:latin typeface="Calibri" panose="020F0502020204030204" pitchFamily="34" charset="0"/>
              </a:rPr>
              <a:t>- kapcsolat a nemességgel és Rákóczival </a:t>
            </a:r>
            <a:endParaRPr lang="hu-HU" altLang="en-US" dirty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003800" y="44450"/>
            <a:ext cx="414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Előzmények</a:t>
            </a:r>
          </a:p>
        </p:txBody>
      </p:sp>
      <p:pic>
        <p:nvPicPr>
          <p:cNvPr id="14340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3276600" cy="416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5" y="2420938"/>
            <a:ext cx="3024188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420938"/>
            <a:ext cx="31750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Szövegdoboz 8"/>
          <p:cNvSpPr txBox="1">
            <a:spLocks noChangeArrowheads="1"/>
          </p:cNvSpPr>
          <p:nvPr/>
        </p:nvSpPr>
        <p:spPr bwMode="auto">
          <a:xfrm>
            <a:off x="1042988" y="6524625"/>
            <a:ext cx="2808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sk-SK" altLang="hu-HU" sz="1800"/>
              <a:t>XIV. Lajos</a:t>
            </a:r>
            <a:endParaRPr lang="en-US" altLang="hu-HU" sz="1800"/>
          </a:p>
        </p:txBody>
      </p:sp>
      <p:sp>
        <p:nvSpPr>
          <p:cNvPr id="14344" name="Szövegdoboz 9"/>
          <p:cNvSpPr txBox="1">
            <a:spLocks noChangeArrowheads="1"/>
          </p:cNvSpPr>
          <p:nvPr/>
        </p:nvSpPr>
        <p:spPr bwMode="auto">
          <a:xfrm>
            <a:off x="6596063" y="5938838"/>
            <a:ext cx="2554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sk-SK" altLang="hu-HU" sz="2000"/>
              <a:t>Gróf Bercsényi Miklós</a:t>
            </a:r>
            <a:endParaRPr lang="en-US" altLang="hu-HU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02013"/>
            <a:ext cx="3419871" cy="218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-7938"/>
            <a:ext cx="3906837" cy="314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Text Box 1039"/>
          <p:cNvSpPr txBox="1">
            <a:spLocks noChangeArrowheads="1"/>
          </p:cNvSpPr>
          <p:nvPr/>
        </p:nvSpPr>
        <p:spPr bwMode="auto">
          <a:xfrm>
            <a:off x="-468313" y="-22225"/>
            <a:ext cx="5867401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szabadságharc kezdete</a:t>
            </a:r>
          </a:p>
        </p:txBody>
      </p:sp>
      <p:sp>
        <p:nvSpPr>
          <p:cNvPr id="12291" name="Text Box 1041"/>
          <p:cNvSpPr txBox="1">
            <a:spLocks noChangeArrowheads="1"/>
          </p:cNvSpPr>
          <p:nvPr/>
        </p:nvSpPr>
        <p:spPr bwMode="auto">
          <a:xfrm>
            <a:off x="36512" y="584200"/>
            <a:ext cx="8999983" cy="638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Kedvező külpolitikai helyzet: </a:t>
            </a:r>
            <a:br>
              <a:rPr kumimoji="1" lang="hu-HU" altLang="en-US" dirty="0">
                <a:latin typeface="Calibri" panose="020F0502020204030204" pitchFamily="34" charset="0"/>
              </a:rPr>
            </a:br>
            <a:r>
              <a:rPr kumimoji="1" lang="hu-HU" altLang="en-US" b="1" dirty="0">
                <a:latin typeface="Calibri" panose="020F0502020204030204" pitchFamily="34" charset="0"/>
              </a:rPr>
              <a:t>  spanyol örökösödési háború  (1701-1714)</a:t>
            </a:r>
            <a:endParaRPr kumimoji="1" lang="hu-HU" altLang="en-US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 és a császári vezetés katonákat toboroz </a:t>
            </a:r>
            <a:r>
              <a:rPr kumimoji="1" lang="hu-HU" altLang="en-US" dirty="0" err="1">
                <a:latin typeface="Calibri" panose="020F0502020204030204" pitchFamily="34" charset="0"/>
              </a:rPr>
              <a:t>Mo</a:t>
            </a:r>
            <a:r>
              <a:rPr kumimoji="1" lang="hu-HU" altLang="en-US" dirty="0">
                <a:latin typeface="Calibri" panose="020F0502020204030204" pitchFamily="34" charset="0"/>
              </a:rPr>
              <a:t>.-</a:t>
            </a:r>
            <a:r>
              <a:rPr kumimoji="1" lang="hu-HU" altLang="en-US" dirty="0" err="1">
                <a:latin typeface="Calibri" panose="020F0502020204030204" pitchFamily="34" charset="0"/>
              </a:rPr>
              <a:t>on</a:t>
            </a:r>
            <a:endParaRPr kumimoji="1" lang="hu-HU" altLang="en-US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			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   Esze Tamás és társai kihasználják a szervezkedésre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   </a:t>
            </a:r>
            <a:r>
              <a:rPr kumimoji="1" lang="hu-HU" altLang="en-US" dirty="0">
                <a:latin typeface="Calibri" panose="020F0502020204030204" pitchFamily="34" charset="0"/>
              </a:rPr>
              <a:t>Kapcsolat Rákóczival, </a:t>
            </a:r>
            <a:r>
              <a:rPr kumimoji="1" lang="hu-HU" altLang="en-US" b="1" u="sng" dirty="0">
                <a:latin typeface="Calibri" panose="020F0502020204030204" pitchFamily="34" charset="0"/>
              </a:rPr>
              <a:t>1703</a:t>
            </a:r>
            <a:r>
              <a:rPr kumimoji="1" lang="hu-HU" altLang="en-US" u="sng" dirty="0">
                <a:latin typeface="Calibri" panose="020F0502020204030204" pitchFamily="34" charset="0"/>
              </a:rPr>
              <a:t> </a:t>
            </a:r>
            <a:r>
              <a:rPr kumimoji="1" lang="hu-HU" altLang="en-US" b="1" u="sng" dirty="0" err="1">
                <a:latin typeface="Calibri" panose="020F0502020204030204" pitchFamily="34" charset="0"/>
              </a:rPr>
              <a:t>brezáni</a:t>
            </a:r>
            <a:r>
              <a:rPr kumimoji="1" lang="hu-HU" altLang="en-US" b="1" u="sng" dirty="0">
                <a:latin typeface="Calibri" panose="020F0502020204030204" pitchFamily="34" charset="0"/>
              </a:rPr>
              <a:t> kiáltvány</a:t>
            </a:r>
            <a:r>
              <a:rPr kumimoji="1" lang="hu-HU" altLang="en-US" u="sng" dirty="0">
                <a:latin typeface="Calibri" panose="020F0502020204030204" pitchFamily="34" charset="0"/>
              </a:rPr>
              <a:t> </a:t>
            </a:r>
            <a:br>
              <a:rPr kumimoji="1" lang="hu-HU" altLang="en-US" dirty="0">
                <a:latin typeface="Calibri" panose="020F0502020204030204" pitchFamily="34" charset="0"/>
              </a:rPr>
            </a:br>
            <a:r>
              <a:rPr kumimoji="1" lang="hu-HU" altLang="en-US" sz="2000" dirty="0">
                <a:latin typeface="Calibri" panose="020F0502020204030204" pitchFamily="34" charset="0"/>
              </a:rPr>
              <a:t>   </a:t>
            </a:r>
            <a:r>
              <a:rPr kumimoji="1" lang="hu-HU" altLang="en-US" sz="2000" b="1" dirty="0">
                <a:latin typeface="Calibri" panose="020F0502020204030204" pitchFamily="34" charset="0"/>
              </a:rPr>
              <a:t>(Cum </a:t>
            </a:r>
            <a:r>
              <a:rPr kumimoji="1" lang="hu-HU" altLang="en-US" sz="2000" b="1" dirty="0" err="1">
                <a:latin typeface="Calibri" panose="020F0502020204030204" pitchFamily="34" charset="0"/>
              </a:rPr>
              <a:t>Deo</a:t>
            </a:r>
            <a:r>
              <a:rPr kumimoji="1" lang="hu-HU" altLang="en-US" sz="2000" b="1" dirty="0">
                <a:latin typeface="Calibri" panose="020F0502020204030204" pitchFamily="34" charset="0"/>
              </a:rPr>
              <a:t> Pro Patria et Libertate </a:t>
            </a:r>
            <a:r>
              <a:rPr kumimoji="1" lang="en-US" altLang="en-US" sz="2000" b="1" dirty="0">
                <a:latin typeface="Calibri" panose="020F0502020204030204" pitchFamily="34" charset="0"/>
              </a:rPr>
              <a:t>= </a:t>
            </a:r>
            <a:r>
              <a:rPr kumimoji="1" lang="en-US" altLang="en-US" sz="2000" b="1" dirty="0" err="1">
                <a:latin typeface="Calibri" panose="020F0502020204030204" pitchFamily="34" charset="0"/>
              </a:rPr>
              <a:t>Istennel</a:t>
            </a:r>
            <a:r>
              <a:rPr kumimoji="1" lang="en-US" altLang="en-US" sz="2000" b="1" dirty="0">
                <a:latin typeface="Calibri" panose="020F0502020204030204" pitchFamily="34" charset="0"/>
              </a:rPr>
              <a:t> a </a:t>
            </a:r>
            <a:r>
              <a:rPr kumimoji="1" lang="en-US" altLang="en-US" sz="2000" b="1" dirty="0" err="1">
                <a:latin typeface="Calibri" panose="020F0502020204030204" pitchFamily="34" charset="0"/>
              </a:rPr>
              <a:t>haz</a:t>
            </a:r>
            <a:r>
              <a:rPr kumimoji="1" lang="hu-HU" altLang="en-US" sz="2000" b="1" dirty="0" err="1">
                <a:latin typeface="Calibri" panose="020F0502020204030204" pitchFamily="34" charset="0"/>
              </a:rPr>
              <a:t>áért</a:t>
            </a:r>
            <a:r>
              <a:rPr kumimoji="1" lang="hu-HU" altLang="en-US" sz="2000" b="1" dirty="0">
                <a:latin typeface="Calibri" panose="020F0502020204030204" pitchFamily="34" charset="0"/>
              </a:rPr>
              <a:t> és a szabadságért) </a:t>
            </a:r>
            <a:endParaRPr kumimoji="1" lang="hu-HU" altLang="en-US" b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</a:t>
            </a:r>
            <a:r>
              <a:rPr kumimoji="1" lang="hu-HU" altLang="en-US" dirty="0">
                <a:latin typeface="Calibri" panose="020F0502020204030204" pitchFamily="34" charset="0"/>
              </a:rPr>
              <a:t>Rákóczi ezután lép magyar földre</a:t>
            </a:r>
          </a:p>
          <a:p>
            <a:pPr lvl="1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1" lang="hu-HU" altLang="en-US" dirty="0">
                <a:latin typeface="Calibri" panose="020F0502020204030204" pitchFamily="34" charset="0"/>
              </a:rPr>
              <a:t>Első lépése a </a:t>
            </a:r>
            <a:r>
              <a:rPr kumimoji="1" lang="hu-HU" altLang="en-US" u="sng" dirty="0">
                <a:latin typeface="Calibri" panose="020F0502020204030204" pitchFamily="34" charset="0"/>
              </a:rPr>
              <a:t>nemzeti egység </a:t>
            </a:r>
            <a:r>
              <a:rPr kumimoji="1" lang="hu-HU" altLang="en-US" dirty="0">
                <a:latin typeface="Calibri" panose="020F0502020204030204" pitchFamily="34" charset="0"/>
              </a:rPr>
              <a:t>megteremtése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Wingdings" pitchFamily="2" charset="2"/>
              </a:rPr>
              <a:t>		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      vetési pátens</a:t>
            </a:r>
            <a:r>
              <a:rPr kumimoji="1" lang="hu-HU" altLang="en-US" dirty="0">
                <a:latin typeface="Calibri" panose="020F0502020204030204" pitchFamily="34" charset="0"/>
              </a:rPr>
              <a:t>	1703	</a:t>
            </a:r>
            <a:r>
              <a:rPr kumimoji="1" lang="hu-HU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    </a:t>
            </a:r>
            <a:r>
              <a:rPr kumimoji="1" lang="hu-HU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gyalui pátens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       </a:t>
            </a:r>
            <a:r>
              <a:rPr kumimoji="1" lang="hu-HU" altLang="en-US" u="sng" dirty="0">
                <a:latin typeface="Calibri" panose="020F0502020204030204" pitchFamily="34" charset="0"/>
              </a:rPr>
              <a:t>jobbágyság</a:t>
            </a:r>
            <a:r>
              <a:rPr kumimoji="1" lang="hu-HU" altLang="en-US" dirty="0">
                <a:latin typeface="Calibri" panose="020F0502020204030204" pitchFamily="34" charset="0"/>
              </a:rPr>
              <a:t>   </a:t>
            </a: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</a:t>
            </a:r>
            <a:r>
              <a:rPr kumimoji="1" lang="hu-HU" altLang="en-US" dirty="0">
                <a:latin typeface="Calibri" panose="020F0502020204030204" pitchFamily="34" charset="0"/>
              </a:rPr>
              <a:t> megnyerése </a:t>
            </a: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</a:t>
            </a:r>
            <a:r>
              <a:rPr kumimoji="1" lang="hu-HU" altLang="en-US" dirty="0">
                <a:latin typeface="Calibri" panose="020F0502020204030204" pitchFamily="34" charset="0"/>
              </a:rPr>
              <a:t>   </a:t>
            </a:r>
            <a:r>
              <a:rPr kumimoji="1" lang="hu-HU" altLang="en-US" u="sng" dirty="0">
                <a:latin typeface="Calibri" panose="020F0502020204030204" pitchFamily="34" charset="0"/>
              </a:rPr>
              <a:t>nemesség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(a harcoló jobb. felszab.)   (a nemesi </a:t>
            </a:r>
            <a:r>
              <a:rPr kumimoji="1" lang="hu-HU" alt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birt</a:t>
            </a:r>
            <a:r>
              <a:rPr kumimoji="1" lang="hu-HU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., kastélyok feldúlásának tiltása)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PÁTENS: uralkodói rendelet, nyílt parancs</a:t>
            </a:r>
          </a:p>
        </p:txBody>
      </p:sp>
      <p:sp>
        <p:nvSpPr>
          <p:cNvPr id="4" name="Lefelé nyíl 3"/>
          <p:cNvSpPr/>
          <p:nvPr/>
        </p:nvSpPr>
        <p:spPr>
          <a:xfrm>
            <a:off x="1331913" y="4365625"/>
            <a:ext cx="360362" cy="4318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Lefelé nyíl 6"/>
          <p:cNvSpPr/>
          <p:nvPr/>
        </p:nvSpPr>
        <p:spPr>
          <a:xfrm>
            <a:off x="4716463" y="4365625"/>
            <a:ext cx="360362" cy="431800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368" name="Szövegdoboz 4"/>
          <p:cNvSpPr txBox="1">
            <a:spLocks noChangeArrowheads="1"/>
          </p:cNvSpPr>
          <p:nvPr/>
        </p:nvSpPr>
        <p:spPr bwMode="auto">
          <a:xfrm>
            <a:off x="5580063" y="68263"/>
            <a:ext cx="1476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sk-SK" altLang="hu-HU"/>
              <a:t>tarpai </a:t>
            </a:r>
          </a:p>
          <a:p>
            <a:pPr eaLnBrk="1" hangingPunct="1"/>
            <a:r>
              <a:rPr lang="sk-SK" altLang="hu-HU"/>
              <a:t>Esze </a:t>
            </a:r>
          </a:p>
          <a:p>
            <a:pPr eaLnBrk="1" hangingPunct="1"/>
            <a:r>
              <a:rPr lang="sk-SK" altLang="hu-HU"/>
              <a:t>Tamás</a:t>
            </a:r>
            <a:endParaRPr lang="en-US" altLang="hu-HU"/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13 Rákóczi-szabharc 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" t="2597" r="1584" b="1367"/>
          <a:stretch>
            <a:fillRect/>
          </a:stretch>
        </p:blipFill>
        <p:spPr>
          <a:xfrm>
            <a:off x="0" y="569913"/>
            <a:ext cx="9144000" cy="6148387"/>
          </a:xfrm>
          <a:noFill/>
        </p:spPr>
      </p:pic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0" y="18891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hu-HU" altLang="en-US"/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0" y="4445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 - szabadságharc 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543300"/>
            <a:ext cx="69754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284663" y="20638"/>
            <a:ext cx="45720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45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Első sikerek</a:t>
            </a:r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125413" y="312738"/>
            <a:ext cx="8893175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</a:rPr>
              <a:t>1703 Felvidék keleti része, Tiszántúl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    </a:t>
            </a:r>
            <a:r>
              <a:rPr kumimoji="1" lang="hu-HU" altLang="en-US" sz="2200">
                <a:latin typeface="Calibri" pitchFamily="34" charset="0"/>
              </a:rPr>
              <a:t> 1703 év vége </a:t>
            </a:r>
            <a:r>
              <a:rPr kumimoji="1" lang="hu-HU" altLang="en-US" sz="2200" b="1">
                <a:latin typeface="Calibri" pitchFamily="34" charset="0"/>
              </a:rPr>
              <a:t>Felvidék nagy része</a:t>
            </a:r>
            <a:r>
              <a:rPr kumimoji="1" lang="hu-HU" altLang="en-US" sz="2200">
                <a:latin typeface="Calibri" pitchFamily="34" charset="0"/>
              </a:rPr>
              <a:t>, </a:t>
            </a:r>
            <a:r>
              <a:rPr kumimoji="1" lang="hu-HU" altLang="en-US" sz="2200" b="1">
                <a:latin typeface="Calibri" pitchFamily="34" charset="0"/>
              </a:rPr>
              <a:t>Duna-Tisza köze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    </a:t>
            </a:r>
            <a:r>
              <a:rPr kumimoji="1" lang="hu-HU" altLang="en-US" sz="2200">
                <a:latin typeface="Calibri" pitchFamily="34" charset="0"/>
              </a:rPr>
              <a:t> 1704 Erdély, 1705 Dunántúl</a:t>
            </a:r>
            <a:br>
              <a:rPr kumimoji="1" lang="hu-HU" altLang="en-US" sz="2200">
                <a:latin typeface="Calibri" pitchFamily="34" charset="0"/>
                <a:sym typeface="Wingdings 2" pitchFamily="18" charset="2"/>
              </a:rPr>
            </a:br>
            <a:r>
              <a:rPr kumimoji="1" lang="hu-HU" altLang="en-US" sz="2200">
                <a:latin typeface="Calibri" pitchFamily="34" charset="0"/>
              </a:rPr>
              <a:t>A sikerek a </a:t>
            </a:r>
            <a:r>
              <a:rPr kumimoji="1" lang="hu-HU" altLang="en-US" sz="2200" b="1">
                <a:latin typeface="Calibri" pitchFamily="34" charset="0"/>
              </a:rPr>
              <a:t>könnyűlovas, portyázó taktikának </a:t>
            </a:r>
            <a:r>
              <a:rPr kumimoji="1" lang="hu-HU" altLang="en-US" sz="2200">
                <a:latin typeface="Calibri" pitchFamily="34" charset="0"/>
              </a:rPr>
              <a:t>köszönhető!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br>
              <a:rPr kumimoji="1" lang="hu-HU" altLang="en-US" sz="2200">
                <a:latin typeface="Calibri" pitchFamily="34" charset="0"/>
              </a:rPr>
            </a:br>
            <a:r>
              <a:rPr kumimoji="1" lang="hu-HU" altLang="en-US" sz="2200">
                <a:latin typeface="Calibri" pitchFamily="34" charset="0"/>
              </a:rPr>
              <a:t>A külpolitikai helyzet változása hátrányosan érint: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</a:rPr>
              <a:t>	A franciák </a:t>
            </a:r>
            <a:r>
              <a:rPr kumimoji="1" lang="hu-HU" altLang="en-US" sz="2200" b="1">
                <a:latin typeface="Calibri" pitchFamily="34" charset="0"/>
              </a:rPr>
              <a:t>höchstädti</a:t>
            </a:r>
            <a:r>
              <a:rPr kumimoji="1" lang="hu-HU" altLang="en-US" sz="2200">
                <a:latin typeface="Calibri" pitchFamily="34" charset="0"/>
              </a:rPr>
              <a:t> veresége 1704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</a:rPr>
              <a:t>(A nagy fegyelmet igénylő ütközetek elvesznek: 1704, Nagyszombat; 1705 Zsibó)</a:t>
            </a:r>
          </a:p>
        </p:txBody>
      </p:sp>
      <p:pic>
        <p:nvPicPr>
          <p:cNvPr id="19461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5200650"/>
            <a:ext cx="363537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Szövegdoboz 5"/>
          <p:cNvSpPr txBox="1">
            <a:spLocks noChangeArrowheads="1"/>
          </p:cNvSpPr>
          <p:nvPr/>
        </p:nvSpPr>
        <p:spPr bwMode="auto">
          <a:xfrm>
            <a:off x="755650" y="5654675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hu-HU" sz="2500" b="1">
                <a:latin typeface="Calibri" pitchFamily="34" charset="0"/>
              </a:rPr>
              <a:t>F</a:t>
            </a:r>
            <a:r>
              <a:rPr lang="en-US" altLang="hu-HU" sz="2200">
                <a:latin typeface="Calibri" pitchFamily="34" charset="0"/>
              </a:rPr>
              <a:t>ranciscus </a:t>
            </a:r>
            <a:r>
              <a:rPr lang="en-US" altLang="hu-HU" sz="2500" b="1">
                <a:latin typeface="Calibri" pitchFamily="34" charset="0"/>
              </a:rPr>
              <a:t>R</a:t>
            </a:r>
            <a:r>
              <a:rPr lang="en-US" altLang="hu-HU" sz="2200">
                <a:latin typeface="Calibri" pitchFamily="34" charset="0"/>
              </a:rPr>
              <a:t>ákóczi </a:t>
            </a:r>
            <a:r>
              <a:rPr lang="en-US" altLang="hu-HU" sz="2500" b="1">
                <a:latin typeface="Calibri" pitchFamily="34" charset="0"/>
              </a:rPr>
              <a:t>I</a:t>
            </a:r>
            <a:r>
              <a:rPr lang="en-US" altLang="hu-HU" sz="2200">
                <a:latin typeface="Calibri" pitchFamily="34" charset="0"/>
              </a:rPr>
              <a:t>n </a:t>
            </a:r>
            <a:r>
              <a:rPr lang="en-US" altLang="hu-HU" sz="2500" b="1">
                <a:latin typeface="Calibri" pitchFamily="34" charset="0"/>
              </a:rPr>
              <a:t>N</a:t>
            </a:r>
            <a:r>
              <a:rPr lang="en-US" altLang="hu-HU" sz="2200">
                <a:latin typeface="Calibri" pitchFamily="34" charset="0"/>
              </a:rPr>
              <a:t>omine </a:t>
            </a:r>
            <a:r>
              <a:rPr lang="en-US" altLang="hu-HU" sz="2500" b="1">
                <a:latin typeface="Calibri" pitchFamily="34" charset="0"/>
              </a:rPr>
              <a:t>G</a:t>
            </a:r>
            <a:r>
              <a:rPr lang="en-US" altLang="hu-HU" sz="2200">
                <a:latin typeface="Calibri" pitchFamily="34" charset="0"/>
              </a:rPr>
              <a:t>entis </a:t>
            </a:r>
            <a:r>
              <a:rPr lang="en-US" altLang="hu-HU" sz="2500" b="1">
                <a:latin typeface="Calibri" pitchFamily="34" charset="0"/>
              </a:rPr>
              <a:t>I</a:t>
            </a:r>
            <a:r>
              <a:rPr lang="en-US" altLang="hu-HU" sz="2200">
                <a:latin typeface="Calibri" pitchFamily="34" charset="0"/>
              </a:rPr>
              <a:t>nsurgit </a:t>
            </a:r>
            <a:r>
              <a:rPr lang="en-US" altLang="hu-HU" sz="2500" b="1">
                <a:latin typeface="Calibri" pitchFamily="34" charset="0"/>
              </a:rPr>
              <a:t>A</a:t>
            </a:r>
            <a:r>
              <a:rPr lang="en-US" altLang="hu-HU" sz="2200">
                <a:latin typeface="Calibri" pitchFamily="34" charset="0"/>
              </a:rPr>
              <a:t>rmis</a:t>
            </a:r>
            <a:r>
              <a:rPr lang="sk-SK" altLang="hu-HU" sz="2200">
                <a:latin typeface="Calibri" pitchFamily="34" charset="0"/>
              </a:rPr>
              <a:t> (Rákóczi Ferenc a nemzet nevében fegyverre kelt)</a:t>
            </a:r>
            <a:endParaRPr lang="en-US" altLang="hu-HU" sz="2200">
              <a:latin typeface="Calibri" pitchFamily="34" charset="0"/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hu-HU"/>
          </a:p>
        </p:txBody>
      </p:sp>
      <p:pic>
        <p:nvPicPr>
          <p:cNvPr id="21507" name="Tartalom helye 3" descr="kurucok előretörésének időszaka (1703-1705)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8" y="549275"/>
            <a:ext cx="9097962" cy="55435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0" y="44450"/>
            <a:ext cx="89646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5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Rákóczi-féle kuruc állam hadserege</a:t>
            </a:r>
          </a:p>
        </p:txBody>
      </p:sp>
      <p:sp>
        <p:nvSpPr>
          <p:cNvPr id="22531" name="Text Box 7"/>
          <p:cNvSpPr txBox="1">
            <a:spLocks noChangeArrowheads="1"/>
          </p:cNvSpPr>
          <p:nvPr/>
        </p:nvSpPr>
        <p:spPr bwMode="auto">
          <a:xfrm>
            <a:off x="4763" y="115888"/>
            <a:ext cx="9144000" cy="669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br>
              <a:rPr kumimoji="1" lang="hu-HU" altLang="en-US" b="1" dirty="0">
                <a:solidFill>
                  <a:srgbClr val="0000FF"/>
                </a:solidFill>
              </a:rPr>
            </a:br>
            <a:r>
              <a:rPr kumimoji="1" lang="hu-HU" altLang="en-US" b="1" dirty="0">
                <a:solidFill>
                  <a:srgbClr val="0000FF"/>
                </a:solidFill>
              </a:rPr>
              <a:t>        </a:t>
            </a:r>
            <a:r>
              <a:rPr kumimoji="1" lang="hu-HU" altLang="en-US" dirty="0">
                <a:latin typeface="Calibri" pitchFamily="34" charset="0"/>
              </a:rPr>
              <a:t>fő jellemzője a</a:t>
            </a:r>
            <a:r>
              <a:rPr kumimoji="1" lang="hu-HU" altLang="en-US" b="1" dirty="0">
                <a:latin typeface="Calibri" pitchFamily="34" charset="0"/>
              </a:rPr>
              <a:t> </a:t>
            </a:r>
            <a:r>
              <a:rPr kumimoji="1" lang="hu-HU" altLang="en-US" b="1" u="sng" dirty="0">
                <a:latin typeface="Calibri" pitchFamily="34" charset="0"/>
              </a:rPr>
              <a:t>könnyűlovas, portyázó taktika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sz="2000" b="1" i="1" dirty="0">
                <a:latin typeface="Calibri" pitchFamily="34" charset="0"/>
              </a:rPr>
              <a:t>Alkotóelemei: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</a:rPr>
              <a:t>Képzett zsoldosok (pl.: svédek),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    nemesek és a vitézlő rend katonái,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    képzetlen parasztok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dirty="0">
                <a:latin typeface="Calibri" pitchFamily="34" charset="0"/>
              </a:rPr>
              <a:t> Lovasság, gyalogság, tüzérség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Wingdings 2" pitchFamily="18" charset="2"/>
              <a:buChar char="õ"/>
              <a:defRPr/>
            </a:pPr>
            <a:r>
              <a:rPr kumimoji="1" lang="hu-HU" altLang="en-US" u="sng" dirty="0">
                <a:latin typeface="Calibri" pitchFamily="34" charset="0"/>
              </a:rPr>
              <a:t>Fegyvereik minősége és a többség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     </a:t>
            </a:r>
            <a:r>
              <a:rPr kumimoji="1" lang="hu-HU" altLang="en-US" u="sng" dirty="0">
                <a:latin typeface="Calibri" pitchFamily="34" charset="0"/>
              </a:rPr>
              <a:t>harcképzettsége alacsony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</a:rPr>
              <a:t>Reguláris csapatok (kisebb </a:t>
            </a:r>
            <a:r>
              <a:rPr kumimoji="1" lang="hu-HU" altLang="en-US" dirty="0" err="1">
                <a:latin typeface="Calibri" pitchFamily="34" charset="0"/>
              </a:rPr>
              <a:t>létsz</a:t>
            </a:r>
            <a:r>
              <a:rPr kumimoji="1" lang="hu-HU" altLang="en-US" dirty="0">
                <a:latin typeface="Calibri" pitchFamily="34" charset="0"/>
              </a:rPr>
              <a:t>.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     hivatásos katonák)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dirty="0">
                <a:latin typeface="Calibri" pitchFamily="34" charset="0"/>
              </a:rPr>
              <a:t> </a:t>
            </a:r>
            <a:r>
              <a:rPr kumimoji="1" lang="hu-HU" altLang="en-US" b="1" u="sng" dirty="0">
                <a:latin typeface="Calibri" pitchFamily="34" charset="0"/>
              </a:rPr>
              <a:t>Irreguláris csapatok</a:t>
            </a:r>
            <a:r>
              <a:rPr kumimoji="1" lang="hu-HU" altLang="en-US" b="1" dirty="0">
                <a:latin typeface="Calibri" pitchFamily="34" charset="0"/>
              </a:rPr>
              <a:t> </a:t>
            </a:r>
            <a:r>
              <a:rPr kumimoji="1" lang="hu-HU" altLang="en-US" dirty="0">
                <a:latin typeface="Calibri" pitchFamily="34" charset="0"/>
              </a:rPr>
              <a:t>(nagyobb létszámú képzetlen katonák)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dirty="0">
                <a:latin typeface="Calibri" pitchFamily="34" charset="0"/>
              </a:rPr>
              <a:t> </a:t>
            </a:r>
            <a:r>
              <a:rPr kumimoji="1" lang="hu-HU" altLang="en-US" u="sng" dirty="0">
                <a:latin typeface="Calibri" pitchFamily="34" charset="0"/>
              </a:rPr>
              <a:t>A hadsereg rosszul felszerelt, tisztjei sokszor felkészületlenek</a:t>
            </a:r>
            <a:r>
              <a:rPr kumimoji="1" lang="hu-HU" altLang="en-US" dirty="0">
                <a:latin typeface="Calibri" pitchFamily="34" charset="0"/>
              </a:rPr>
              <a:t> </a:t>
            </a:r>
            <a:r>
              <a:rPr kumimoji="1" lang="hu-HU" altLang="en-US" sz="2000" dirty="0">
                <a:latin typeface="Calibri" pitchFamily="34" charset="0"/>
              </a:rPr>
              <a:t>       </a:t>
            </a:r>
            <a:br>
              <a:rPr kumimoji="1" lang="hu-HU" altLang="en-US" sz="2000" dirty="0">
                <a:latin typeface="Calibri" pitchFamily="34" charset="0"/>
              </a:rPr>
            </a:br>
            <a:r>
              <a:rPr kumimoji="1" lang="hu-HU" altLang="en-US" sz="2000" dirty="0">
                <a:latin typeface="Calibri" pitchFamily="34" charset="0"/>
              </a:rPr>
              <a:t> A Habsburgok serege kisebb létszámú, </a:t>
            </a:r>
            <a:r>
              <a:rPr kumimoji="1" lang="hu-HU" altLang="en-US" sz="2000" b="1" u="sng" dirty="0">
                <a:latin typeface="Calibri" pitchFamily="34" charset="0"/>
              </a:rPr>
              <a:t>de minőségi fölényben van</a:t>
            </a:r>
            <a:endParaRPr lang="hu-HU" altLang="en-US" sz="2000" b="1" u="sng" dirty="0">
              <a:latin typeface="Calibri" pitchFamily="34" charset="0"/>
            </a:endParaRPr>
          </a:p>
        </p:txBody>
      </p:sp>
      <p:pic>
        <p:nvPicPr>
          <p:cNvPr id="2253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981075"/>
            <a:ext cx="438467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513" y="1989138"/>
            <a:ext cx="3683000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artalom helye 2"/>
          <p:cNvSpPr>
            <a:spLocks noGrp="1"/>
          </p:cNvSpPr>
          <p:nvPr>
            <p:ph sz="quarter" idx="1"/>
          </p:nvPr>
        </p:nvSpPr>
        <p:spPr>
          <a:xfrm>
            <a:off x="107950" y="590550"/>
            <a:ext cx="8856663" cy="48736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hu-HU" altLang="hu-HU" b="1" u="sng">
                <a:latin typeface="Calibri" pitchFamily="34" charset="0"/>
                <a:ea typeface="Calibri" pitchFamily="34" charset="0"/>
                <a:cs typeface="Calibri" pitchFamily="34" charset="0"/>
              </a:rPr>
              <a:t>Rákóczi seregének híresebb vezetői / tisztjei:</a:t>
            </a:r>
          </a:p>
          <a:p>
            <a:pPr marL="0" indent="0"/>
            <a:r>
              <a:rPr lang="hu-HU" altLang="hu-HU" b="1">
                <a:latin typeface="Calibri" pitchFamily="34" charset="0"/>
                <a:ea typeface="Calibri" pitchFamily="34" charset="0"/>
                <a:cs typeface="Calibri" pitchFamily="34" charset="0"/>
              </a:rPr>
              <a:t>Bottyán János generális </a:t>
            </a:r>
            <a:r>
              <a:rPr lang="hu-HU" altLang="hu-HU">
                <a:latin typeface="Calibri" pitchFamily="34" charset="0"/>
                <a:ea typeface="Calibri" pitchFamily="34" charset="0"/>
                <a:cs typeface="Calibri" pitchFamily="34" charset="0"/>
              </a:rPr>
              <a:t>(„Vak Bottyán”, átállt a labanc seregből)</a:t>
            </a:r>
          </a:p>
          <a:p>
            <a:pPr marL="0" indent="0"/>
            <a:r>
              <a:rPr lang="hu-HU" altLang="hu-HU">
                <a:latin typeface="Calibri" pitchFamily="34" charset="0"/>
                <a:ea typeface="Calibri" pitchFamily="34" charset="0"/>
                <a:cs typeface="Calibri" pitchFamily="34" charset="0"/>
              </a:rPr>
              <a:t>Béri Balogh Ádám brigadéros</a:t>
            </a:r>
          </a:p>
          <a:p>
            <a:pPr marL="0" indent="0"/>
            <a:r>
              <a:rPr lang="hu-HU" altLang="hu-HU">
                <a:latin typeface="Calibri" pitchFamily="34" charset="0"/>
                <a:ea typeface="Calibri" pitchFamily="34" charset="0"/>
                <a:cs typeface="Calibri" pitchFamily="34" charset="0"/>
              </a:rPr>
              <a:t>Tarpai Esze Tamás – a talpasok brigadérosa</a:t>
            </a:r>
          </a:p>
          <a:p>
            <a:pPr marL="0" indent="0"/>
            <a:r>
              <a:rPr lang="hu-HU" altLang="hu-HU">
                <a:latin typeface="Calibri" pitchFamily="34" charset="0"/>
                <a:ea typeface="Calibri" pitchFamily="34" charset="0"/>
                <a:cs typeface="Calibri" pitchFamily="34" charset="0"/>
              </a:rPr>
              <a:t>Bezerédj Imre brigadéros</a:t>
            </a:r>
          </a:p>
          <a:p>
            <a:pPr marL="0" indent="0"/>
            <a:r>
              <a:rPr lang="hu-HU" altLang="hu-HU">
                <a:latin typeface="Calibri" pitchFamily="34" charset="0"/>
                <a:ea typeface="Calibri" pitchFamily="34" charset="0"/>
                <a:cs typeface="Calibri" pitchFamily="34" charset="0"/>
              </a:rPr>
              <a:t>Bottka Ádám brigadéros</a:t>
            </a:r>
          </a:p>
          <a:p>
            <a:pPr marL="0" indent="0"/>
            <a:endParaRPr lang="hu-HU" altLang="hu-HU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44450"/>
            <a:ext cx="89646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5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Rákóczi-féle kuruc állam hadserege</a:t>
            </a:r>
          </a:p>
        </p:txBody>
      </p:sp>
      <p:sp>
        <p:nvSpPr>
          <p:cNvPr id="24581" name="Szövegdoboz 6"/>
          <p:cNvSpPr txBox="1">
            <a:spLocks noChangeArrowheads="1"/>
          </p:cNvSpPr>
          <p:nvPr/>
        </p:nvSpPr>
        <p:spPr bwMode="auto">
          <a:xfrm>
            <a:off x="5880100" y="6381750"/>
            <a:ext cx="3240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hu-HU" altLang="hu-HU"/>
              <a:t>Bottyán János generális</a:t>
            </a:r>
          </a:p>
        </p:txBody>
      </p:sp>
      <p:pic>
        <p:nvPicPr>
          <p:cNvPr id="24582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7425"/>
            <a:ext cx="5435600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0" y="6350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Rákóczi-féle kuruc állam megszervezése</a:t>
            </a:r>
          </a:p>
        </p:txBody>
      </p:sp>
      <p:sp>
        <p:nvSpPr>
          <p:cNvPr id="24579" name="Text Box 15"/>
          <p:cNvSpPr txBox="1">
            <a:spLocks noChangeArrowheads="1"/>
          </p:cNvSpPr>
          <p:nvPr/>
        </p:nvSpPr>
        <p:spPr bwMode="auto">
          <a:xfrm>
            <a:off x="0" y="476250"/>
            <a:ext cx="9144000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15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Az elfoglalt területek állami irányítását meg kellett szervezni </a:t>
            </a:r>
          </a:p>
          <a:p>
            <a:pPr eaLnBrk="1" hangingPunct="1">
              <a:lnSpc>
                <a:spcPct val="115000"/>
              </a:lnSpc>
              <a:spcBef>
                <a:spcPct val="15000"/>
              </a:spcBef>
              <a:defRPr/>
            </a:pPr>
            <a:r>
              <a:rPr kumimoji="1" lang="hu-HU" altLang="en-US" sz="3000" b="1" i="1" u="sng" dirty="0">
                <a:latin typeface="Calibri" pitchFamily="34" charset="0"/>
              </a:rPr>
              <a:t>1705. Szécsényi országos gyűlés </a:t>
            </a:r>
            <a:r>
              <a:rPr kumimoji="1" lang="hu-HU" altLang="en-US" sz="2600" b="1" i="1" u="sng" dirty="0">
                <a:latin typeface="Calibri" pitchFamily="34" charset="0"/>
              </a:rPr>
              <a:t>(</a:t>
            </a:r>
            <a:r>
              <a:rPr kumimoji="1" lang="hu-HU" altLang="en-US" sz="2600" b="1" i="1" u="sng" dirty="0" err="1">
                <a:latin typeface="Calibri" pitchFamily="34" charset="0"/>
              </a:rPr>
              <a:t>conventus</a:t>
            </a:r>
            <a:r>
              <a:rPr kumimoji="1" lang="hu-HU" altLang="en-US" sz="2600" b="1" i="1" u="sng" dirty="0">
                <a:latin typeface="Calibri" pitchFamily="34" charset="0"/>
              </a:rPr>
              <a:t> </a:t>
            </a:r>
            <a:r>
              <a:rPr kumimoji="1" lang="hu-HU" altLang="en-US" sz="2600" b="1" i="1" u="sng" dirty="0" err="1">
                <a:latin typeface="Calibri" pitchFamily="34" charset="0"/>
              </a:rPr>
              <a:t>generalis</a:t>
            </a:r>
            <a:r>
              <a:rPr kumimoji="1" lang="hu-HU" altLang="en-US" sz="2600" b="1" i="1" u="sng" dirty="0">
                <a:latin typeface="Calibri" pitchFamily="34" charset="0"/>
              </a:rPr>
              <a:t>)</a:t>
            </a:r>
            <a:r>
              <a:rPr kumimoji="1" lang="hu-HU" altLang="en-US" sz="2600" u="sng" dirty="0">
                <a:latin typeface="Calibri" pitchFamily="34" charset="0"/>
              </a:rPr>
              <a:t>.:</a:t>
            </a:r>
            <a:r>
              <a:rPr kumimoji="1" lang="hu-HU" altLang="en-US" dirty="0">
                <a:latin typeface="Calibri" pitchFamily="34" charset="0"/>
              </a:rPr>
              <a:t>  </a:t>
            </a:r>
          </a:p>
          <a:p>
            <a:pPr eaLnBrk="1" hangingPunct="1">
              <a:lnSpc>
                <a:spcPct val="115000"/>
              </a:lnSpc>
              <a:spcBef>
                <a:spcPct val="15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új (ideiglenes) államszervezet megalkotása</a:t>
            </a:r>
            <a:endParaRPr kumimoji="1" lang="hu-HU" altLang="en-US" dirty="0">
              <a:latin typeface="Calibri" pitchFamily="34" charset="0"/>
              <a:sym typeface="Wingdings 2" pitchFamily="18" charset="2"/>
            </a:endParaRPr>
          </a:p>
          <a:p>
            <a:pPr marL="342900" indent="-342900" eaLnBrk="1" hangingPunct="1">
              <a:lnSpc>
                <a:spcPct val="115000"/>
              </a:lnSpc>
              <a:spcBef>
                <a:spcPct val="15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</a:rPr>
              <a:t>Államforma: </a:t>
            </a:r>
            <a:r>
              <a:rPr kumimoji="1" lang="hu-HU" altLang="en-US" sz="2800" b="1" i="1" dirty="0">
                <a:latin typeface="Calibri" pitchFamily="34" charset="0"/>
              </a:rPr>
              <a:t>rendi konföderáció</a:t>
            </a:r>
            <a:endParaRPr kumimoji="1" lang="hu-HU" altLang="en-US" sz="2800" dirty="0">
              <a:latin typeface="Calibri" pitchFamily="34" charset="0"/>
            </a:endParaRPr>
          </a:p>
          <a:p>
            <a:pPr marL="342900" indent="-342900" eaLnBrk="1" hangingPunct="1">
              <a:lnSpc>
                <a:spcPct val="115000"/>
              </a:lnSpc>
              <a:spcBef>
                <a:spcPct val="15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</a:rPr>
              <a:t>Rákóczit </a:t>
            </a:r>
            <a:r>
              <a:rPr kumimoji="1" lang="hu-HU" altLang="en-US" b="1" u="sng" dirty="0">
                <a:latin typeface="Calibri" pitchFamily="34" charset="0"/>
              </a:rPr>
              <a:t>vezérlő fejedelemmé </a:t>
            </a:r>
            <a:r>
              <a:rPr kumimoji="1" lang="hu-HU" altLang="en-US" dirty="0">
                <a:latin typeface="Calibri" pitchFamily="34" charset="0"/>
              </a:rPr>
              <a:t>választják, ő lesz a</a:t>
            </a:r>
          </a:p>
          <a:p>
            <a:pPr eaLnBrk="1" hangingPunct="1">
              <a:lnSpc>
                <a:spcPct val="115000"/>
              </a:lnSpc>
              <a:spcBef>
                <a:spcPct val="15000"/>
              </a:spcBef>
              <a:defRPr/>
            </a:pPr>
            <a:r>
              <a:rPr kumimoji="1" lang="hu-HU" altLang="en-US" dirty="0">
                <a:latin typeface="Calibri" pitchFamily="34" charset="0"/>
              </a:rPr>
              <a:t>     külügyek, a hadügyek és a pénzügyek döntéshozója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15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</a:rPr>
              <a:t>24 tagú </a:t>
            </a:r>
            <a:r>
              <a:rPr kumimoji="1" lang="hu-HU" altLang="en-US" b="1" dirty="0">
                <a:latin typeface="Calibri" pitchFamily="34" charset="0"/>
              </a:rPr>
              <a:t>szenátus</a:t>
            </a:r>
            <a:r>
              <a:rPr kumimoji="1" lang="hu-HU" altLang="en-US" dirty="0">
                <a:latin typeface="Calibri" pitchFamily="34" charset="0"/>
              </a:rPr>
              <a:t>, vezetője: Bercsényi Miklós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15000"/>
              </a:spcBef>
              <a:buFont typeface="Wingdings 2" pitchFamily="18" charset="2"/>
              <a:buChar char="õ"/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Gazdasági Tanács,  Kancellária</a:t>
            </a:r>
          </a:p>
        </p:txBody>
      </p:sp>
      <p:pic>
        <p:nvPicPr>
          <p:cNvPr id="2560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465513"/>
            <a:ext cx="288607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19600"/>
            <a:ext cx="437515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143250"/>
            <a:ext cx="372427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0" y="63500"/>
            <a:ext cx="7019925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Rákóczi-féle kuruc állam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további szervezése</a:t>
            </a:r>
          </a:p>
        </p:txBody>
      </p:sp>
      <p:sp>
        <p:nvSpPr>
          <p:cNvPr id="27652" name="Text Box 12"/>
          <p:cNvSpPr txBox="1">
            <a:spLocks noChangeArrowheads="1"/>
          </p:cNvSpPr>
          <p:nvPr/>
        </p:nvSpPr>
        <p:spPr bwMode="auto">
          <a:xfrm>
            <a:off x="0" y="557213"/>
            <a:ext cx="9144000" cy="53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 b="1" i="1">
                <a:latin typeface="Calibri" pitchFamily="34" charset="0"/>
              </a:rPr>
              <a:t>Gazdaság: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Tárházak alapítása (élelmiszerraktárak)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Gazdaságpolitikájában </a:t>
            </a:r>
            <a:r>
              <a:rPr kumimoji="1" lang="hu-HU" altLang="en-US" sz="2200" b="1">
                <a:latin typeface="Calibri" pitchFamily="34" charset="0"/>
              </a:rPr>
              <a:t>merkantilista elveket </a:t>
            </a:r>
            <a:r>
              <a:rPr kumimoji="1" lang="hu-HU" altLang="en-US" sz="2200">
                <a:latin typeface="Calibri" pitchFamily="34" charset="0"/>
              </a:rPr>
              <a:t>követ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Bőr- és textil</a:t>
            </a:r>
            <a:r>
              <a:rPr kumimoji="1" lang="hu-HU" altLang="en-US" sz="2200" b="1">
                <a:latin typeface="Calibri" pitchFamily="34" charset="0"/>
              </a:rPr>
              <a:t>manufaktúrá</a:t>
            </a:r>
            <a:r>
              <a:rPr kumimoji="1" lang="hu-HU" altLang="en-US" sz="2200">
                <a:latin typeface="Calibri" pitchFamily="34" charset="0"/>
              </a:rPr>
              <a:t>k alapítása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A bányászat és a kézművesség ösztönzése, </a:t>
            </a:r>
            <a:br>
              <a:rPr kumimoji="1" lang="hu-HU" altLang="en-US" sz="2200">
                <a:latin typeface="Calibri" pitchFamily="34" charset="0"/>
              </a:rPr>
            </a:br>
            <a:r>
              <a:rPr kumimoji="1" lang="hu-HU" altLang="en-US" sz="2200">
                <a:latin typeface="Calibri" pitchFamily="34" charset="0"/>
              </a:rPr>
              <a:t>     összehangolt fegyvergyártás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</a:t>
            </a:r>
            <a:r>
              <a:rPr kumimoji="1" lang="hu-HU" altLang="en-US" sz="2200" b="1">
                <a:latin typeface="Calibri" pitchFamily="34" charset="0"/>
              </a:rPr>
              <a:t>Rézpénz veretése (libertás)</a:t>
            </a:r>
            <a:br>
              <a:rPr kumimoji="1" lang="hu-HU" altLang="en-US" sz="2200">
                <a:latin typeface="Calibri" pitchFamily="34" charset="0"/>
              </a:rPr>
            </a:br>
            <a:r>
              <a:rPr kumimoji="1" lang="hu-HU" altLang="en-US" sz="2200">
                <a:latin typeface="Calibri" pitchFamily="34" charset="0"/>
              </a:rPr>
              <a:t>     értékálló, később leértékelik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 b="1" i="1">
                <a:latin typeface="Calibri" pitchFamily="34" charset="0"/>
              </a:rPr>
              <a:t>Jövedelmei: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Wingdings 2" pitchFamily="18" charset="2"/>
              </a:rPr>
              <a:t></a:t>
            </a:r>
            <a:r>
              <a:rPr kumimoji="1" lang="hu-HU" altLang="en-US" sz="2200">
                <a:latin typeface="Calibri" pitchFamily="34" charset="0"/>
              </a:rPr>
              <a:t> Rákóczi saját birtokainak jövedelme,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</a:rPr>
              <a:t>   vámok, bányák jövedelme, francia támogatás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200">
                <a:latin typeface="Calibri" pitchFamily="34" charset="0"/>
                <a:sym typeface="Symbol" pitchFamily="18" charset="2"/>
              </a:rPr>
              <a:t>				</a:t>
            </a:r>
            <a:endParaRPr lang="hu-HU" altLang="en-US" sz="2200">
              <a:latin typeface="Calibri" pitchFamily="34" charset="0"/>
            </a:endParaRPr>
          </a:p>
        </p:txBody>
      </p:sp>
      <p:pic>
        <p:nvPicPr>
          <p:cNvPr id="27653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0638"/>
            <a:ext cx="2443162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276475"/>
            <a:ext cx="2443162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0" y="44450"/>
            <a:ext cx="91440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szabadságharc további menete</a:t>
            </a:r>
          </a:p>
        </p:txBody>
      </p:sp>
      <p:sp>
        <p:nvSpPr>
          <p:cNvPr id="29699" name="Text Box 7"/>
          <p:cNvSpPr txBox="1">
            <a:spLocks noChangeArrowheads="1"/>
          </p:cNvSpPr>
          <p:nvPr/>
        </p:nvSpPr>
        <p:spPr bwMode="auto">
          <a:xfrm>
            <a:off x="0" y="514350"/>
            <a:ext cx="91440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</a:rPr>
              <a:t>1706-07 változó katonai helyzet - nemzeti egység bomlása (nemesi jogok védelme)</a:t>
            </a:r>
            <a:br>
              <a:rPr kumimoji="1" lang="hu-HU" altLang="en-US" sz="2000">
                <a:latin typeface="Calibri" pitchFamily="34" charset="0"/>
              </a:rPr>
            </a:br>
            <a:r>
              <a:rPr kumimoji="1" lang="hu-HU" altLang="en-US" sz="3000" b="1" u="sng">
                <a:latin typeface="Calibri" pitchFamily="34" charset="0"/>
              </a:rPr>
              <a:t>1707 - az ónodi országgyűlés: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</a:rPr>
              <a:t>1707-re az </a:t>
            </a:r>
            <a:r>
              <a:rPr kumimoji="1" lang="hu-HU" altLang="en-US" sz="2000" b="1">
                <a:latin typeface="Calibri" pitchFamily="34" charset="0"/>
              </a:rPr>
              <a:t>ország szinte teljes egészében a kurucoké</a:t>
            </a:r>
            <a:r>
              <a:rPr kumimoji="1" lang="hu-HU" altLang="en-US" sz="2000">
                <a:latin typeface="Calibri" pitchFamily="34" charset="0"/>
              </a:rPr>
              <a:t>, (kivéve Buda és Szeged térségét)</a:t>
            </a:r>
          </a:p>
          <a:p>
            <a:pPr lvl="1"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b="1" u="sng">
                <a:latin typeface="Calibri" pitchFamily="34" charset="0"/>
              </a:rPr>
              <a:t>Kimondják a Habsburg-ház trónfosztását  </a:t>
            </a:r>
            <a:br>
              <a:rPr kumimoji="1" lang="hu-HU" altLang="en-US" b="1" u="sng">
                <a:latin typeface="Calibri" pitchFamily="34" charset="0"/>
              </a:rPr>
            </a:br>
            <a:r>
              <a:rPr kumimoji="1" lang="hu-HU" altLang="en-US" b="1" i="1">
                <a:latin typeface="Calibri" pitchFamily="34" charset="0"/>
              </a:rPr>
              <a:t>Ekkor az uralkodó: I. József (1705-1711)</a:t>
            </a:r>
          </a:p>
          <a:p>
            <a:pPr lvl="1"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b="1" i="1">
                <a:latin typeface="Calibri" pitchFamily="34" charset="0"/>
              </a:rPr>
              <a:t>Bercsényi: „Eb ura fakó! József nem királyunk többé!”</a:t>
            </a:r>
            <a:br>
              <a:rPr kumimoji="1" lang="hu-HU" altLang="en-US" b="1" i="1">
                <a:latin typeface="Calibri" pitchFamily="34" charset="0"/>
              </a:rPr>
            </a:br>
            <a:r>
              <a:rPr kumimoji="1" lang="hu-HU" altLang="en-US" i="1">
                <a:latin typeface="Calibri" pitchFamily="34" charset="0"/>
              </a:rPr>
              <a:t>Törvénybe iktatják az általános adózást: nemes is adózzon!</a:t>
            </a:r>
          </a:p>
          <a:p>
            <a:pPr lvl="1"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i="1">
                <a:latin typeface="Calibri" pitchFamily="34" charset="0"/>
              </a:rPr>
              <a:t>(közteherviselés)</a:t>
            </a:r>
            <a:endParaRPr lang="hu-HU" altLang="en-US" i="1">
              <a:latin typeface="Calibri" pitchFamily="34" charset="0"/>
            </a:endParaRPr>
          </a:p>
        </p:txBody>
      </p:sp>
      <p:pic>
        <p:nvPicPr>
          <p:cNvPr id="2970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763963"/>
            <a:ext cx="4111625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132263"/>
            <a:ext cx="36004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0" y="4445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szabadságharc hanyatlása és bukása</a:t>
            </a:r>
          </a:p>
        </p:txBody>
      </p:sp>
      <p:sp>
        <p:nvSpPr>
          <p:cNvPr id="31747" name="Text Box 21"/>
          <p:cNvSpPr txBox="1">
            <a:spLocks noChangeArrowheads="1"/>
          </p:cNvSpPr>
          <p:nvPr/>
        </p:nvSpPr>
        <p:spPr bwMode="auto">
          <a:xfrm>
            <a:off x="139700" y="420688"/>
            <a:ext cx="87534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altLang="en-US" i="1">
                <a:latin typeface="Calibri" pitchFamily="34" charset="0"/>
              </a:rPr>
              <a:t> </a:t>
            </a:r>
            <a:r>
              <a:rPr kumimoji="1" lang="hu-HU" altLang="en-US" b="1">
                <a:latin typeface="Calibri" pitchFamily="34" charset="0"/>
              </a:rPr>
              <a:t>A BELPOLITIKAI hanyatlás okai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  <a:sym typeface="Wingdings 2" pitchFamily="18" charset="2"/>
              </a:rPr>
              <a:t></a:t>
            </a:r>
            <a:r>
              <a:rPr kumimoji="1" lang="hu-HU" altLang="en-US" sz="2000">
                <a:latin typeface="Calibri" pitchFamily="34" charset="0"/>
              </a:rPr>
              <a:t> Háborús belső kimerülés (gazdasági, pénzügyi)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  <a:sym typeface="Wingdings 2" pitchFamily="18" charset="2"/>
              </a:rPr>
              <a:t></a:t>
            </a:r>
            <a:r>
              <a:rPr kumimoji="1" lang="hu-HU" altLang="en-US" sz="2000">
                <a:latin typeface="Calibri" pitchFamily="34" charset="0"/>
              </a:rPr>
              <a:t> Nemzeti egység felbomlása:    parasztok </a:t>
            </a:r>
            <a:r>
              <a:rPr kumimoji="1" lang="hu-HU" altLang="en-US" sz="2000">
                <a:latin typeface="Calibri" pitchFamily="34" charset="0"/>
                <a:sym typeface="Symbol" pitchFamily="18" charset="2"/>
              </a:rPr>
              <a:t></a:t>
            </a:r>
            <a:r>
              <a:rPr kumimoji="1" lang="hu-HU" altLang="en-US" sz="2000">
                <a:latin typeface="Calibri" pitchFamily="34" charset="0"/>
              </a:rPr>
              <a:t> </a:t>
            </a:r>
            <a:r>
              <a:rPr kumimoji="1" lang="hu-HU" altLang="en-US" sz="2000">
                <a:latin typeface="Calibri" pitchFamily="34" charset="0"/>
                <a:sym typeface="Symbol" pitchFamily="18" charset="2"/>
              </a:rPr>
              <a:t> </a:t>
            </a:r>
            <a:r>
              <a:rPr kumimoji="1" lang="hu-HU" altLang="en-US" sz="2000">
                <a:latin typeface="Calibri" pitchFamily="34" charset="0"/>
              </a:rPr>
              <a:t>nemes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  <a:sym typeface="Wingdings 2" pitchFamily="18" charset="2"/>
              </a:rPr>
              <a:t></a:t>
            </a:r>
            <a:r>
              <a:rPr kumimoji="1" lang="hu-HU" altLang="en-US" sz="2000">
                <a:latin typeface="Calibri" pitchFamily="34" charset="0"/>
              </a:rPr>
              <a:t> Katonai vereségek: 1708 Trencsén, 1710 Romhány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  <a:sym typeface="Wingdings 2" pitchFamily="18" charset="2"/>
              </a:rPr>
              <a:t>  </a:t>
            </a:r>
            <a:r>
              <a:rPr kumimoji="1" lang="hu-HU" altLang="en-US" sz="2000" b="1">
                <a:latin typeface="Calibri" pitchFamily="34" charset="0"/>
                <a:sym typeface="Wingdings 2" pitchFamily="18" charset="2"/>
              </a:rPr>
              <a:t>1709-1710 Magyarországon pestisjárvány pusztít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sz="2000">
                <a:latin typeface="Calibri" pitchFamily="34" charset="0"/>
                <a:sym typeface="Wingdings 2" pitchFamily="18" charset="2"/>
              </a:rPr>
              <a:t>  </a:t>
            </a:r>
            <a:r>
              <a:rPr kumimoji="1" lang="hu-HU" altLang="en-US" sz="2000" b="1">
                <a:latin typeface="Calibri" pitchFamily="34" charset="0"/>
                <a:sym typeface="Wingdings 2" pitchFamily="18" charset="2"/>
              </a:rPr>
              <a:t>Árulások, átállások - kivégzések (Ocskay László, Bezerédj Imre, Bottka Ádám)</a:t>
            </a:r>
            <a:br>
              <a:rPr kumimoji="1" lang="hu-HU" altLang="en-US" sz="2000" b="1">
                <a:latin typeface="Calibri" pitchFamily="34" charset="0"/>
              </a:rPr>
            </a:br>
            <a:r>
              <a:rPr kumimoji="1" lang="hu-HU" altLang="en-US">
                <a:latin typeface="Calibri" pitchFamily="34" charset="0"/>
              </a:rPr>
              <a:t>    </a:t>
            </a:r>
            <a:r>
              <a:rPr kumimoji="1" lang="hu-HU" altLang="en-US" i="1">
                <a:latin typeface="Calibri" pitchFamily="34" charset="0"/>
              </a:rPr>
              <a:t>Az 1708-as pozsonyi „labanc” országgyűlés amnesztiát ígér.</a:t>
            </a:r>
          </a:p>
        </p:txBody>
      </p:sp>
      <p:pic>
        <p:nvPicPr>
          <p:cNvPr id="3174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3500438"/>
            <a:ext cx="44656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Szövegdoboz 2"/>
          <p:cNvSpPr txBox="1">
            <a:spLocks noChangeArrowheads="1"/>
          </p:cNvSpPr>
          <p:nvPr/>
        </p:nvSpPr>
        <p:spPr bwMode="auto">
          <a:xfrm>
            <a:off x="107950" y="6453188"/>
            <a:ext cx="460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hu-HU" altLang="hu-HU" sz="1800" b="1"/>
              <a:t>Ocskay László lefejezése, 1710, Érsekújvár</a:t>
            </a:r>
          </a:p>
        </p:txBody>
      </p:sp>
      <p:pic>
        <p:nvPicPr>
          <p:cNvPr id="31750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35363"/>
            <a:ext cx="2373312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szabadságharc hanyatlása és bukása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107950" y="541338"/>
            <a:ext cx="864076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b="1" i="1" dirty="0">
                <a:latin typeface="Calibri" pitchFamily="34" charset="0"/>
              </a:rPr>
              <a:t>A hanyatlás okai – külpolitikai okok</a:t>
            </a:r>
            <a:r>
              <a:rPr kumimoji="1" lang="hu-HU" dirty="0">
                <a:latin typeface="Calibri" pitchFamily="34" charset="0"/>
                <a:sym typeface="Wingdings 2" pitchFamily="18" charset="2"/>
              </a:rPr>
              <a:t> </a:t>
            </a:r>
            <a:endParaRPr kumimoji="1" lang="hu-HU" b="1" i="1" dirty="0">
              <a:latin typeface="Calibri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	</a:t>
            </a:r>
            <a:r>
              <a:rPr kumimoji="1" lang="hu-HU" sz="1800" dirty="0">
                <a:latin typeface="Calibri" pitchFamily="34" charset="0"/>
                <a:sym typeface="Wingdings 2" pitchFamily="18" charset="2"/>
              </a:rPr>
              <a:t> Az európai erőviszonyok kedvezőtlen alakulása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sz="1800" dirty="0">
                <a:latin typeface="Calibri" pitchFamily="34" charset="0"/>
                <a:sym typeface="Wingdings 2" pitchFamily="18" charset="2"/>
              </a:rPr>
              <a:t>	 XIV. Lajos csapatainak veresége a Habsburgoktól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sz="1800" dirty="0">
                <a:latin typeface="Calibri" pitchFamily="34" charset="0"/>
                <a:sym typeface="Wingdings 2" pitchFamily="18" charset="2"/>
              </a:rPr>
              <a:t>	 Rákóczi az orosz cártól remél segítséget, de I. Pétert lekötik a svédek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dirty="0">
                <a:latin typeface="Calibri" pitchFamily="34" charset="0"/>
                <a:sym typeface="Symbol" pitchFamily="18" charset="2"/>
              </a:rPr>
              <a:t>Próbálkozás a </a:t>
            </a:r>
            <a:r>
              <a:rPr kumimoji="1" lang="hu-HU" dirty="0">
                <a:latin typeface="Calibri" pitchFamily="34" charset="0"/>
              </a:rPr>
              <a:t>hanyatlás megállítására</a:t>
            </a:r>
            <a:r>
              <a:rPr kumimoji="1" lang="hu-HU" dirty="0">
                <a:latin typeface="Calibri" pitchFamily="34" charset="0"/>
                <a:sym typeface="Symbol" pitchFamily="18" charset="2"/>
              </a:rPr>
              <a:t>		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b="1" dirty="0">
                <a:latin typeface="Calibri" pitchFamily="34" charset="0"/>
              </a:rPr>
              <a:t>         1708 Sárospataki ogy</a:t>
            </a:r>
            <a:r>
              <a:rPr kumimoji="1" lang="hu-HU" dirty="0">
                <a:latin typeface="Calibri" pitchFamily="34" charset="0"/>
              </a:rPr>
              <a:t>.: a jobbágyság megtartása és a    </a:t>
            </a:r>
            <a:br>
              <a:rPr kumimoji="1" lang="hu-HU" dirty="0">
                <a:latin typeface="Calibri" pitchFamily="34" charset="0"/>
              </a:rPr>
            </a:br>
            <a:r>
              <a:rPr kumimoji="1" lang="hu-HU" dirty="0">
                <a:latin typeface="Calibri" pitchFamily="34" charset="0"/>
              </a:rPr>
              <a:t>                                                     hajdúszabadság megadása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3746414"/>
            <a:ext cx="4536504" cy="307834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588" y="3747610"/>
            <a:ext cx="4065044" cy="292175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14 Rákóczi-szabharc I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t="1306" r="1419" b="2875"/>
          <a:stretch>
            <a:fillRect/>
          </a:stretch>
        </p:blipFill>
        <p:spPr>
          <a:xfrm>
            <a:off x="395288" y="981075"/>
            <a:ext cx="7920037" cy="5630863"/>
          </a:xfrm>
          <a:noFill/>
        </p:spPr>
      </p:pic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 Rákóczi - szabadságharc II.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hu-HU"/>
          </a:p>
        </p:txBody>
      </p:sp>
      <p:pic>
        <p:nvPicPr>
          <p:cNvPr id="37891" name="Tartalom helye 3" descr="kuruc területvesztés időszaka (1707-1711)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836613"/>
            <a:ext cx="7918450" cy="53213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6"/>
          <p:cNvSpPr txBox="1">
            <a:spLocks noChangeArrowheads="1"/>
          </p:cNvSpPr>
          <p:nvPr/>
        </p:nvSpPr>
        <p:spPr bwMode="auto">
          <a:xfrm>
            <a:off x="251520" y="764704"/>
            <a:ext cx="8424936" cy="590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1711 elejére a kurucok visszaszorulnak a kiindulási helyre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1" lang="hu-HU" altLang="en-US" dirty="0">
                <a:latin typeface="Calibri" panose="020F0502020204030204" pitchFamily="34" charset="0"/>
              </a:rPr>
              <a:t> Külpolitika - francia, orosz segítség </a:t>
            </a: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nincs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    </a:t>
            </a:r>
            <a:r>
              <a:rPr kumimoji="1" lang="hu-HU" altLang="en-US" dirty="0">
                <a:latin typeface="Calibri" panose="020F0502020204030204" pitchFamily="34" charset="0"/>
              </a:rPr>
              <a:t>Teljes </a:t>
            </a:r>
            <a:r>
              <a:rPr kumimoji="1" lang="hu-HU" altLang="en-US" dirty="0" err="1">
                <a:latin typeface="Calibri" panose="020F0502020204030204" pitchFamily="34" charset="0"/>
              </a:rPr>
              <a:t>elszigetelődés</a:t>
            </a:r>
            <a:r>
              <a:rPr kumimoji="1" lang="hu-HU" altLang="en-US" dirty="0">
                <a:latin typeface="Calibri" panose="020F0502020204030204" pitchFamily="34" charset="0"/>
              </a:rPr>
              <a:t> + belső probléma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Károlyi Sándor gróf tárgyalásokat kezd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1711.  </a:t>
            </a:r>
            <a:r>
              <a:rPr kumimoji="1" lang="hu-HU" altLang="en-US" b="1" dirty="0">
                <a:latin typeface="Calibri" panose="020F0502020204030204" pitchFamily="34" charset="0"/>
              </a:rPr>
              <a:t>Szatmári ogy. </a:t>
            </a:r>
            <a:r>
              <a:rPr kumimoji="1" lang="hu-HU" altLang="en-US" dirty="0">
                <a:latin typeface="Calibri" panose="020F0502020204030204" pitchFamily="34" charset="0"/>
              </a:rPr>
              <a:t>-  BÉKE! a nemesség hajlik a „tisztes békére”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latin typeface="Calibri" panose="020F0502020204030204" pitchFamily="34" charset="0"/>
              </a:rPr>
              <a:t>				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b="1" dirty="0">
                <a:latin typeface="Calibri" panose="020F0502020204030204" pitchFamily="34" charset="0"/>
              </a:rPr>
              <a:t> </a:t>
            </a:r>
            <a:r>
              <a:rPr kumimoji="1" lang="hu-HU" altLang="en-US" sz="4000" b="1" strike="sngStrike" dirty="0">
                <a:latin typeface="Calibri" panose="020F0502020204030204" pitchFamily="34" charset="0"/>
              </a:rPr>
              <a:t>Szatmári béke, </a:t>
            </a:r>
            <a:r>
              <a:rPr kumimoji="1" lang="hu-HU" altLang="en-US" sz="4000" b="1" strike="sngStrike" dirty="0" err="1">
                <a:latin typeface="Calibri" panose="020F0502020204030204" pitchFamily="34" charset="0"/>
              </a:rPr>
              <a:t>Majtényi</a:t>
            </a:r>
            <a:r>
              <a:rPr kumimoji="1" lang="hu-HU" altLang="en-US" sz="4000" b="1" strike="sngStrike" dirty="0">
                <a:latin typeface="Calibri" panose="020F0502020204030204" pitchFamily="34" charset="0"/>
              </a:rPr>
              <a:t> fegyverletétel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b="1" dirty="0">
                <a:latin typeface="Calibri" panose="020F0502020204030204" pitchFamily="34" charset="0"/>
              </a:rPr>
              <a:t>- A békeokmány aláírásának helye – Nagykároly, Károlyi Sándor gróf birtoka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b="1" dirty="0">
                <a:latin typeface="Calibri" panose="020F0502020204030204" pitchFamily="34" charset="0"/>
              </a:rPr>
              <a:t>- A </a:t>
            </a:r>
            <a:r>
              <a:rPr kumimoji="1" lang="hu-HU" altLang="en-US" b="1" dirty="0" err="1">
                <a:latin typeface="Calibri" panose="020F0502020204030204" pitchFamily="34" charset="0"/>
              </a:rPr>
              <a:t>majtényi</a:t>
            </a:r>
            <a:r>
              <a:rPr kumimoji="1" lang="hu-HU" altLang="en-US" b="1" dirty="0">
                <a:latin typeface="Calibri" panose="020F0502020204030204" pitchFamily="34" charset="0"/>
              </a:rPr>
              <a:t> síkon CSAK a szabadságharc zászlóit szúrták a földbe a kurucok, a fegyvereiket hazavihették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0" y="115888"/>
            <a:ext cx="91440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6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Bukás és megegyezés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79388" y="404813"/>
            <a:ext cx="85328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b="1">
                <a:latin typeface="Calibri" pitchFamily="34" charset="0"/>
              </a:rPr>
              <a:t>Az 1711. évi Szatmári béke tartalma:</a:t>
            </a:r>
            <a:r>
              <a:rPr kumimoji="1" lang="hu-HU" altLang="en-US">
                <a:latin typeface="Calibri" pitchFamily="34" charset="0"/>
              </a:rPr>
              <a:t>  </a:t>
            </a:r>
            <a:br>
              <a:rPr kumimoji="1" lang="hu-HU" altLang="en-US">
                <a:latin typeface="Calibri" pitchFamily="34" charset="0"/>
              </a:rPr>
            </a:br>
            <a:r>
              <a:rPr kumimoji="1" lang="hu-HU" altLang="en-US">
                <a:latin typeface="Calibri" pitchFamily="34" charset="0"/>
                <a:sym typeface="Wingdings 2" pitchFamily="18" charset="2"/>
              </a:rPr>
              <a:t></a:t>
            </a:r>
            <a:r>
              <a:rPr kumimoji="1" lang="hu-HU" altLang="en-US">
                <a:latin typeface="Calibri" pitchFamily="34" charset="0"/>
              </a:rPr>
              <a:t> Kedvező a katonailag vesztes, diplomáciailag magára hagyott országnak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>
                <a:latin typeface="Calibri" pitchFamily="34" charset="0"/>
                <a:sym typeface="Wingdings 2" pitchFamily="18" charset="2"/>
              </a:rPr>
              <a:t></a:t>
            </a:r>
            <a:r>
              <a:rPr kumimoji="1" lang="hu-HU" altLang="en-US">
                <a:latin typeface="Calibri" pitchFamily="34" charset="0"/>
              </a:rPr>
              <a:t> Korrigálja a Habsburg javára eltolódott erőviszonyokat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>
                <a:latin typeface="Calibri" pitchFamily="34" charset="0"/>
                <a:sym typeface="Wingdings 2" pitchFamily="18" charset="2"/>
              </a:rPr>
              <a:t></a:t>
            </a:r>
            <a:r>
              <a:rPr kumimoji="1" lang="hu-HU" altLang="en-US">
                <a:latin typeface="Calibri" pitchFamily="34" charset="0"/>
              </a:rPr>
              <a:t> Kompromisszumos – Magyarország a birodalmon belül marad, a rendi alkotmány nem sérül 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>
                <a:solidFill>
                  <a:srgbClr val="FF3300"/>
                </a:solidFill>
                <a:latin typeface="Calibri" pitchFamily="34" charset="0"/>
                <a:sym typeface="Symbol" pitchFamily="18" charset="2"/>
              </a:rPr>
              <a:t>		       </a:t>
            </a:r>
            <a:endParaRPr kumimoji="1" lang="hu-HU" altLang="en-US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Bukás és megegyezés</a:t>
            </a:r>
          </a:p>
        </p:txBody>
      </p:sp>
      <p:pic>
        <p:nvPicPr>
          <p:cNvPr id="4096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5" y="2781300"/>
            <a:ext cx="29178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Szövegdoboz 2"/>
          <p:cNvSpPr txBox="1">
            <a:spLocks noChangeArrowheads="1"/>
          </p:cNvSpPr>
          <p:nvPr/>
        </p:nvSpPr>
        <p:spPr bwMode="auto">
          <a:xfrm>
            <a:off x="5848350" y="6353175"/>
            <a:ext cx="280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hu-HU" altLang="en-US"/>
              <a:t>Károlyi Sándor gróf</a:t>
            </a:r>
          </a:p>
        </p:txBody>
      </p:sp>
      <p:pic>
        <p:nvPicPr>
          <p:cNvPr id="40966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3284538"/>
            <a:ext cx="53276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Szövegdoboz 4"/>
          <p:cNvSpPr txBox="1">
            <a:spLocks noChangeArrowheads="1"/>
          </p:cNvSpPr>
          <p:nvPr/>
        </p:nvSpPr>
        <p:spPr bwMode="auto">
          <a:xfrm>
            <a:off x="250825" y="6353175"/>
            <a:ext cx="5111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hu-HU" altLang="en-US" sz="1800"/>
              <a:t>Rákóczi Rodostóban (ma Tekirdag), Törökország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to075bi811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196975"/>
            <a:ext cx="8990013" cy="5400675"/>
          </a:xfrm>
          <a:noFill/>
        </p:spPr>
      </p:pic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0" y="26035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sz="40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Majtényi</a:t>
            </a:r>
            <a:r>
              <a:rPr kumimoji="1" lang="hu-HU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kumimoji="1" lang="hu-HU" sz="4000" i="1" strike="sngStrike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fegyverletétel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93" y="3573016"/>
            <a:ext cx="4908595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4" descr="szatm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" t="1944" r="3471" b="1944"/>
          <a:stretch>
            <a:fillRect/>
          </a:stretch>
        </p:blipFill>
        <p:spPr bwMode="auto">
          <a:xfrm>
            <a:off x="5651500" y="141288"/>
            <a:ext cx="3292475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0" y="44450"/>
            <a:ext cx="5076825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Szatmári Béke</a:t>
            </a:r>
          </a:p>
        </p:txBody>
      </p:sp>
      <p:sp>
        <p:nvSpPr>
          <p:cNvPr id="45060" name="Text Box 8"/>
          <p:cNvSpPr txBox="1">
            <a:spLocks noChangeArrowheads="1"/>
          </p:cNvSpPr>
          <p:nvPr/>
        </p:nvSpPr>
        <p:spPr bwMode="auto">
          <a:xfrm>
            <a:off x="47625" y="490538"/>
            <a:ext cx="57959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000" b="1" i="1" dirty="0">
                <a:latin typeface="Calibri" pitchFamily="34" charset="0"/>
              </a:rPr>
              <a:t>Határozatai: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  <a:buFont typeface="Wingdings 2" pitchFamily="18" charset="2"/>
              <a:buChar char="õ"/>
            </a:pPr>
            <a:r>
              <a:rPr kumimoji="1" lang="hu-HU" altLang="en-US" sz="2000" dirty="0">
                <a:latin typeface="Calibri" pitchFamily="34" charset="0"/>
              </a:rPr>
              <a:t>A nemesség megtarthatja birtokait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  <a:buFont typeface="Wingdings 2" pitchFamily="18" charset="2"/>
              <a:buChar char="õ"/>
            </a:pPr>
            <a:r>
              <a:rPr kumimoji="1" lang="hu-HU" altLang="en-US" sz="2000" dirty="0">
                <a:latin typeface="Calibri" pitchFamily="34" charset="0"/>
                <a:sym typeface="Wingdings 2" pitchFamily="18" charset="2"/>
              </a:rPr>
              <a:t>Szabad v</a:t>
            </a:r>
            <a:r>
              <a:rPr kumimoji="1" lang="hu-HU" altLang="en-US" sz="2000" dirty="0">
                <a:latin typeface="Calibri" pitchFamily="34" charset="0"/>
              </a:rPr>
              <a:t>allásszabadság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  <a:buFont typeface="Wingdings 2" pitchFamily="18" charset="2"/>
              <a:buChar char="õ"/>
            </a:pPr>
            <a:r>
              <a:rPr kumimoji="1" lang="hu-HU" altLang="en-US" sz="2000" b="1" dirty="0">
                <a:latin typeface="Calibri" pitchFamily="34" charset="0"/>
              </a:rPr>
              <a:t>A rendi alkotmány visszaállítása </a:t>
            </a:r>
            <a:br>
              <a:rPr kumimoji="1" lang="hu-HU" altLang="en-US" sz="2000" b="1" dirty="0">
                <a:latin typeface="Calibri" pitchFamily="34" charset="0"/>
              </a:rPr>
            </a:br>
            <a:r>
              <a:rPr kumimoji="1" lang="hu-HU" altLang="en-US" sz="2000" dirty="0">
                <a:latin typeface="Calibri" pitchFamily="34" charset="0"/>
              </a:rPr>
              <a:t>(kivéve a szabad királyválasztás joga, Aranybulla ellenállási záradéka)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  <a:buFont typeface="Wingdings 2" pitchFamily="18" charset="2"/>
              <a:buChar char="õ"/>
            </a:pPr>
            <a:r>
              <a:rPr kumimoji="1" lang="hu-HU" altLang="en-US" sz="2000" dirty="0">
                <a:latin typeface="Calibri" pitchFamily="34" charset="0"/>
              </a:rPr>
              <a:t>Magyarország uralkodója </a:t>
            </a:r>
            <a:br>
              <a:rPr kumimoji="1" lang="hu-HU" altLang="en-US" sz="2000" dirty="0">
                <a:latin typeface="Calibri" pitchFamily="34" charset="0"/>
              </a:rPr>
            </a:br>
            <a:r>
              <a:rPr kumimoji="1" lang="hu-HU" altLang="en-US" sz="2000" dirty="0">
                <a:latin typeface="Calibri" pitchFamily="34" charset="0"/>
              </a:rPr>
              <a:t>III. Károly:   1711-1740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000" dirty="0">
                <a:latin typeface="Calibri" pitchFamily="34" charset="0"/>
              </a:rPr>
              <a:t>Hűségeskü fejében </a:t>
            </a:r>
            <a:r>
              <a:rPr kumimoji="1" lang="hu-HU" altLang="en-US" sz="2000" b="1" dirty="0">
                <a:latin typeface="Calibri" pitchFamily="34" charset="0"/>
              </a:rPr>
              <a:t>közkegyelem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FF3300"/>
                </a:solidFill>
                <a:sym typeface="Wingdings 2" pitchFamily="18" charset="2"/>
              </a:rPr>
              <a:t>      </a:t>
            </a:r>
            <a:endParaRPr kumimoji="1" lang="hu-HU" altLang="en-US" dirty="0">
              <a:solidFill>
                <a:srgbClr val="FF3300"/>
              </a:solidFill>
              <a:sym typeface="Symbol" pitchFamily="18" charset="2"/>
            </a:endParaRP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FF3300"/>
                </a:solidFill>
                <a:sym typeface="Symbol" pitchFamily="18" charset="2"/>
              </a:rPr>
              <a:t>		</a:t>
            </a:r>
            <a:endParaRPr kumimoji="1" lang="hu-HU" altLang="en-US" dirty="0">
              <a:solidFill>
                <a:srgbClr val="0000FF"/>
              </a:solidFill>
            </a:endParaRP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5899150" y="6211888"/>
            <a:ext cx="3025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hu-HU" altLang="en-US" sz="1800"/>
              <a:t>Magyarország önálló királyság saját rendi alkotmánnyal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288" y="25400"/>
            <a:ext cx="7467600" cy="633413"/>
          </a:xfrm>
        </p:spPr>
        <p:txBody>
          <a:bodyPr/>
          <a:lstStyle/>
          <a:p>
            <a:pPr algn="ctr">
              <a:defRPr/>
            </a:pPr>
            <a:r>
              <a:rPr lang="hu-HU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törökországi önkéntes száműzetés</a:t>
            </a:r>
          </a:p>
        </p:txBody>
      </p:sp>
      <p:sp>
        <p:nvSpPr>
          <p:cNvPr id="47107" name="Tartalom helye 2"/>
          <p:cNvSpPr>
            <a:spLocks noGrp="1"/>
          </p:cNvSpPr>
          <p:nvPr>
            <p:ph sz="quarter" idx="1"/>
          </p:nvPr>
        </p:nvSpPr>
        <p:spPr>
          <a:xfrm>
            <a:off x="250825" y="836613"/>
            <a:ext cx="8497888" cy="4873625"/>
          </a:xfrm>
        </p:spPr>
        <p:txBody>
          <a:bodyPr/>
          <a:lstStyle/>
          <a:p>
            <a:r>
              <a:rPr lang="hu-HU" altLang="en-US" dirty="0">
                <a:latin typeface="Calibri" panose="020F0502020204030204" pitchFamily="34" charset="0"/>
                <a:cs typeface="Calibri" panose="020F0502020204030204" pitchFamily="34" charset="0"/>
              </a:rPr>
              <a:t>1735. április 8. – II. Rákóczi Ferenc halála, Rodostó, Törökország</a:t>
            </a:r>
          </a:p>
          <a:p>
            <a:r>
              <a:rPr lang="hu-HU" altLang="en-US" dirty="0">
                <a:latin typeface="Calibri" panose="020F0502020204030204" pitchFamily="34" charset="0"/>
                <a:cs typeface="Calibri" panose="020F0502020204030204" pitchFamily="34" charset="0"/>
              </a:rPr>
              <a:t>Rákóczi kamarása – Mikes Kelemen (1690-1761), Levelek Törökországból… P… E…. grófnőnek</a:t>
            </a:r>
          </a:p>
          <a:p>
            <a:endParaRPr lang="hu-HU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710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79688"/>
            <a:ext cx="30956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560638"/>
            <a:ext cx="3024187" cy="427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753px-1711_szatmari_beke_elfogadasa">
            <a:hlinkClick r:id="rId3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0"/>
            <a:ext cx="8158163" cy="6499225"/>
          </a:xfrm>
        </p:spPr>
      </p:pic>
      <p:sp>
        <p:nvSpPr>
          <p:cNvPr id="48131" name="Text Box 7"/>
          <p:cNvSpPr txBox="1">
            <a:spLocks noChangeArrowheads="1"/>
          </p:cNvSpPr>
          <p:nvPr/>
        </p:nvSpPr>
        <p:spPr bwMode="auto">
          <a:xfrm>
            <a:off x="-28575" y="64992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sz="1800">
                <a:latin typeface="Calibri" pitchFamily="34" charset="0"/>
                <a:cs typeface="Sakkal Majalla" pitchFamily="2" charset="0"/>
              </a:rPr>
              <a:t>A Szatmári békekötés záradéka nemesi aláírásokkal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0" y="0"/>
            <a:ext cx="685800" cy="6096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hu-HU" altLang="en-US"/>
              <a:t> </a:t>
            </a:r>
          </a:p>
        </p:txBody>
      </p:sp>
      <p:pic>
        <p:nvPicPr>
          <p:cNvPr id="50179" name="Picture 9" descr="rákóczy1703-17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" t="1141" r="806" b="1999"/>
          <a:stretch>
            <a:fillRect/>
          </a:stretch>
        </p:blipFill>
        <p:spPr bwMode="auto">
          <a:xfrm>
            <a:off x="52388" y="306388"/>
            <a:ext cx="9053512" cy="629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8" descr="rákóczy1705-17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1707" r="1595" b="1993"/>
          <a:stretch>
            <a:fillRect/>
          </a:stretch>
        </p:blipFill>
        <p:spPr bwMode="auto">
          <a:xfrm>
            <a:off x="34925" y="260350"/>
            <a:ext cx="9032875" cy="629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rákóczy1708-17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 t="1424" r="1001" b="1707"/>
          <a:stretch>
            <a:fillRect/>
          </a:stretch>
        </p:blipFill>
        <p:spPr bwMode="auto">
          <a:xfrm>
            <a:off x="34925" y="333375"/>
            <a:ext cx="9093200" cy="63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79D3592-6F7B-4E50-8889-0BB32E499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27384"/>
            <a:ext cx="9040254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96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461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hu-HU" sz="4400" dirty="0">
                <a:solidFill>
                  <a:schemeClr val="tx1"/>
                </a:solidFill>
              </a:rPr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41885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40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oggi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904</TotalTime>
  <Words>1068</Words>
  <Application>Microsoft Office PowerPoint</Application>
  <PresentationFormat>Diavetítés a képernyőre (4:3 oldalarány)</PresentationFormat>
  <Paragraphs>159</Paragraphs>
  <Slides>27</Slides>
  <Notes>20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6" baseType="lpstr">
      <vt:lpstr>Calibri</vt:lpstr>
      <vt:lpstr>Century Schoolbook</vt:lpstr>
      <vt:lpstr>Monotype Sorts</vt:lpstr>
      <vt:lpstr>Sakkal Majalla</vt:lpstr>
      <vt:lpstr>Symbol</vt:lpstr>
      <vt:lpstr>Times New Roman</vt:lpstr>
      <vt:lpstr>Wingdings</vt:lpstr>
      <vt:lpstr>Wingdings 2</vt:lpstr>
      <vt:lpstr>Loggia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törökországi önkéntes száműzetés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Company>HÁ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Rákóczi - szabadságharc</dc:title>
  <dc:creator>Henez Árpád</dc:creator>
  <cp:lastModifiedBy>os</cp:lastModifiedBy>
  <cp:revision>100</cp:revision>
  <cp:lastPrinted>1601-01-01T00:00:00Z</cp:lastPrinted>
  <dcterms:created xsi:type="dcterms:W3CDTF">1601-01-01T00:00:00Z</dcterms:created>
  <dcterms:modified xsi:type="dcterms:W3CDTF">2024-06-07T01:32:00Z</dcterms:modified>
</cp:coreProperties>
</file>