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68" r:id="rId5"/>
    <p:sldId id="259" r:id="rId6"/>
    <p:sldId id="270" r:id="rId7"/>
    <p:sldId id="260" r:id="rId8"/>
    <p:sldId id="269" r:id="rId9"/>
    <p:sldId id="261" r:id="rId10"/>
    <p:sldId id="262" r:id="rId11"/>
    <p:sldId id="263" r:id="rId12"/>
    <p:sldId id="264" r:id="rId13"/>
    <p:sldId id="266" r:id="rId14"/>
    <p:sldId id="267" r:id="rId15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Cím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5" name="Dátum helye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E798C-2B85-4DD5-8251-0BAAAF14CDE3}" type="datetimeFigureOut">
              <a:rPr lang="hu-HU"/>
              <a:pPr>
                <a:defRPr/>
              </a:pPr>
              <a:t>2019.10.17.</a:t>
            </a:fld>
            <a:endParaRPr lang="hu-HU"/>
          </a:p>
        </p:txBody>
      </p:sp>
      <p:sp>
        <p:nvSpPr>
          <p:cNvPr id="6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C001620-26B2-4BAD-AAAA-98A227AF720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0672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7" name="Tartalom helye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356EC-66F5-40E4-9E87-438B03E3DD10}" type="datetimeFigureOut">
              <a:rPr lang="hu-HU"/>
              <a:pPr>
                <a:defRPr/>
              </a:pPr>
              <a:t>2019.10.17.</a:t>
            </a:fld>
            <a:endParaRPr lang="hu-HU"/>
          </a:p>
        </p:txBody>
      </p:sp>
      <p:sp>
        <p:nvSpPr>
          <p:cNvPr id="5" name="Élőláb hely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EC363A-3D68-4A66-BB36-7B0E4F7FACF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900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Szöveg hely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" name="Dátum helye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C626F-BEC7-41B5-AD62-C9B146C9CDFF}" type="datetimeFigureOut">
              <a:rPr lang="hu-HU"/>
              <a:pPr>
                <a:defRPr/>
              </a:pPr>
              <a:t>2019.10.17.</a:t>
            </a:fld>
            <a:endParaRPr lang="hu-HU"/>
          </a:p>
        </p:txBody>
      </p:sp>
      <p:sp>
        <p:nvSpPr>
          <p:cNvPr id="7" name="Élőláb hely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49D88E-3B74-4E7B-AD5F-6992DA162273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1356092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ím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3" name="Tartalom helye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20649-2EAA-45B7-AC12-ACC45FA704B0}" type="datetimeFigureOut">
              <a:rPr lang="hu-HU"/>
              <a:pPr>
                <a:defRPr/>
              </a:pPr>
              <a:t>2019.10.17.</a:t>
            </a:fld>
            <a:endParaRPr lang="hu-HU"/>
          </a:p>
        </p:txBody>
      </p:sp>
      <p:sp>
        <p:nvSpPr>
          <p:cNvPr id="6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FF4AF-61DC-43F0-B90E-7E2A89E0AC4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46866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Cím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5" name="Szöveg hely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28" name="Tartalom helye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8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ADD96-7086-4ED7-839A-14D7A85C2898}" type="datetimeFigureOut">
              <a:rPr lang="hu-HU"/>
              <a:pPr>
                <a:defRPr/>
              </a:pPr>
              <a:t>2019.10.17.</a:t>
            </a:fld>
            <a:endParaRPr lang="hu-HU"/>
          </a:p>
        </p:txBody>
      </p:sp>
      <p:sp>
        <p:nvSpPr>
          <p:cNvPr id="9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E27654-770D-4240-9A58-9C6AE78C40D7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252297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ím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49117-65E9-40D7-A911-DA425E61B53A}" type="datetimeFigureOut">
              <a:rPr lang="hu-HU"/>
              <a:pPr>
                <a:defRPr/>
              </a:pPr>
              <a:t>2019.10.17.</a:t>
            </a:fld>
            <a:endParaRPr lang="hu-HU"/>
          </a:p>
        </p:txBody>
      </p:sp>
      <p:sp>
        <p:nvSpPr>
          <p:cNvPr id="4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F8B50-A9AF-4C01-B122-F28B1E2E2264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07251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51C0-25A4-4507-9734-DB65B7900029}" type="datetimeFigureOut">
              <a:rPr lang="hu-HU"/>
              <a:pPr>
                <a:defRPr/>
              </a:pPr>
              <a:t>2019.10.17.</a:t>
            </a:fld>
            <a:endParaRPr lang="hu-HU"/>
          </a:p>
        </p:txBody>
      </p:sp>
      <p:sp>
        <p:nvSpPr>
          <p:cNvPr id="3" name="Élőláb hely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BE8CC4-0814-484B-877F-E85F91BDF74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386847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Cím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ECB9B-323D-4306-86E0-C96F0480BB7A}" type="datetimeFigureOut">
              <a:rPr lang="hu-HU"/>
              <a:pPr>
                <a:defRPr/>
              </a:pPr>
              <a:t>2019.10.17.</a:t>
            </a:fld>
            <a:endParaRPr lang="hu-HU"/>
          </a:p>
        </p:txBody>
      </p:sp>
      <p:sp>
        <p:nvSpPr>
          <p:cNvPr id="7" name="Élőláb hely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CB4D22-4D9C-4D64-B433-ED148C0B4D75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4922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ép hely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17" name="Cím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A7C02-A25E-4653-93D9-2632318BE5A3}" type="datetimeFigureOut">
              <a:rPr lang="hu-HU"/>
              <a:pPr>
                <a:defRPr/>
              </a:pPr>
              <a:t>2019.10.17.</a:t>
            </a:fld>
            <a:endParaRPr lang="hu-HU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608D5A-0F04-459C-9526-5CA1E5689E8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917338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AAA11-E508-4448-819C-F852103F5A90}" type="datetimeFigureOut">
              <a:rPr lang="hu-HU"/>
              <a:pPr>
                <a:defRPr/>
              </a:pPr>
              <a:t>2019.10.17.</a:t>
            </a:fld>
            <a:endParaRPr lang="hu-HU"/>
          </a:p>
        </p:txBody>
      </p:sp>
      <p:sp>
        <p:nvSpPr>
          <p:cNvPr id="5" name="Élőláb hely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6F5F4-A7CB-4F34-9204-BFCBEE6BCE03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44356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22513-4D69-407A-9491-CE9BF73C8B2C}" type="datetimeFigureOut">
              <a:rPr lang="hu-HU"/>
              <a:pPr>
                <a:defRPr/>
              </a:pPr>
              <a:t>2019.10.17.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845F7E-4F40-4B5D-B956-19BEF800EC6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16348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Szöveg helye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  <a:endParaRPr lang="en-US" altLang="hu-HU" smtClean="0"/>
          </a:p>
        </p:txBody>
      </p:sp>
      <p:sp>
        <p:nvSpPr>
          <p:cNvPr id="11" name="Dátum hely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3A96DFF-780A-44B9-8D13-B8DA2601D292}" type="datetimeFigureOut">
              <a:rPr lang="hu-HU"/>
              <a:pPr>
                <a:defRPr/>
              </a:pPr>
              <a:t>2019.10.17.</a:t>
            </a:fld>
            <a:endParaRPr lang="hu-HU"/>
          </a:p>
        </p:txBody>
      </p:sp>
      <p:sp>
        <p:nvSpPr>
          <p:cNvPr id="28" name="Élőláb hely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D38E27"/>
                </a:solidFill>
                <a:latin typeface="Century Schoolbook" panose="02040604050505020304" pitchFamily="18" charset="0"/>
              </a:defRPr>
            </a:lvl1pPr>
          </a:lstStyle>
          <a:p>
            <a:pPr>
              <a:defRPr/>
            </a:pPr>
            <a:fld id="{539B33AE-0B6B-4D9A-B178-1A586A6E865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10" name="Cím hely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0" r:id="rId4"/>
    <p:sldLayoutId id="2147483796" r:id="rId5"/>
    <p:sldLayoutId id="2147483791" r:id="rId6"/>
    <p:sldLayoutId id="2147483797" r:id="rId7"/>
    <p:sldLayoutId id="2147483798" r:id="rId8"/>
    <p:sldLayoutId id="2147483799" r:id="rId9"/>
    <p:sldLayoutId id="2147483792" r:id="rId10"/>
    <p:sldLayoutId id="214748380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Schoolbook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5877272"/>
            <a:ext cx="8458200" cy="5207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4000" dirty="0" smtClean="0">
                <a:solidFill>
                  <a:schemeClr val="tx1"/>
                </a:solidFill>
              </a:rPr>
              <a:t>Reformkor</a:t>
            </a:r>
            <a:endParaRPr lang="hu-HU" sz="4000" dirty="0">
              <a:solidFill>
                <a:schemeClr val="tx1"/>
              </a:solidFill>
            </a:endParaRPr>
          </a:p>
        </p:txBody>
      </p:sp>
      <p:pic>
        <p:nvPicPr>
          <p:cNvPr id="6" name="Tartalom helye 5" descr="Budapest_bridge_c185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98446"/>
            <a:ext cx="7799784" cy="5149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3257" y="188640"/>
            <a:ext cx="86868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A reformkor kezdete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4525962"/>
          </a:xfrm>
        </p:spPr>
        <p:txBody>
          <a:bodyPr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200" dirty="0" smtClean="0">
                <a:solidFill>
                  <a:schemeClr val="tx1"/>
                </a:solidFill>
              </a:rPr>
              <a:t>A </a:t>
            </a:r>
            <a:r>
              <a:rPr lang="hu-HU" sz="2200" b="1" dirty="0" smtClean="0">
                <a:solidFill>
                  <a:schemeClr val="tx1"/>
                </a:solidFill>
              </a:rPr>
              <a:t>reformkor</a:t>
            </a:r>
            <a:r>
              <a:rPr lang="hu-HU" sz="2200" dirty="0" smtClean="0">
                <a:solidFill>
                  <a:schemeClr val="tx1"/>
                </a:solidFill>
              </a:rPr>
              <a:t> elnevezés a 19. század elejére a fejlődésben Nyugat-Európa államaihoz képest lemaradt magyar társadalomban végbemenő újítási, modernizációs szándékra utal.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200" dirty="0" smtClean="0">
                <a:solidFill>
                  <a:schemeClr val="tx1"/>
                </a:solidFill>
              </a:rPr>
              <a:t>A korszak idején számtalan szociális, gazdasági, kulturális vívmány született.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200" dirty="0" smtClean="0">
                <a:solidFill>
                  <a:schemeClr val="tx1"/>
                </a:solidFill>
              </a:rPr>
              <a:t>A </a:t>
            </a:r>
            <a:r>
              <a:rPr lang="hu-HU" sz="2200" b="1" dirty="0" smtClean="0">
                <a:solidFill>
                  <a:schemeClr val="tx1"/>
                </a:solidFill>
              </a:rPr>
              <a:t>jobbágykérdés</a:t>
            </a:r>
            <a:r>
              <a:rPr lang="hu-HU" sz="2200" dirty="0" smtClean="0">
                <a:solidFill>
                  <a:schemeClr val="tx1"/>
                </a:solidFill>
              </a:rPr>
              <a:t> rendezése, az önálló, </a:t>
            </a:r>
            <a:r>
              <a:rPr lang="hu-HU" sz="2200" b="1" dirty="0" smtClean="0">
                <a:solidFill>
                  <a:schemeClr val="tx1"/>
                </a:solidFill>
              </a:rPr>
              <a:t>modern ipar </a:t>
            </a:r>
            <a:r>
              <a:rPr lang="hu-HU" sz="2200" dirty="0" smtClean="0">
                <a:solidFill>
                  <a:schemeClr val="tx1"/>
                </a:solidFill>
              </a:rPr>
              <a:t>megteremtése, a </a:t>
            </a:r>
            <a:r>
              <a:rPr lang="hu-HU" sz="2200" b="1" dirty="0" smtClean="0">
                <a:solidFill>
                  <a:schemeClr val="tx1"/>
                </a:solidFill>
              </a:rPr>
              <a:t>Himnusz</a:t>
            </a:r>
            <a:r>
              <a:rPr lang="hu-HU" sz="2200" dirty="0" smtClean="0">
                <a:solidFill>
                  <a:schemeClr val="tx1"/>
                </a:solidFill>
              </a:rPr>
              <a:t> és egyéb nemzeti összetartozást kifejező költemények, valamint a </a:t>
            </a:r>
            <a:r>
              <a:rPr lang="hu-HU" sz="2200" b="1" dirty="0" smtClean="0">
                <a:solidFill>
                  <a:schemeClr val="tx1"/>
                </a:solidFill>
              </a:rPr>
              <a:t>polgári átalakulás </a:t>
            </a:r>
            <a:r>
              <a:rPr lang="hu-HU" sz="2200" dirty="0" smtClean="0">
                <a:solidFill>
                  <a:schemeClr val="tx1"/>
                </a:solidFill>
              </a:rPr>
              <a:t>útjában álló akadályok elhárítása.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200" dirty="0" smtClean="0">
                <a:solidFill>
                  <a:schemeClr val="tx1"/>
                </a:solidFill>
              </a:rPr>
              <a:t>Alapjai a modern, </a:t>
            </a:r>
            <a:r>
              <a:rPr lang="hu-HU" sz="2200" b="1" dirty="0" smtClean="0">
                <a:solidFill>
                  <a:schemeClr val="tx1"/>
                </a:solidFill>
              </a:rPr>
              <a:t>polgári Magyarország </a:t>
            </a:r>
            <a:r>
              <a:rPr lang="hu-HU" sz="2200" dirty="0" smtClean="0">
                <a:solidFill>
                  <a:schemeClr val="tx1"/>
                </a:solidFill>
              </a:rPr>
              <a:t>megteremtésének.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hu-HU" sz="2200" dirty="0" smtClean="0">
              <a:solidFill>
                <a:schemeClr val="tx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0" y="4580984"/>
            <a:ext cx="4588923" cy="194421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740310" y="6525200"/>
            <a:ext cx="3543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 Pesti Magyar Színház, 1837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953" y="4644736"/>
            <a:ext cx="4502739" cy="180860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508104" y="647262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 Magyar Nemzeti Múzeum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6096" y="112691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Gróf Széchenyi István</a:t>
            </a:r>
            <a:endParaRPr lang="hu-HU" dirty="0"/>
          </a:p>
        </p:txBody>
      </p:sp>
      <p:sp>
        <p:nvSpPr>
          <p:cNvPr id="12292" name="Tartalom helye 4"/>
          <p:cNvSpPr>
            <a:spLocks noGrp="1"/>
          </p:cNvSpPr>
          <p:nvPr>
            <p:ph sz="half" idx="2"/>
          </p:nvPr>
        </p:nvSpPr>
        <p:spPr>
          <a:xfrm>
            <a:off x="2195736" y="1080790"/>
            <a:ext cx="6948264" cy="5516562"/>
          </a:xfrm>
        </p:spPr>
        <p:txBody>
          <a:bodyPr/>
          <a:lstStyle/>
          <a:p>
            <a:pPr algn="just" eaLnBrk="1" hangingPunct="1"/>
            <a:r>
              <a:rPr lang="hu-HU" altLang="hu-HU" sz="2200" dirty="0" smtClean="0">
                <a:solidFill>
                  <a:schemeClr val="tx1"/>
                </a:solidFill>
              </a:rPr>
              <a:t>Széchenyi életének kezdeti, katonai és világutazó szakasza után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megcsömörlött arisztokrata társainak</a:t>
            </a:r>
            <a:r>
              <a:rPr lang="hu-HU" altLang="hu-HU" sz="2200" dirty="0" smtClean="0">
                <a:solidFill>
                  <a:schemeClr val="tx1"/>
                </a:solidFill>
              </a:rPr>
              <a:t> hedonista gondolkodásmódjától, s nagy lendülettel vetette bele magát az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ország modernizálásának </a:t>
            </a:r>
            <a:r>
              <a:rPr lang="hu-HU" altLang="hu-HU" sz="2200" dirty="0" smtClean="0">
                <a:solidFill>
                  <a:schemeClr val="tx1"/>
                </a:solidFill>
              </a:rPr>
              <a:t>folyamatába.</a:t>
            </a:r>
          </a:p>
          <a:p>
            <a:pPr algn="just" eaLnBrk="1" hangingPunct="1"/>
            <a:r>
              <a:rPr lang="hu-HU" altLang="hu-HU" sz="2200" dirty="0" smtClean="0">
                <a:solidFill>
                  <a:schemeClr val="tx1"/>
                </a:solidFill>
              </a:rPr>
              <a:t>Az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1825-1827-es</a:t>
            </a:r>
            <a:r>
              <a:rPr lang="hu-HU" altLang="hu-HU" sz="2200" dirty="0" smtClean="0">
                <a:solidFill>
                  <a:schemeClr val="tx1"/>
                </a:solidFill>
              </a:rPr>
              <a:t> első reformországgyűlésen birtokai egyéves jövedelmének kamatát ajánlotta fel egy, a magyar nyelvet felkaroló szervezet, a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Magyar Tudományos Akadémia </a:t>
            </a:r>
            <a:r>
              <a:rPr lang="hu-HU" altLang="hu-HU" sz="2200" dirty="0" smtClean="0">
                <a:solidFill>
                  <a:schemeClr val="tx1"/>
                </a:solidFill>
              </a:rPr>
              <a:t>megalapítására (eredetileg Magyar Tudós Társaság).</a:t>
            </a:r>
          </a:p>
          <a:p>
            <a:pPr algn="just" eaLnBrk="1" hangingPunct="1"/>
            <a:r>
              <a:rPr lang="hu-HU" altLang="hu-HU" sz="2200" dirty="0" smtClean="0">
                <a:solidFill>
                  <a:schemeClr val="tx1"/>
                </a:solidFill>
              </a:rPr>
              <a:t>1830-as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Hitel</a:t>
            </a:r>
            <a:r>
              <a:rPr lang="hu-HU" altLang="hu-HU" sz="2200" dirty="0" smtClean="0">
                <a:solidFill>
                  <a:schemeClr val="tx1"/>
                </a:solidFill>
              </a:rPr>
              <a:t> című munkájában összefüggő reformprogramot adott. Az 1831-es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Világ </a:t>
            </a:r>
            <a:r>
              <a:rPr lang="hu-HU" altLang="hu-HU" sz="2200" dirty="0" smtClean="0">
                <a:solidFill>
                  <a:schemeClr val="tx1"/>
                </a:solidFill>
              </a:rPr>
              <a:t>című könyve magyarázat és vitairat a Hitel-</a:t>
            </a:r>
            <a:r>
              <a:rPr lang="hu-HU" altLang="hu-HU" sz="2200" dirty="0" err="1" smtClean="0">
                <a:solidFill>
                  <a:schemeClr val="tx1"/>
                </a:solidFill>
              </a:rPr>
              <a:t>hez</a:t>
            </a:r>
            <a:r>
              <a:rPr lang="hu-HU" altLang="hu-HU" sz="2200" dirty="0" smtClean="0">
                <a:solidFill>
                  <a:schemeClr val="tx1"/>
                </a:solidFill>
              </a:rPr>
              <a:t>.</a:t>
            </a:r>
            <a:endParaRPr lang="hu-HU" altLang="hu-HU" sz="2200" b="1" dirty="0" smtClean="0">
              <a:solidFill>
                <a:schemeClr val="tx1"/>
              </a:solidFill>
            </a:endParaRPr>
          </a:p>
          <a:p>
            <a:pPr algn="just" eaLnBrk="1" hangingPunct="1"/>
            <a:r>
              <a:rPr lang="hu-HU" altLang="hu-HU" sz="2200" dirty="0" smtClean="0">
                <a:solidFill>
                  <a:schemeClr val="tx1"/>
                </a:solidFill>
              </a:rPr>
              <a:t>Reformprogramját sűrítve tárja a nyilvánosság </a:t>
            </a:r>
            <a:r>
              <a:rPr lang="hu-HU" altLang="hu-HU" sz="2200" smtClean="0">
                <a:solidFill>
                  <a:schemeClr val="tx1"/>
                </a:solidFill>
              </a:rPr>
              <a:t>elé </a:t>
            </a:r>
            <a:r>
              <a:rPr lang="hu-HU" altLang="hu-HU" sz="2200" smtClean="0">
                <a:solidFill>
                  <a:schemeClr val="tx1"/>
                </a:solidFill>
              </a:rPr>
              <a:t>1833-ban </a:t>
            </a:r>
            <a:r>
              <a:rPr lang="hu-HU" altLang="hu-HU" sz="2200" dirty="0" smtClean="0">
                <a:solidFill>
                  <a:schemeClr val="tx1"/>
                </a:solidFill>
              </a:rPr>
              <a:t>a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Stádium </a:t>
            </a:r>
            <a:r>
              <a:rPr lang="hu-HU" altLang="hu-HU" sz="2200" dirty="0" smtClean="0">
                <a:solidFill>
                  <a:schemeClr val="tx1"/>
                </a:solidFill>
              </a:rPr>
              <a:t>című könyvében.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268760"/>
            <a:ext cx="2265152" cy="51118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idember_trailer0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40568" y="-6763"/>
            <a:ext cx="10297144" cy="686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7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4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3400" y="14371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Gróf Széchenyi István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2195513" y="980728"/>
            <a:ext cx="6948487" cy="5877272"/>
          </a:xfrm>
        </p:spPr>
        <p:txBody>
          <a:bodyPr>
            <a:noAutofit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Széchenyi élen járt elméleti munkássága </a:t>
            </a:r>
            <a:r>
              <a:rPr lang="hu-HU" sz="2100" b="1" dirty="0" smtClean="0">
                <a:solidFill>
                  <a:schemeClr val="tx1"/>
                </a:solidFill>
              </a:rPr>
              <a:t>gyakorlati megvalósítás</a:t>
            </a:r>
            <a:r>
              <a:rPr lang="hu-HU" sz="2100" dirty="0" smtClean="0">
                <a:solidFill>
                  <a:schemeClr val="tx1"/>
                </a:solidFill>
              </a:rPr>
              <a:t>ában.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A </a:t>
            </a:r>
            <a:r>
              <a:rPr lang="hu-HU" sz="2100" b="1" dirty="0" smtClean="0">
                <a:solidFill>
                  <a:schemeClr val="tx1"/>
                </a:solidFill>
              </a:rPr>
              <a:t>Vaskaput</a:t>
            </a:r>
            <a:r>
              <a:rPr lang="hu-HU" sz="2100" dirty="0" smtClean="0">
                <a:solidFill>
                  <a:schemeClr val="tx1"/>
                </a:solidFill>
              </a:rPr>
              <a:t> hajózhatóvá tette.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Irányította a </a:t>
            </a:r>
            <a:r>
              <a:rPr lang="hu-HU" sz="2100" b="1" dirty="0" smtClean="0">
                <a:solidFill>
                  <a:schemeClr val="tx1"/>
                </a:solidFill>
              </a:rPr>
              <a:t>Tisza-szabályozás </a:t>
            </a:r>
            <a:r>
              <a:rPr lang="hu-HU" sz="2100" dirty="0" smtClean="0">
                <a:solidFill>
                  <a:schemeClr val="tx1"/>
                </a:solidFill>
              </a:rPr>
              <a:t>előkészületeit, kezdeményezte a </a:t>
            </a:r>
            <a:r>
              <a:rPr lang="hu-HU" sz="2100" b="1" dirty="0" smtClean="0">
                <a:solidFill>
                  <a:schemeClr val="tx1"/>
                </a:solidFill>
              </a:rPr>
              <a:t>dunai gőzhajózás</a:t>
            </a:r>
            <a:r>
              <a:rPr lang="hu-HU" sz="2100" dirty="0" smtClean="0">
                <a:solidFill>
                  <a:schemeClr val="tx1"/>
                </a:solidFill>
              </a:rPr>
              <a:t>t, hajógyárat és téli kikötőt létesített.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Az első gőzzel hajtott </a:t>
            </a:r>
            <a:r>
              <a:rPr lang="hu-HU" sz="2100" b="1" dirty="0" smtClean="0">
                <a:solidFill>
                  <a:schemeClr val="tx1"/>
                </a:solidFill>
              </a:rPr>
              <a:t>hengermalom</a:t>
            </a:r>
            <a:r>
              <a:rPr lang="hu-HU" sz="2100" dirty="0" smtClean="0">
                <a:solidFill>
                  <a:schemeClr val="tx1"/>
                </a:solidFill>
              </a:rPr>
              <a:t> megépíttetése mellett a selyemhernyó-tenyésztést is népszerűsítette.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Ő építtette a </a:t>
            </a:r>
            <a:r>
              <a:rPr lang="hu-HU" sz="2100" b="1" dirty="0" smtClean="0">
                <a:solidFill>
                  <a:schemeClr val="tx1"/>
                </a:solidFill>
              </a:rPr>
              <a:t>Lánchidat</a:t>
            </a:r>
            <a:r>
              <a:rPr lang="hu-HU" sz="2100" dirty="0" smtClean="0">
                <a:solidFill>
                  <a:schemeClr val="tx1"/>
                </a:solidFill>
              </a:rPr>
              <a:t> is.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A </a:t>
            </a:r>
            <a:r>
              <a:rPr lang="hu-HU" sz="2100" b="1" dirty="0" smtClean="0">
                <a:solidFill>
                  <a:schemeClr val="tx1"/>
                </a:solidFill>
              </a:rPr>
              <a:t>vasútvonalak</a:t>
            </a:r>
            <a:r>
              <a:rPr lang="hu-HU" sz="2100" dirty="0" smtClean="0">
                <a:solidFill>
                  <a:schemeClr val="tx1"/>
                </a:solidFill>
              </a:rPr>
              <a:t> létesítését sürgette. 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Meghonosította a </a:t>
            </a:r>
            <a:r>
              <a:rPr lang="hu-HU" sz="2100" b="1" dirty="0" smtClean="0">
                <a:solidFill>
                  <a:schemeClr val="tx1"/>
                </a:solidFill>
              </a:rPr>
              <a:t>lóversenyzés</a:t>
            </a:r>
            <a:r>
              <a:rPr lang="hu-HU" sz="2100" dirty="0" smtClean="0">
                <a:solidFill>
                  <a:schemeClr val="tx1"/>
                </a:solidFill>
              </a:rPr>
              <a:t>t, a </a:t>
            </a:r>
            <a:r>
              <a:rPr lang="hu-HU" sz="2100" b="1" dirty="0" err="1" smtClean="0">
                <a:solidFill>
                  <a:schemeClr val="tx1"/>
                </a:solidFill>
              </a:rPr>
              <a:t>casinó</a:t>
            </a:r>
            <a:r>
              <a:rPr lang="hu-HU" sz="2100" dirty="0" err="1" smtClean="0">
                <a:solidFill>
                  <a:schemeClr val="tx1"/>
                </a:solidFill>
              </a:rPr>
              <a:t>t</a:t>
            </a:r>
            <a:r>
              <a:rPr lang="hu-HU" sz="2100" dirty="0" smtClean="0">
                <a:solidFill>
                  <a:schemeClr val="tx1"/>
                </a:solidFill>
              </a:rPr>
              <a:t>, de még a rendszeres fürdés szokását is. 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100" dirty="0" smtClean="0">
                <a:solidFill>
                  <a:schemeClr val="tx1"/>
                </a:solidFill>
              </a:rPr>
              <a:t>Programjában szerepelt a </a:t>
            </a:r>
            <a:r>
              <a:rPr lang="hu-HU" sz="2100" b="1" dirty="0" smtClean="0">
                <a:solidFill>
                  <a:schemeClr val="tx1"/>
                </a:solidFill>
              </a:rPr>
              <a:t>jobbágyfelszabadítás</a:t>
            </a:r>
            <a:r>
              <a:rPr lang="hu-HU" sz="2100" dirty="0" smtClean="0">
                <a:solidFill>
                  <a:schemeClr val="tx1"/>
                </a:solidFill>
              </a:rPr>
              <a:t> is, ám </a:t>
            </a:r>
            <a:r>
              <a:rPr lang="hu-HU" sz="2100" b="1" i="1" u="sng" dirty="0" smtClean="0">
                <a:solidFill>
                  <a:schemeClr val="tx1"/>
                </a:solidFill>
              </a:rPr>
              <a:t>Ő EZT LASSAN, A FEJLŐDÉSSEL EGYÜTT KÉPZELTE EL.</a:t>
            </a:r>
            <a:endParaRPr lang="hu-HU" sz="2100" b="1" i="1" u="sng" dirty="0">
              <a:solidFill>
                <a:schemeClr val="tx1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0079" y="1261306"/>
            <a:ext cx="2895592" cy="528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anchid00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1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4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-99392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Kossuth Lajos</a:t>
            </a:r>
            <a:endParaRPr lang="hu-HU" dirty="0"/>
          </a:p>
        </p:txBody>
      </p:sp>
      <p:pic>
        <p:nvPicPr>
          <p:cNvPr id="14339" name="Tartalom helye 4" descr="kossuth lajos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96" y="758626"/>
            <a:ext cx="2322056" cy="2978431"/>
          </a:xfrm>
        </p:spPr>
      </p:pic>
      <p:sp>
        <p:nvSpPr>
          <p:cNvPr id="14340" name="Tartalom helye 3"/>
          <p:cNvSpPr>
            <a:spLocks noGrp="1"/>
          </p:cNvSpPr>
          <p:nvPr>
            <p:ph sz="half" idx="2"/>
          </p:nvPr>
        </p:nvSpPr>
        <p:spPr>
          <a:xfrm>
            <a:off x="2240979" y="1052736"/>
            <a:ext cx="6867525" cy="5544616"/>
          </a:xfrm>
        </p:spPr>
        <p:txBody>
          <a:bodyPr/>
          <a:lstStyle/>
          <a:p>
            <a:pPr algn="just" eaLnBrk="1" hangingPunct="1"/>
            <a:r>
              <a:rPr lang="hu-HU" altLang="hu-HU" sz="2400" dirty="0" smtClean="0">
                <a:solidFill>
                  <a:schemeClr val="tx1"/>
                </a:solidFill>
              </a:rPr>
              <a:t>Az 1830-as évektől fellépő Kossuth Lajosnak volt a legnagyobb szerepe az </a:t>
            </a:r>
            <a:r>
              <a:rPr lang="hu-HU" altLang="hu-HU" sz="2400" b="1" dirty="0" smtClean="0">
                <a:solidFill>
                  <a:schemeClr val="tx1"/>
                </a:solidFill>
              </a:rPr>
              <a:t>országos közvélemény </a:t>
            </a:r>
            <a:r>
              <a:rPr lang="hu-HU" altLang="hu-HU" sz="2400" dirty="0" smtClean="0">
                <a:solidFill>
                  <a:schemeClr val="tx1"/>
                </a:solidFill>
              </a:rPr>
              <a:t>alakításában.</a:t>
            </a:r>
          </a:p>
          <a:p>
            <a:pPr algn="just" eaLnBrk="1" hangingPunct="1"/>
            <a:r>
              <a:rPr lang="hu-HU" altLang="hu-HU" sz="2400" b="1" u="sng" dirty="0" smtClean="0">
                <a:solidFill>
                  <a:schemeClr val="tx1"/>
                </a:solidFill>
              </a:rPr>
              <a:t>Országgyűlési Tudósítások</a:t>
            </a:r>
            <a:r>
              <a:rPr lang="hu-HU" altLang="hu-HU" sz="2400" b="1" dirty="0" smtClean="0">
                <a:solidFill>
                  <a:schemeClr val="tx1"/>
                </a:solidFill>
              </a:rPr>
              <a:t> </a:t>
            </a:r>
            <a:r>
              <a:rPr lang="hu-HU" altLang="hu-HU" sz="2400" dirty="0" smtClean="0">
                <a:solidFill>
                  <a:schemeClr val="tx1"/>
                </a:solidFill>
              </a:rPr>
              <a:t>című kézirataival tájékoztatta az ország népét az országgyűlésben történő eseményekről.</a:t>
            </a:r>
          </a:p>
          <a:p>
            <a:pPr algn="just" eaLnBrk="1" hangingPunct="1"/>
            <a:r>
              <a:rPr lang="hu-HU" altLang="hu-HU" sz="2400" dirty="0" smtClean="0">
                <a:solidFill>
                  <a:schemeClr val="tx1"/>
                </a:solidFill>
              </a:rPr>
              <a:t>1841 januárjától főszerkesztője lett az akkoriban induló </a:t>
            </a:r>
            <a:r>
              <a:rPr lang="hu-HU" altLang="hu-HU" sz="2400" b="1" dirty="0" smtClean="0">
                <a:solidFill>
                  <a:schemeClr val="tx1"/>
                </a:solidFill>
              </a:rPr>
              <a:t>Pesti Hírlap</a:t>
            </a:r>
            <a:r>
              <a:rPr lang="hu-HU" altLang="hu-HU" sz="2400" dirty="0" smtClean="0">
                <a:solidFill>
                  <a:schemeClr val="tx1"/>
                </a:solidFill>
              </a:rPr>
              <a:t>nak. Ez a napilap, habár erős cenzúra alá esett, Kossuth zsenialitásának köszönhetően mégis képes volt sorra venni és kitárgyalni a korabeli Magyarország minden égető politikai, szociális, gazdasági problémáját, megteremtve ezzel a </a:t>
            </a:r>
            <a:r>
              <a:rPr lang="hu-HU" altLang="hu-HU" sz="2400" b="1" dirty="0" smtClean="0">
                <a:solidFill>
                  <a:schemeClr val="tx1"/>
                </a:solidFill>
              </a:rPr>
              <a:t>modern magyar újságírás</a:t>
            </a:r>
            <a:r>
              <a:rPr lang="hu-HU" altLang="hu-HU" sz="2400" dirty="0" smtClean="0">
                <a:solidFill>
                  <a:schemeClr val="tx1"/>
                </a:solidFill>
              </a:rPr>
              <a:t>t.</a:t>
            </a:r>
          </a:p>
          <a:p>
            <a:pPr eaLnBrk="1" hangingPunct="1"/>
            <a:endParaRPr lang="hu-HU" altLang="hu-HU" sz="2400" dirty="0" smtClean="0">
              <a:solidFill>
                <a:schemeClr val="tx1"/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18" y="3825044"/>
            <a:ext cx="2581173" cy="30418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zechenyi_kossuth_Ellentet0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1138973"/>
            <a:ext cx="3119943" cy="445192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Kossuth Lajos</a:t>
            </a:r>
            <a:endParaRPr lang="hu-HU" dirty="0"/>
          </a:p>
        </p:txBody>
      </p:sp>
      <p:sp>
        <p:nvSpPr>
          <p:cNvPr id="15364" name="Tartalom helye 3"/>
          <p:cNvSpPr>
            <a:spLocks noGrp="1"/>
          </p:cNvSpPr>
          <p:nvPr>
            <p:ph sz="half" idx="2"/>
          </p:nvPr>
        </p:nvSpPr>
        <p:spPr>
          <a:xfrm>
            <a:off x="2260926" y="1124744"/>
            <a:ext cx="6867525" cy="4911725"/>
          </a:xfrm>
        </p:spPr>
        <p:txBody>
          <a:bodyPr/>
          <a:lstStyle/>
          <a:p>
            <a:pPr algn="just" eaLnBrk="1" hangingPunct="1"/>
            <a:r>
              <a:rPr lang="hu-HU" altLang="hu-HU" sz="2200" dirty="0" smtClean="0">
                <a:solidFill>
                  <a:schemeClr val="tx1"/>
                </a:solidFill>
              </a:rPr>
              <a:t>Reformprogramja a jobbágykérdésben kötelező, államilag támogatott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örökváltság</a:t>
            </a:r>
            <a:r>
              <a:rPr lang="hu-HU" altLang="hu-HU" sz="2200" dirty="0" smtClean="0">
                <a:solidFill>
                  <a:schemeClr val="tx1"/>
                </a:solidFill>
              </a:rPr>
              <a:t>ot irányzott elő, célul tűzte ki a nemesség megadóztatásával a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közteherviselés</a:t>
            </a:r>
            <a:r>
              <a:rPr lang="hu-HU" altLang="hu-HU" sz="2200" dirty="0" smtClean="0">
                <a:solidFill>
                  <a:schemeClr val="tx1"/>
                </a:solidFill>
              </a:rPr>
              <a:t> bevezetését, valamint a politikai szabadságjogok megteremtését, a népképviseletet.</a:t>
            </a:r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hu-HU" altLang="hu-HU" sz="2200" dirty="0" smtClean="0">
              <a:solidFill>
                <a:schemeClr val="tx1"/>
              </a:solidFill>
            </a:endParaRPr>
          </a:p>
          <a:p>
            <a:pPr algn="just" eaLnBrk="1" hangingPunct="1"/>
            <a:r>
              <a:rPr lang="hu-HU" altLang="hu-HU" sz="2200" dirty="0" smtClean="0">
                <a:solidFill>
                  <a:schemeClr val="tx1"/>
                </a:solidFill>
              </a:rPr>
              <a:t>Programjában már a </a:t>
            </a:r>
            <a:r>
              <a:rPr lang="hu-HU" altLang="hu-HU" sz="2200" b="1" dirty="0" smtClean="0">
                <a:solidFill>
                  <a:schemeClr val="tx1"/>
                </a:solidFill>
              </a:rPr>
              <a:t>polgári tulajdonviszonyok </a:t>
            </a:r>
            <a:r>
              <a:rPr lang="hu-HU" altLang="hu-HU" sz="2200" dirty="0" smtClean="0">
                <a:solidFill>
                  <a:schemeClr val="tx1"/>
                </a:solidFill>
              </a:rPr>
              <a:t>és a politikai egyenlőség megvalósítása körvonalazódott. Ezek megvalósítását a középnemességtől remélte (nem a főnemességtől/arisztokráciától, vagyis a magyar országgyűlés felsőházától).</a:t>
            </a:r>
          </a:p>
          <a:p>
            <a:pPr algn="just" eaLnBrk="1" hangingPunct="1">
              <a:buFont typeface="Wingdings 2" panose="05020102010507070707" pitchFamily="18" charset="2"/>
              <a:buNone/>
            </a:pPr>
            <a:endParaRPr lang="hu-HU" altLang="hu-HU" sz="2200" dirty="0" smtClean="0">
              <a:solidFill>
                <a:schemeClr val="tx1"/>
              </a:solidFill>
            </a:endParaRPr>
          </a:p>
          <a:p>
            <a:pPr algn="just" eaLnBrk="1" hangingPunct="1"/>
            <a:r>
              <a:rPr lang="hu-HU" altLang="hu-HU" sz="2200" b="1" dirty="0" smtClean="0">
                <a:solidFill>
                  <a:schemeClr val="tx1"/>
                </a:solidFill>
              </a:rPr>
              <a:t>Védegylet</a:t>
            </a:r>
            <a:r>
              <a:rPr lang="hu-HU" altLang="hu-HU" sz="2200" dirty="0" smtClean="0">
                <a:solidFill>
                  <a:schemeClr val="tx1"/>
                </a:solidFill>
              </a:rPr>
              <a:t>et alapított a magyar ipar védelmére.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Báró Wesselényi Miklós</a:t>
            </a:r>
            <a:endParaRPr lang="hu-HU" dirty="0"/>
          </a:p>
        </p:txBody>
      </p:sp>
      <p:pic>
        <p:nvPicPr>
          <p:cNvPr id="16387" name="Tartalom helye 4" descr="to124szi047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73801" y="1124744"/>
            <a:ext cx="2369537" cy="3024336"/>
          </a:xfrm>
        </p:spPr>
      </p:pic>
      <p:sp>
        <p:nvSpPr>
          <p:cNvPr id="16388" name="Tartalom helye 3"/>
          <p:cNvSpPr>
            <a:spLocks noGrp="1"/>
          </p:cNvSpPr>
          <p:nvPr>
            <p:ph sz="half" idx="2"/>
          </p:nvPr>
        </p:nvSpPr>
        <p:spPr>
          <a:xfrm>
            <a:off x="2124075" y="1196752"/>
            <a:ext cx="7019925" cy="4911725"/>
          </a:xfrm>
        </p:spPr>
        <p:txBody>
          <a:bodyPr/>
          <a:lstStyle/>
          <a:p>
            <a:pPr algn="just"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Az erdélyi reformkor fő alakja, Wesselényi Miklós báró volt.</a:t>
            </a:r>
          </a:p>
          <a:p>
            <a:pPr algn="just"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A 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jobbágyfelszabadítás</a:t>
            </a:r>
            <a:r>
              <a:rPr lang="hu-HU" altLang="hu-HU" sz="2000" dirty="0" smtClean="0">
                <a:solidFill>
                  <a:schemeClr val="tx1"/>
                </a:solidFill>
              </a:rPr>
              <a:t> melletti szenvedélyes, őszinte érvelése gyakran kimozdította az országgyűlési vitákat a holtpontról.</a:t>
            </a:r>
          </a:p>
          <a:p>
            <a:pPr algn="just"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A 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Balítéletek</a:t>
            </a:r>
            <a:r>
              <a:rPr lang="hu-HU" altLang="hu-HU" sz="2000" dirty="0" smtClean="0">
                <a:solidFill>
                  <a:schemeClr val="tx1"/>
                </a:solidFill>
              </a:rPr>
              <a:t> című művében kihangsúlyozza a nemesség és jobbágyság közti viszony rendezését.</a:t>
            </a:r>
          </a:p>
          <a:p>
            <a:pPr algn="just" eaLnBrk="1" hangingPunct="1"/>
            <a:r>
              <a:rPr lang="hu-HU" altLang="hu-HU" sz="2000" b="1" dirty="0" smtClean="0">
                <a:solidFill>
                  <a:schemeClr val="tx1"/>
                </a:solidFill>
              </a:rPr>
              <a:t>1838. </a:t>
            </a:r>
            <a:r>
              <a:rPr lang="hu-HU" altLang="hu-HU" sz="2000" b="1" dirty="0" err="1" smtClean="0">
                <a:solidFill>
                  <a:schemeClr val="tx1"/>
                </a:solidFill>
              </a:rPr>
              <a:t>márczius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 15-én </a:t>
            </a:r>
            <a:r>
              <a:rPr lang="hu-HU" altLang="hu-HU" sz="2000" dirty="0" smtClean="0">
                <a:solidFill>
                  <a:schemeClr val="tx1"/>
                </a:solidFill>
              </a:rPr>
              <a:t>sok embert ment meg a Pest házait összedöntő árvíz elől. Ő lesz az „árvízi hajós”.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315944"/>
            <a:ext cx="5090909" cy="2542056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636" y="4281066"/>
            <a:ext cx="3236729" cy="2576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GRÓF Batthyány Lajos</a:t>
            </a:r>
            <a:endParaRPr lang="hu-HU" b="1" dirty="0"/>
          </a:p>
        </p:txBody>
      </p:sp>
      <p:pic>
        <p:nvPicPr>
          <p:cNvPr id="17411" name="Tartalom helye 4" descr="Batthyany Lajos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00464" y="1124744"/>
            <a:ext cx="2464028" cy="3456384"/>
          </a:xfrm>
        </p:spPr>
      </p:pic>
      <p:sp>
        <p:nvSpPr>
          <p:cNvPr id="17412" name="Tartalom helye 3"/>
          <p:cNvSpPr>
            <a:spLocks noGrp="1"/>
          </p:cNvSpPr>
          <p:nvPr>
            <p:ph sz="half" idx="2"/>
          </p:nvPr>
        </p:nvSpPr>
        <p:spPr>
          <a:xfrm>
            <a:off x="2173900" y="1196752"/>
            <a:ext cx="6940550" cy="4840287"/>
          </a:xfrm>
        </p:spPr>
        <p:txBody>
          <a:bodyPr/>
          <a:lstStyle/>
          <a:p>
            <a:pPr algn="just"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Az országos politikában, mint a főrendi ellenzék vezére vett részt, később az ellenzék egészének meghatározó alakjává vált.</a:t>
            </a:r>
          </a:p>
          <a:p>
            <a:pPr algn="just"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Eleinte maradéktalanul osztotta Széchenyi István gróf gazdasági és politikai nézeteit is. Azok közt volt, akik kezdeményezték a 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lónemesítés</a:t>
            </a:r>
            <a:r>
              <a:rPr lang="hu-HU" altLang="hu-HU" sz="2000" dirty="0" smtClean="0">
                <a:solidFill>
                  <a:schemeClr val="tx1"/>
                </a:solidFill>
              </a:rPr>
              <a:t>t, majd 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lóversenyek</a:t>
            </a:r>
            <a:r>
              <a:rPr lang="hu-HU" altLang="hu-HU" sz="2000" dirty="0" smtClean="0">
                <a:solidFill>
                  <a:schemeClr val="tx1"/>
                </a:solidFill>
              </a:rPr>
              <a:t> rendezésével serkentették az állattenyésztést, lerakva ezzel a magyar gazdasági egyesület alapjait.</a:t>
            </a:r>
          </a:p>
          <a:p>
            <a:pPr algn="just"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Felkarolta a 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selyemhernyó-tenyésztés</a:t>
            </a:r>
            <a:r>
              <a:rPr lang="hu-HU" altLang="hu-HU" sz="2000" dirty="0" smtClean="0">
                <a:solidFill>
                  <a:schemeClr val="tx1"/>
                </a:solidFill>
              </a:rPr>
              <a:t>t is, és ehhez több mint 50 000 eperfát ültetett birtokán.</a:t>
            </a:r>
          </a:p>
          <a:p>
            <a:pPr algn="just"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Az ő közreműködésével alakult meg a Vas vármegyei 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szombathelyi gazdasági egyesület</a:t>
            </a:r>
            <a:r>
              <a:rPr lang="hu-HU" altLang="hu-HU" sz="2000" dirty="0" smtClean="0">
                <a:solidFill>
                  <a:schemeClr val="tx1"/>
                </a:solidFill>
              </a:rPr>
              <a:t>, 1843-ban pedig az ő elnöksége alatt a </a:t>
            </a:r>
            <a:r>
              <a:rPr lang="hu-HU" altLang="hu-HU" sz="2000" b="1" dirty="0" smtClean="0">
                <a:solidFill>
                  <a:schemeClr val="tx1"/>
                </a:solidFill>
              </a:rPr>
              <a:t>cukorgyár-egylet</a:t>
            </a:r>
            <a:r>
              <a:rPr lang="hu-HU" altLang="hu-HU" sz="2000" dirty="0" smtClean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1296144"/>
            <a:ext cx="2905540" cy="429309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9472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GRÓF Batthyány Lajos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2203450" y="1484784"/>
            <a:ext cx="6940550" cy="4840287"/>
          </a:xfrm>
        </p:spPr>
        <p:txBody>
          <a:bodyPr>
            <a:normAutofit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000" dirty="0" smtClean="0">
                <a:solidFill>
                  <a:schemeClr val="tx1"/>
                </a:solidFill>
              </a:rPr>
              <a:t>Kossuthtal az </a:t>
            </a:r>
            <a:r>
              <a:rPr lang="hu-HU" sz="2000" b="1" dirty="0" smtClean="0">
                <a:solidFill>
                  <a:schemeClr val="tx1"/>
                </a:solidFill>
              </a:rPr>
              <a:t>Iparegyesület</a:t>
            </a:r>
            <a:r>
              <a:rPr lang="hu-HU" sz="2000" dirty="0" smtClean="0">
                <a:solidFill>
                  <a:schemeClr val="tx1"/>
                </a:solidFill>
              </a:rPr>
              <a:t> elnökeként és más gazdasági egyesületek vezetőjeként 1843-ban került kapcsolatba, és együttműködésük mind szorosabbá vált.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000" dirty="0" smtClean="0">
                <a:solidFill>
                  <a:schemeClr val="tx1"/>
                </a:solidFill>
              </a:rPr>
              <a:t>Aktív szerepet vállalt újabb </a:t>
            </a:r>
            <a:r>
              <a:rPr lang="hu-HU" sz="2000" b="1" dirty="0" smtClean="0">
                <a:solidFill>
                  <a:schemeClr val="tx1"/>
                </a:solidFill>
              </a:rPr>
              <a:t>gazdasági egyesületekben </a:t>
            </a:r>
            <a:r>
              <a:rPr lang="hu-HU" sz="2000" dirty="0" smtClean="0">
                <a:solidFill>
                  <a:schemeClr val="tx1"/>
                </a:solidFill>
              </a:rPr>
              <a:t>(Magyar Kereskedelmi Társaság, Magyar Cukorgyár Egyesület), majd a Védegylet szervezésében.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000" dirty="0" smtClean="0">
                <a:solidFill>
                  <a:schemeClr val="tx1"/>
                </a:solidFill>
              </a:rPr>
              <a:t>1846-tól legfőbb törekvése </a:t>
            </a:r>
            <a:r>
              <a:rPr lang="hu-HU" sz="2000" b="1" dirty="0" smtClean="0">
                <a:solidFill>
                  <a:schemeClr val="tx1"/>
                </a:solidFill>
              </a:rPr>
              <a:t>az ellenzék egységesítése</a:t>
            </a:r>
            <a:r>
              <a:rPr lang="hu-HU" sz="2000" dirty="0" smtClean="0">
                <a:solidFill>
                  <a:schemeClr val="tx1"/>
                </a:solidFill>
              </a:rPr>
              <a:t>, egy párt szervezése, programjának kidolgozása lett. Az Ellenzéki Párt 1847. március 15-én alakult meg, és első elnökévé Batthyány Lajost választották.</a:t>
            </a:r>
          </a:p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hu-HU" sz="2400" b="1" u="sng" dirty="0" smtClean="0">
                <a:solidFill>
                  <a:schemeClr val="tx1"/>
                </a:solidFill>
              </a:rPr>
              <a:t>A főrendi házban Batthyány és az alsóházban Kossuth lett az ellenzék vezére.</a:t>
            </a:r>
            <a:endParaRPr lang="hu-HU" sz="2400" b="1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86800" cy="84124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 smtClean="0"/>
              <a:t>Deák Ferenc</a:t>
            </a:r>
            <a:endParaRPr lang="hu-HU" dirty="0"/>
          </a:p>
        </p:txBody>
      </p:sp>
      <p:sp>
        <p:nvSpPr>
          <p:cNvPr id="20484" name="Tartalom helye 3"/>
          <p:cNvSpPr>
            <a:spLocks noGrp="1"/>
          </p:cNvSpPr>
          <p:nvPr>
            <p:ph sz="half" idx="2"/>
          </p:nvPr>
        </p:nvSpPr>
        <p:spPr>
          <a:xfrm>
            <a:off x="2519822" y="1412776"/>
            <a:ext cx="6723062" cy="4767262"/>
          </a:xfrm>
        </p:spPr>
        <p:txBody>
          <a:bodyPr/>
          <a:lstStyle/>
          <a:p>
            <a:pPr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Deák Ferenc 1833-tól jelent meg a politikai porondon. 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u-HU" altLang="hu-HU" sz="20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Éles logikája és taktikai érzéke voltak azok a tulajdonságai, amelyek a reformfolyamatokért folytatott politikai küzdelem egyik főszereplőjévé tették.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u-HU" altLang="hu-HU" sz="2000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hu-HU" altLang="hu-HU" sz="2000" dirty="0" smtClean="0">
                <a:solidFill>
                  <a:schemeClr val="tx1"/>
                </a:solidFill>
              </a:rPr>
              <a:t>1847-es visszavonulásáig </a:t>
            </a:r>
            <a:r>
              <a:rPr lang="hu-HU" altLang="hu-HU" sz="2000" dirty="0" err="1" smtClean="0">
                <a:solidFill>
                  <a:schemeClr val="tx1"/>
                </a:solidFill>
              </a:rPr>
              <a:t>Kossuthtal</a:t>
            </a:r>
            <a:r>
              <a:rPr lang="hu-HU" altLang="hu-HU" sz="2000" dirty="0" smtClean="0">
                <a:solidFill>
                  <a:schemeClr val="tx1"/>
                </a:solidFill>
              </a:rPr>
              <a:t> együtt szellemi vezére volt a reformerek országgyűlési táborának.</a:t>
            </a:r>
          </a:p>
          <a:p>
            <a:pPr eaLnBrk="1" hangingPunct="1"/>
            <a:endParaRPr lang="hu-HU" altLang="hu-HU" dirty="0" smtClean="0">
              <a:solidFill>
                <a:schemeClr val="tx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9" y="1268760"/>
            <a:ext cx="2725503" cy="36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99592" y="260648"/>
            <a:ext cx="7488832" cy="100811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hu-HU" sz="4800" dirty="0" smtClean="0"/>
              <a:t>Köszönöm a figyelmet!</a:t>
            </a:r>
            <a:endParaRPr lang="hu-HU" sz="48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7810500" cy="5210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úra">
  <a:themeElements>
    <a:clrScheme name="Tú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ú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úra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421</TotalTime>
  <Words>701</Words>
  <Application>Microsoft Office PowerPoint</Application>
  <PresentationFormat>Diavetítés a képernyőre (4:3 oldalarány)</PresentationFormat>
  <Paragraphs>54</Paragraphs>
  <Slides>14</Slides>
  <Notes>0</Notes>
  <HiddenSlides>0</HiddenSlides>
  <MMClips>3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8" baseType="lpstr">
      <vt:lpstr>Arial</vt:lpstr>
      <vt:lpstr>Century Schoolbook</vt:lpstr>
      <vt:lpstr>Wingdings 2</vt:lpstr>
      <vt:lpstr>Túra</vt:lpstr>
      <vt:lpstr>Reformkor</vt:lpstr>
      <vt:lpstr>A reformkor kezdete</vt:lpstr>
      <vt:lpstr>Gróf Széchenyi István</vt:lpstr>
      <vt:lpstr>PowerPoint-bemutató</vt:lpstr>
      <vt:lpstr>Gróf Széchenyi István</vt:lpstr>
      <vt:lpstr>PowerPoint-bemutató</vt:lpstr>
      <vt:lpstr>Kossuth Lajos</vt:lpstr>
      <vt:lpstr>PowerPoint-bemutató</vt:lpstr>
      <vt:lpstr>Kossuth Lajos</vt:lpstr>
      <vt:lpstr>Báró Wesselényi Miklós</vt:lpstr>
      <vt:lpstr>GRÓF Batthyány Lajos</vt:lpstr>
      <vt:lpstr>GRÓF Batthyány Lajos</vt:lpstr>
      <vt:lpstr>Deák Ferenc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Reformkor</dc:title>
  <dc:creator>tamop1</dc:creator>
  <cp:lastModifiedBy>OS</cp:lastModifiedBy>
  <cp:revision>35</cp:revision>
  <dcterms:created xsi:type="dcterms:W3CDTF">2011-04-03T18:16:11Z</dcterms:created>
  <dcterms:modified xsi:type="dcterms:W3CDTF">2019-10-17T19:25:28Z</dcterms:modified>
</cp:coreProperties>
</file>