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Override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6" r:id="rId11"/>
    <p:sldId id="267" r:id="rId12"/>
  </p:sldIdLst>
  <p:sldSz cx="9144000" cy="6858000" type="screen4x3"/>
  <p:notesSz cx="6858000" cy="9144000"/>
  <p:defaultTextStyle>
    <a:defPPr>
      <a:defRPr lang="hu-HU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68" d="100"/>
          <a:sy n="68" d="100"/>
        </p:scale>
        <p:origin x="408" y="6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gyenes összekötő 3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29" name="Cím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9" name="Alcím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hu-HU" smtClean="0"/>
              <a:t>Alcím mintájának szerkesztése</a:t>
            </a:r>
            <a:endParaRPr lang="en-US"/>
          </a:p>
        </p:txBody>
      </p:sp>
      <p:sp>
        <p:nvSpPr>
          <p:cNvPr id="5" name="Dátum helye 15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2E798C-2B85-4DD5-8251-0BAAAF14CDE3}" type="datetimeFigureOut">
              <a:rPr lang="hu-HU"/>
              <a:pPr>
                <a:defRPr/>
              </a:pPr>
              <a:t>2020.03.09.</a:t>
            </a:fld>
            <a:endParaRPr lang="hu-HU"/>
          </a:p>
        </p:txBody>
      </p:sp>
      <p:sp>
        <p:nvSpPr>
          <p:cNvPr id="6" name="Élőláb helye 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7" name="Dia számának helye 14"/>
          <p:cNvSpPr>
            <a:spLocks noGrp="1"/>
          </p:cNvSpPr>
          <p:nvPr>
            <p:ph type="sldNum" sz="quarter" idx="12"/>
          </p:nvPr>
        </p:nvSpPr>
        <p:spPr>
          <a:xfrm>
            <a:off x="8229600" y="6473825"/>
            <a:ext cx="758825" cy="24765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4C001620-26B2-4BAD-AAAA-98A227AF7206}" type="slidenum">
              <a:rPr lang="hu-HU" altLang="hu-HU"/>
              <a:pPr>
                <a:defRPr/>
              </a:pPr>
              <a:t>‹#›</a:t>
            </a:fld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19067246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Cím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27" name="Tartalom helye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Dátum helye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6356EC-66F5-40E4-9E87-438B03E3DD10}" type="datetimeFigureOut">
              <a:rPr lang="hu-HU"/>
              <a:pPr>
                <a:defRPr/>
              </a:pPr>
              <a:t>2020.03.09.</a:t>
            </a:fld>
            <a:endParaRPr lang="hu-HU"/>
          </a:p>
        </p:txBody>
      </p:sp>
      <p:sp>
        <p:nvSpPr>
          <p:cNvPr id="5" name="Élőláb helye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6" name="Dia számának helye 15"/>
          <p:cNvSpPr>
            <a:spLocks noGrp="1"/>
          </p:cNvSpPr>
          <p:nvPr>
            <p:ph type="sldNum" sz="quarter" idx="12"/>
          </p:nvPr>
        </p:nvSpPr>
        <p:spPr>
          <a:xfrm>
            <a:off x="8229600" y="6473825"/>
            <a:ext cx="758825" cy="24765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70EC363A-3D68-4A66-BB36-7B0E4F7FACF1}" type="slidenum">
              <a:rPr lang="hu-HU" altLang="hu-HU"/>
              <a:pPr>
                <a:defRPr/>
              </a:pPr>
              <a:t>‹#›</a:t>
            </a:fld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89005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zakaszfejléc"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gyenes összekötő 3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6" name="Szöveg helye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8" name="Cím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5" name="Dátum helye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0C626F-BEC7-41B5-AD62-C9B146C9CDFF}" type="datetimeFigureOut">
              <a:rPr lang="hu-HU"/>
              <a:pPr>
                <a:defRPr/>
              </a:pPr>
              <a:t>2020.03.09.</a:t>
            </a:fld>
            <a:endParaRPr lang="hu-HU"/>
          </a:p>
        </p:txBody>
      </p:sp>
      <p:sp>
        <p:nvSpPr>
          <p:cNvPr id="7" name="Élőláb helye 10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9" name="Dia számának helye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1049D88E-3B74-4E7B-AD5F-6992DA162273}" type="slidenum">
              <a:rPr lang="hu-HU" altLang="hu-HU"/>
              <a:pPr>
                <a:defRPr/>
              </a:pPr>
              <a:t>‹#›</a:t>
            </a:fld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213560928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Cím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14" name="Tartalom helye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13" name="Tartalom helye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5" name="Dátum helye 10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720649-2EAA-45B7-AC12-ACC45FA704B0}" type="datetimeFigureOut">
              <a:rPr lang="hu-HU"/>
              <a:pPr>
                <a:defRPr/>
              </a:pPr>
              <a:t>2020.03.09.</a:t>
            </a:fld>
            <a:endParaRPr lang="hu-HU"/>
          </a:p>
        </p:txBody>
      </p:sp>
      <p:sp>
        <p:nvSpPr>
          <p:cNvPr id="6" name="Élőláb helye 2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7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BFF4AF-61DC-43F0-B90E-7E2A89E0AC4B}" type="slidenum">
              <a:rPr lang="hu-HU" altLang="hu-HU"/>
              <a:pPr>
                <a:defRPr/>
              </a:pPr>
              <a:t>‹#›</a:t>
            </a:fld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27468663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gyenes összekötő 6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29" name="Cím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/>
          <a:lstStyle>
            <a:lvl1pPr>
              <a:defRPr/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13" name="Szöveg helye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25" name="Szöveg helye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28" name="Tartalom helye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8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9ADD96-7086-4ED7-839A-14D7A85C2898}" type="datetimeFigureOut">
              <a:rPr lang="hu-HU"/>
              <a:pPr>
                <a:defRPr/>
              </a:pPr>
              <a:t>2020.03.09.</a:t>
            </a:fld>
            <a:endParaRPr lang="hu-HU"/>
          </a:p>
        </p:txBody>
      </p:sp>
      <p:sp>
        <p:nvSpPr>
          <p:cNvPr id="9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10" name="Dia számának helye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765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11E27654-770D-4240-9A58-9C6AE78C40D7}" type="slidenum">
              <a:rPr lang="hu-HU" altLang="hu-HU"/>
              <a:pPr>
                <a:defRPr/>
              </a:pPr>
              <a:t>‹#›</a:t>
            </a:fld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12522971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Cím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Dátum helye 10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149117-65E9-40D7-A911-DA425E61B53A}" type="datetimeFigureOut">
              <a:rPr lang="hu-HU"/>
              <a:pPr>
                <a:defRPr/>
              </a:pPr>
              <a:t>2020.03.09.</a:t>
            </a:fld>
            <a:endParaRPr lang="hu-HU"/>
          </a:p>
        </p:txBody>
      </p:sp>
      <p:sp>
        <p:nvSpPr>
          <p:cNvPr id="4" name="Élőláb helye 2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9F8B50-A9AF-4C01-B122-F28B1E2E2264}" type="slidenum">
              <a:rPr lang="hu-HU" altLang="hu-HU"/>
              <a:pPr>
                <a:defRPr/>
              </a:pPr>
              <a:t>‹#›</a:t>
            </a:fld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26072519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5051C0-25A4-4507-9734-DB65B7900029}" type="datetimeFigureOut">
              <a:rPr lang="hu-HU"/>
              <a:pPr>
                <a:defRPr/>
              </a:pPr>
              <a:t>2020.03.09.</a:t>
            </a:fld>
            <a:endParaRPr lang="hu-HU"/>
          </a:p>
        </p:txBody>
      </p:sp>
      <p:sp>
        <p:nvSpPr>
          <p:cNvPr id="3" name="Élőláb helye 2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4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4FBE8CC4-0814-484B-877F-E85F91BDF740}" type="slidenum">
              <a:rPr lang="hu-HU" altLang="hu-HU"/>
              <a:pPr>
                <a:defRPr/>
              </a:pPr>
              <a:t>‹#›</a:t>
            </a:fld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13868477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gyenes összekötő 4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2" name="Cím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/>
          <a:lstStyle>
            <a:lvl1pPr algn="l">
              <a:buNone/>
              <a:defRPr sz="2000" b="1"/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26" name="Szöveg helye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14" name="Tartalom helye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6" name="Dátum helye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6ECB9B-323D-4306-86E0-C96F0480BB7A}" type="datetimeFigureOut">
              <a:rPr lang="hu-HU"/>
              <a:pPr>
                <a:defRPr/>
              </a:pPr>
              <a:t>2020.03.09.</a:t>
            </a:fld>
            <a:endParaRPr lang="hu-HU"/>
          </a:p>
        </p:txBody>
      </p:sp>
      <p:sp>
        <p:nvSpPr>
          <p:cNvPr id="7" name="Élőláb helye 2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8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B2CB4D22-4D9C-4D64-B433-ED148C0B4D75}" type="slidenum">
              <a:rPr lang="hu-HU" altLang="hu-HU"/>
              <a:pPr>
                <a:defRPr/>
              </a:pPr>
              <a:t>‹#›</a:t>
            </a:fld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38492276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Kép helye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hu-HU" noProof="0" smtClean="0"/>
              <a:t>Kép beszúrásához kattintson az ikonra</a:t>
            </a:r>
            <a:endParaRPr lang="en-US" noProof="0" dirty="0"/>
          </a:p>
        </p:txBody>
      </p:sp>
      <p:sp>
        <p:nvSpPr>
          <p:cNvPr id="17" name="Cím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/>
          <a:lstStyle>
            <a:lvl1pPr algn="l">
              <a:buNone/>
              <a:defRPr sz="2000" b="1"/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26" name="Szöveg helye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8A7C02-A25E-4653-93D9-2632318BE5A3}" type="datetimeFigureOut">
              <a:rPr lang="hu-HU"/>
              <a:pPr>
                <a:defRPr/>
              </a:pPr>
              <a:t>2020.03.09.</a:t>
            </a:fld>
            <a:endParaRPr lang="hu-HU"/>
          </a:p>
        </p:txBody>
      </p:sp>
      <p:sp>
        <p:nvSpPr>
          <p:cNvPr id="6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7" name="Dia számának helye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BC608D5A-0F04-459C-9526-5CA1E5689E86}" type="slidenum">
              <a:rPr lang="hu-HU" altLang="hu-HU"/>
              <a:pPr>
                <a:defRPr/>
              </a:pPr>
              <a:t>‹#›</a:t>
            </a:fld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39173386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Dátum helye 10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AAAA11-E508-4448-819C-F852103F5A90}" type="datetimeFigureOut">
              <a:rPr lang="hu-HU"/>
              <a:pPr>
                <a:defRPr/>
              </a:pPr>
              <a:t>2020.03.09.</a:t>
            </a:fld>
            <a:endParaRPr lang="hu-HU"/>
          </a:p>
        </p:txBody>
      </p:sp>
      <p:sp>
        <p:nvSpPr>
          <p:cNvPr id="5" name="Élőláb helye 2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6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86F5F4-A7CB-4F34-9204-BFCBEE6BCE03}" type="slidenum">
              <a:rPr lang="hu-HU" altLang="hu-HU"/>
              <a:pPr>
                <a:defRPr/>
              </a:pPr>
              <a:t>‹#›</a:t>
            </a:fld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38443564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922513-4D69-407A-9491-CE9BF73C8B2C}" type="datetimeFigureOut">
              <a:rPr lang="hu-HU"/>
              <a:pPr>
                <a:defRPr/>
              </a:pPr>
              <a:t>2020.03.09.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DD845F7E-4F40-4B5D-B956-19BEF800EC6D}" type="slidenum">
              <a:rPr lang="hu-HU" altLang="hu-HU"/>
              <a:pPr>
                <a:defRPr/>
              </a:pPr>
              <a:t>‹#›</a:t>
            </a:fld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11634816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gyenes összekötő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029" name="Szöveg helye 7"/>
          <p:cNvSpPr>
            <a:spLocks noGrp="1"/>
          </p:cNvSpPr>
          <p:nvPr>
            <p:ph type="body" idx="1"/>
          </p:nvPr>
        </p:nvSpPr>
        <p:spPr bwMode="auto">
          <a:xfrm>
            <a:off x="304800" y="1554163"/>
            <a:ext cx="8686800" cy="4525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altLang="hu-HU" smtClean="0"/>
              <a:t>Mintaszöveg szerkesztése</a:t>
            </a:r>
          </a:p>
          <a:p>
            <a:pPr lvl="1"/>
            <a:r>
              <a:rPr lang="hu-HU" altLang="hu-HU" smtClean="0"/>
              <a:t>Második szint</a:t>
            </a:r>
          </a:p>
          <a:p>
            <a:pPr lvl="2"/>
            <a:r>
              <a:rPr lang="hu-HU" altLang="hu-HU" smtClean="0"/>
              <a:t>Harmadik szint</a:t>
            </a:r>
          </a:p>
          <a:p>
            <a:pPr lvl="3"/>
            <a:r>
              <a:rPr lang="hu-HU" altLang="hu-HU" smtClean="0"/>
              <a:t>Negyedik szint</a:t>
            </a:r>
          </a:p>
          <a:p>
            <a:pPr lvl="4"/>
            <a:r>
              <a:rPr lang="hu-HU" altLang="hu-HU" smtClean="0"/>
              <a:t>Ötödik szint</a:t>
            </a:r>
            <a:endParaRPr lang="en-US" altLang="hu-HU" smtClean="0"/>
          </a:p>
        </p:txBody>
      </p:sp>
      <p:sp>
        <p:nvSpPr>
          <p:cNvPr id="11" name="Dátum helye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accent1">
                    <a:shade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33A96DFF-780A-44B9-8D13-B8DA2601D292}" type="datetimeFigureOut">
              <a:rPr lang="hu-HU"/>
              <a:pPr>
                <a:defRPr/>
              </a:pPr>
              <a:t>2020.03.09.</a:t>
            </a:fld>
            <a:endParaRPr lang="hu-HU"/>
          </a:p>
        </p:txBody>
      </p:sp>
      <p:sp>
        <p:nvSpPr>
          <p:cNvPr id="28" name="Élőláb helye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accent1">
                    <a:shade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solidFill>
                  <a:srgbClr val="D38E27"/>
                </a:solidFill>
                <a:latin typeface="Century Schoolbook" panose="02040604050505020304" pitchFamily="18" charset="0"/>
              </a:defRPr>
            </a:lvl1pPr>
          </a:lstStyle>
          <a:p>
            <a:pPr>
              <a:defRPr/>
            </a:pPr>
            <a:fld id="{539B33AE-0B6B-4D9A-B178-1A586A6E8659}" type="slidenum">
              <a:rPr lang="hu-HU" altLang="hu-HU"/>
              <a:pPr>
                <a:defRPr/>
              </a:pPr>
              <a:t>‹#›</a:t>
            </a:fld>
            <a:endParaRPr lang="hu-HU" altLang="hu-HU"/>
          </a:p>
        </p:txBody>
      </p:sp>
      <p:sp>
        <p:nvSpPr>
          <p:cNvPr id="10" name="Cím helye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9" name="Egyenes összekötő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2" name="Egyenes összekötő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0" r:id="rId4"/>
    <p:sldLayoutId id="2147483796" r:id="rId5"/>
    <p:sldLayoutId id="2147483791" r:id="rId6"/>
    <p:sldLayoutId id="2147483797" r:id="rId7"/>
    <p:sldLayoutId id="2147483798" r:id="rId8"/>
    <p:sldLayoutId id="2147483799" r:id="rId9"/>
    <p:sldLayoutId id="2147483792" r:id="rId10"/>
    <p:sldLayoutId id="2147483800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 kern="1200" cap="all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entury Schoolbook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entury Schoolbook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entury Schoolbook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entury Schoolbook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entury Schoolbook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entury Schoolbook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entury Schoolbook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entury Schoolbook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anose="05020102010507070707" pitchFamily="18" charset="2"/>
        <a:buChar char=""/>
        <a:defRPr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anose="05020102010507070707" pitchFamily="18" charset="2"/>
        <a:buChar char=""/>
        <a:defRPr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anose="05020102010507070707" pitchFamily="18" charset="2"/>
        <a:buChar char=""/>
        <a:defRPr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anose="05020102010507070707" pitchFamily="18" charset="2"/>
        <a:buChar char=""/>
        <a:defRPr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0000"/>
        <a:buFont typeface="Wingdings 2" panose="05020102010507070707" pitchFamily="18" charset="2"/>
        <a:buChar char=""/>
        <a:defRPr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5.jp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323528" y="5877272"/>
            <a:ext cx="8458200" cy="520700"/>
          </a:xfrm>
        </p:spPr>
        <p:txBody>
          <a:bodyPr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hu-HU" sz="4000" dirty="0" smtClean="0">
                <a:solidFill>
                  <a:schemeClr val="tx1"/>
                </a:solidFill>
              </a:rPr>
              <a:t>Reformkor</a:t>
            </a:r>
            <a:endParaRPr lang="hu-HU" sz="4000" dirty="0">
              <a:solidFill>
                <a:schemeClr val="tx1"/>
              </a:solidFill>
            </a:endParaRPr>
          </a:p>
        </p:txBody>
      </p:sp>
      <p:pic>
        <p:nvPicPr>
          <p:cNvPr id="6" name="Tartalom helye 5" descr="Budapest_bridge_c1850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1115616" y="98446"/>
            <a:ext cx="7799784" cy="514991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333257" y="188640"/>
            <a:ext cx="8686800" cy="8382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hu-HU" b="1" dirty="0" smtClean="0"/>
              <a:t>A reformkor kezdete</a:t>
            </a:r>
            <a:endParaRPr lang="hu-HU" b="1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0" y="980728"/>
            <a:ext cx="9144000" cy="4525962"/>
          </a:xfrm>
        </p:spPr>
        <p:txBody>
          <a:bodyPr>
            <a:normAutofit/>
          </a:bodyPr>
          <a:lstStyle/>
          <a:p>
            <a:pPr algn="just" eaLnBrk="1" fontAlgn="auto" hangingPunct="1">
              <a:spcAft>
                <a:spcPts val="0"/>
              </a:spcAft>
              <a:buFont typeface="Wingdings 2"/>
              <a:buChar char=""/>
              <a:defRPr/>
            </a:pPr>
            <a:r>
              <a:rPr lang="hu-HU" sz="2200" dirty="0" smtClean="0">
                <a:solidFill>
                  <a:schemeClr val="tx1"/>
                </a:solidFill>
              </a:rPr>
              <a:t>A </a:t>
            </a:r>
            <a:r>
              <a:rPr lang="hu-HU" sz="2200" b="1" dirty="0" smtClean="0">
                <a:solidFill>
                  <a:schemeClr val="tx1"/>
                </a:solidFill>
              </a:rPr>
              <a:t>reformkor</a:t>
            </a:r>
            <a:r>
              <a:rPr lang="hu-HU" sz="2200" dirty="0" smtClean="0">
                <a:solidFill>
                  <a:schemeClr val="tx1"/>
                </a:solidFill>
              </a:rPr>
              <a:t> elnevezés a 19. század elejére a fejlődésben Nyugat-Európa államaihoz képest lemaradt magyar társadalomban végbemenő újítási, modernizációs szándékra utal.</a:t>
            </a:r>
          </a:p>
          <a:p>
            <a:pPr algn="just" eaLnBrk="1" fontAlgn="auto" hangingPunct="1">
              <a:spcAft>
                <a:spcPts val="0"/>
              </a:spcAft>
              <a:buFont typeface="Wingdings 2"/>
              <a:buChar char=""/>
              <a:defRPr/>
            </a:pPr>
            <a:r>
              <a:rPr lang="hu-HU" sz="2200" dirty="0" smtClean="0">
                <a:solidFill>
                  <a:schemeClr val="tx1"/>
                </a:solidFill>
              </a:rPr>
              <a:t>A korszak idején számtalan szociális, gazdasági, kulturális vívmány született.</a:t>
            </a:r>
          </a:p>
          <a:p>
            <a:pPr algn="just" eaLnBrk="1" fontAlgn="auto" hangingPunct="1">
              <a:spcAft>
                <a:spcPts val="0"/>
              </a:spcAft>
              <a:buFont typeface="Wingdings 2"/>
              <a:buChar char=""/>
              <a:defRPr/>
            </a:pPr>
            <a:r>
              <a:rPr lang="hu-HU" sz="2200" dirty="0" smtClean="0">
                <a:solidFill>
                  <a:schemeClr val="tx1"/>
                </a:solidFill>
              </a:rPr>
              <a:t>A </a:t>
            </a:r>
            <a:r>
              <a:rPr lang="hu-HU" sz="2200" b="1" dirty="0" smtClean="0">
                <a:solidFill>
                  <a:schemeClr val="tx1"/>
                </a:solidFill>
              </a:rPr>
              <a:t>jobbágykérdés</a:t>
            </a:r>
            <a:r>
              <a:rPr lang="hu-HU" sz="2200" dirty="0" smtClean="0">
                <a:solidFill>
                  <a:schemeClr val="tx1"/>
                </a:solidFill>
              </a:rPr>
              <a:t> rendezése, az önálló, </a:t>
            </a:r>
            <a:r>
              <a:rPr lang="hu-HU" sz="2200" b="1" dirty="0" smtClean="0">
                <a:solidFill>
                  <a:schemeClr val="tx1"/>
                </a:solidFill>
              </a:rPr>
              <a:t>modern ipar </a:t>
            </a:r>
            <a:r>
              <a:rPr lang="hu-HU" sz="2200" dirty="0" smtClean="0">
                <a:solidFill>
                  <a:schemeClr val="tx1"/>
                </a:solidFill>
              </a:rPr>
              <a:t>megteremtése, a </a:t>
            </a:r>
            <a:r>
              <a:rPr lang="hu-HU" sz="2200" b="1" dirty="0" smtClean="0">
                <a:solidFill>
                  <a:schemeClr val="tx1"/>
                </a:solidFill>
              </a:rPr>
              <a:t>Himnusz</a:t>
            </a:r>
            <a:r>
              <a:rPr lang="hu-HU" sz="2200" dirty="0" smtClean="0">
                <a:solidFill>
                  <a:schemeClr val="tx1"/>
                </a:solidFill>
              </a:rPr>
              <a:t> és egyéb nemzeti összetartozást kifejező költemények, valamint a </a:t>
            </a:r>
            <a:r>
              <a:rPr lang="hu-HU" sz="2200" b="1" dirty="0" smtClean="0">
                <a:solidFill>
                  <a:schemeClr val="tx1"/>
                </a:solidFill>
              </a:rPr>
              <a:t>polgári átalakulás </a:t>
            </a:r>
            <a:r>
              <a:rPr lang="hu-HU" sz="2200" dirty="0" smtClean="0">
                <a:solidFill>
                  <a:schemeClr val="tx1"/>
                </a:solidFill>
              </a:rPr>
              <a:t>útjában álló akadályok elhárítása.</a:t>
            </a:r>
          </a:p>
          <a:p>
            <a:pPr algn="just" eaLnBrk="1" fontAlgn="auto" hangingPunct="1">
              <a:spcAft>
                <a:spcPts val="0"/>
              </a:spcAft>
              <a:buFont typeface="Wingdings 2"/>
              <a:buChar char=""/>
              <a:defRPr/>
            </a:pPr>
            <a:r>
              <a:rPr lang="hu-HU" sz="2200" dirty="0" smtClean="0">
                <a:solidFill>
                  <a:schemeClr val="tx1"/>
                </a:solidFill>
              </a:rPr>
              <a:t>Alapjai a modern, </a:t>
            </a:r>
            <a:r>
              <a:rPr lang="hu-HU" sz="2200" b="1" dirty="0" smtClean="0">
                <a:solidFill>
                  <a:schemeClr val="tx1"/>
                </a:solidFill>
              </a:rPr>
              <a:t>polgári Magyarország </a:t>
            </a:r>
            <a:r>
              <a:rPr lang="hu-HU" sz="2200" dirty="0" smtClean="0">
                <a:solidFill>
                  <a:schemeClr val="tx1"/>
                </a:solidFill>
              </a:rPr>
              <a:t>megteremtésének.</a:t>
            </a:r>
          </a:p>
          <a:p>
            <a:pPr eaLnBrk="1" fontAlgn="auto" hangingPunct="1">
              <a:spcAft>
                <a:spcPts val="0"/>
              </a:spcAft>
              <a:buFont typeface="Wingdings 2"/>
              <a:buChar char=""/>
              <a:defRPr/>
            </a:pPr>
            <a:endParaRPr lang="hu-HU" sz="2200" dirty="0" smtClean="0">
              <a:solidFill>
                <a:schemeClr val="tx1"/>
              </a:solidFill>
            </a:endParaRPr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30" y="4580984"/>
            <a:ext cx="4588923" cy="1944216"/>
          </a:xfrm>
          <a:prstGeom prst="rect">
            <a:avLst/>
          </a:prstGeom>
        </p:spPr>
      </p:pic>
      <p:sp>
        <p:nvSpPr>
          <p:cNvPr id="5" name="Szövegdoboz 4"/>
          <p:cNvSpPr txBox="1"/>
          <p:nvPr/>
        </p:nvSpPr>
        <p:spPr>
          <a:xfrm>
            <a:off x="740310" y="6525200"/>
            <a:ext cx="35436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dirty="0" smtClean="0"/>
              <a:t>A Pesti Magyar Színház, 1837</a:t>
            </a:r>
            <a:endParaRPr lang="en-US" dirty="0"/>
          </a:p>
        </p:txBody>
      </p:sp>
      <p:pic>
        <p:nvPicPr>
          <p:cNvPr id="6" name="Kép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4953" y="4644736"/>
            <a:ext cx="4502739" cy="1808600"/>
          </a:xfrm>
          <a:prstGeom prst="rect">
            <a:avLst/>
          </a:prstGeom>
        </p:spPr>
      </p:pic>
      <p:sp>
        <p:nvSpPr>
          <p:cNvPr id="7" name="Szövegdoboz 6"/>
          <p:cNvSpPr txBox="1"/>
          <p:nvPr/>
        </p:nvSpPr>
        <p:spPr>
          <a:xfrm>
            <a:off x="5508104" y="6472624"/>
            <a:ext cx="32403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dirty="0" smtClean="0"/>
              <a:t>A Magyar Nemzeti Múzeum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276096" y="112691"/>
            <a:ext cx="8686800" cy="841248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hu-HU" b="1" dirty="0" smtClean="0"/>
              <a:t>Gróf Széchenyi István</a:t>
            </a:r>
            <a:endParaRPr lang="hu-HU" dirty="0"/>
          </a:p>
        </p:txBody>
      </p:sp>
      <p:sp>
        <p:nvSpPr>
          <p:cNvPr id="12292" name="Tartalom helye 4"/>
          <p:cNvSpPr>
            <a:spLocks noGrp="1"/>
          </p:cNvSpPr>
          <p:nvPr>
            <p:ph sz="half" idx="2"/>
          </p:nvPr>
        </p:nvSpPr>
        <p:spPr>
          <a:xfrm>
            <a:off x="2195736" y="1080790"/>
            <a:ext cx="6948264" cy="5516562"/>
          </a:xfrm>
        </p:spPr>
        <p:txBody>
          <a:bodyPr/>
          <a:lstStyle/>
          <a:p>
            <a:pPr algn="just" eaLnBrk="1" hangingPunct="1"/>
            <a:r>
              <a:rPr lang="hu-HU" altLang="hu-HU" sz="2200" dirty="0" smtClean="0">
                <a:solidFill>
                  <a:schemeClr val="tx1"/>
                </a:solidFill>
              </a:rPr>
              <a:t>Széchenyi életének kezdeti, katonai és világutazó szakasza után </a:t>
            </a:r>
            <a:r>
              <a:rPr lang="hu-HU" altLang="hu-HU" sz="2200" b="1" dirty="0" smtClean="0">
                <a:solidFill>
                  <a:schemeClr val="tx1"/>
                </a:solidFill>
              </a:rPr>
              <a:t>megcsömörlött arisztokrata társainak</a:t>
            </a:r>
            <a:r>
              <a:rPr lang="hu-HU" altLang="hu-HU" sz="2200" dirty="0" smtClean="0">
                <a:solidFill>
                  <a:schemeClr val="tx1"/>
                </a:solidFill>
              </a:rPr>
              <a:t> hedonista gondolkodásmódjától, s nagy lendülettel vetette bele magát az </a:t>
            </a:r>
            <a:r>
              <a:rPr lang="hu-HU" altLang="hu-HU" sz="2200" b="1" dirty="0" smtClean="0">
                <a:solidFill>
                  <a:schemeClr val="tx1"/>
                </a:solidFill>
              </a:rPr>
              <a:t>ország modernizálásának </a:t>
            </a:r>
            <a:r>
              <a:rPr lang="hu-HU" altLang="hu-HU" sz="2200" dirty="0" smtClean="0">
                <a:solidFill>
                  <a:schemeClr val="tx1"/>
                </a:solidFill>
              </a:rPr>
              <a:t>folyamatába.</a:t>
            </a:r>
          </a:p>
          <a:p>
            <a:pPr algn="just" eaLnBrk="1" hangingPunct="1"/>
            <a:r>
              <a:rPr lang="hu-HU" altLang="hu-HU" sz="2200" dirty="0" smtClean="0">
                <a:solidFill>
                  <a:schemeClr val="tx1"/>
                </a:solidFill>
              </a:rPr>
              <a:t>Az </a:t>
            </a:r>
            <a:r>
              <a:rPr lang="hu-HU" altLang="hu-HU" sz="2200" b="1" dirty="0" smtClean="0">
                <a:solidFill>
                  <a:schemeClr val="tx1"/>
                </a:solidFill>
              </a:rPr>
              <a:t>1825-1827-es</a:t>
            </a:r>
            <a:r>
              <a:rPr lang="hu-HU" altLang="hu-HU" sz="2200" dirty="0" smtClean="0">
                <a:solidFill>
                  <a:schemeClr val="tx1"/>
                </a:solidFill>
              </a:rPr>
              <a:t> első reformországgyűlésen birtokai egyéves jövedelmének kamatát ajánlotta fel egy, a magyar nyelvet felkaroló szervezet, a </a:t>
            </a:r>
            <a:r>
              <a:rPr lang="hu-HU" altLang="hu-HU" sz="2200" b="1" dirty="0" smtClean="0">
                <a:solidFill>
                  <a:schemeClr val="tx1"/>
                </a:solidFill>
              </a:rPr>
              <a:t>Magyar Tudományos Akadémia </a:t>
            </a:r>
            <a:r>
              <a:rPr lang="hu-HU" altLang="hu-HU" sz="2200" dirty="0" smtClean="0">
                <a:solidFill>
                  <a:schemeClr val="tx1"/>
                </a:solidFill>
              </a:rPr>
              <a:t>megalapítására (eredetileg Magyar Tudós Társaság).</a:t>
            </a:r>
          </a:p>
          <a:p>
            <a:pPr algn="just" eaLnBrk="1" hangingPunct="1"/>
            <a:r>
              <a:rPr lang="hu-HU" altLang="hu-HU" sz="2200" dirty="0" smtClean="0">
                <a:solidFill>
                  <a:schemeClr val="tx1"/>
                </a:solidFill>
              </a:rPr>
              <a:t>1830-as </a:t>
            </a:r>
            <a:r>
              <a:rPr lang="hu-HU" altLang="hu-HU" sz="2200" b="1" dirty="0" smtClean="0">
                <a:solidFill>
                  <a:schemeClr val="tx1"/>
                </a:solidFill>
              </a:rPr>
              <a:t>Hitel</a:t>
            </a:r>
            <a:r>
              <a:rPr lang="hu-HU" altLang="hu-HU" sz="2200" dirty="0" smtClean="0">
                <a:solidFill>
                  <a:schemeClr val="tx1"/>
                </a:solidFill>
              </a:rPr>
              <a:t> című munkájában összefüggő reformprogramot adott. Az 1831-es </a:t>
            </a:r>
            <a:r>
              <a:rPr lang="hu-HU" altLang="hu-HU" sz="2200" b="1" dirty="0" smtClean="0">
                <a:solidFill>
                  <a:schemeClr val="tx1"/>
                </a:solidFill>
              </a:rPr>
              <a:t>Világ </a:t>
            </a:r>
            <a:r>
              <a:rPr lang="hu-HU" altLang="hu-HU" sz="2200" dirty="0" smtClean="0">
                <a:solidFill>
                  <a:schemeClr val="tx1"/>
                </a:solidFill>
              </a:rPr>
              <a:t>című könyve magyarázat és vitairat a Hitel-</a:t>
            </a:r>
            <a:r>
              <a:rPr lang="hu-HU" altLang="hu-HU" sz="2200" dirty="0" err="1" smtClean="0">
                <a:solidFill>
                  <a:schemeClr val="tx1"/>
                </a:solidFill>
              </a:rPr>
              <a:t>hez</a:t>
            </a:r>
            <a:r>
              <a:rPr lang="hu-HU" altLang="hu-HU" sz="2200" dirty="0" smtClean="0">
                <a:solidFill>
                  <a:schemeClr val="tx1"/>
                </a:solidFill>
              </a:rPr>
              <a:t>.</a:t>
            </a:r>
            <a:endParaRPr lang="hu-HU" altLang="hu-HU" sz="2200" b="1" dirty="0" smtClean="0">
              <a:solidFill>
                <a:schemeClr val="tx1"/>
              </a:solidFill>
            </a:endParaRPr>
          </a:p>
          <a:p>
            <a:pPr algn="just" eaLnBrk="1" hangingPunct="1"/>
            <a:r>
              <a:rPr lang="hu-HU" altLang="hu-HU" sz="2200" dirty="0" smtClean="0">
                <a:solidFill>
                  <a:schemeClr val="tx1"/>
                </a:solidFill>
              </a:rPr>
              <a:t>Reformprogramját sűrítve tárja a nyilvánosság </a:t>
            </a:r>
            <a:r>
              <a:rPr lang="hu-HU" altLang="hu-HU" sz="2200" smtClean="0">
                <a:solidFill>
                  <a:schemeClr val="tx1"/>
                </a:solidFill>
              </a:rPr>
              <a:t>elé 1833-ban </a:t>
            </a:r>
            <a:r>
              <a:rPr lang="hu-HU" altLang="hu-HU" sz="2200" dirty="0" smtClean="0">
                <a:solidFill>
                  <a:schemeClr val="tx1"/>
                </a:solidFill>
              </a:rPr>
              <a:t>a </a:t>
            </a:r>
            <a:r>
              <a:rPr lang="hu-HU" altLang="hu-HU" sz="2200" b="1" dirty="0" smtClean="0">
                <a:solidFill>
                  <a:schemeClr val="tx1"/>
                </a:solidFill>
              </a:rPr>
              <a:t>Stádium </a:t>
            </a:r>
            <a:r>
              <a:rPr lang="hu-HU" altLang="hu-HU" sz="2200" dirty="0" smtClean="0">
                <a:solidFill>
                  <a:schemeClr val="tx1"/>
                </a:solidFill>
              </a:rPr>
              <a:t>című könyvében.</a:t>
            </a:r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96" y="1268760"/>
            <a:ext cx="2265152" cy="511189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353400" y="14371"/>
            <a:ext cx="8686800" cy="841248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hu-HU" b="1" dirty="0" smtClean="0"/>
              <a:t>Gróf Széchenyi István</a:t>
            </a:r>
            <a:endParaRPr lang="hu-HU" dirty="0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2195513" y="980728"/>
            <a:ext cx="6948487" cy="5877272"/>
          </a:xfrm>
        </p:spPr>
        <p:txBody>
          <a:bodyPr>
            <a:noAutofit/>
          </a:bodyPr>
          <a:lstStyle/>
          <a:p>
            <a:pPr algn="just" eaLnBrk="1" fontAlgn="auto" hangingPunct="1">
              <a:spcAft>
                <a:spcPts val="0"/>
              </a:spcAft>
              <a:buFont typeface="Wingdings 2"/>
              <a:buChar char=""/>
              <a:defRPr/>
            </a:pPr>
            <a:r>
              <a:rPr lang="hu-HU" sz="2100" dirty="0" smtClean="0">
                <a:solidFill>
                  <a:schemeClr val="tx1"/>
                </a:solidFill>
              </a:rPr>
              <a:t>Széchenyi élen járt elméleti munkássága </a:t>
            </a:r>
            <a:r>
              <a:rPr lang="hu-HU" sz="2100" b="1" dirty="0" smtClean="0">
                <a:solidFill>
                  <a:schemeClr val="tx1"/>
                </a:solidFill>
              </a:rPr>
              <a:t>gyakorlati megvalósítás</a:t>
            </a:r>
            <a:r>
              <a:rPr lang="hu-HU" sz="2100" dirty="0" smtClean="0">
                <a:solidFill>
                  <a:schemeClr val="tx1"/>
                </a:solidFill>
              </a:rPr>
              <a:t>ában.</a:t>
            </a:r>
          </a:p>
          <a:p>
            <a:pPr algn="just" eaLnBrk="1" fontAlgn="auto" hangingPunct="1">
              <a:spcAft>
                <a:spcPts val="0"/>
              </a:spcAft>
              <a:buFont typeface="Wingdings 2"/>
              <a:buChar char=""/>
              <a:defRPr/>
            </a:pPr>
            <a:r>
              <a:rPr lang="hu-HU" sz="2100" dirty="0" smtClean="0">
                <a:solidFill>
                  <a:schemeClr val="tx1"/>
                </a:solidFill>
              </a:rPr>
              <a:t>A </a:t>
            </a:r>
            <a:r>
              <a:rPr lang="hu-HU" sz="2100" b="1" dirty="0" smtClean="0">
                <a:solidFill>
                  <a:schemeClr val="tx1"/>
                </a:solidFill>
              </a:rPr>
              <a:t>Vaskaput</a:t>
            </a:r>
            <a:r>
              <a:rPr lang="hu-HU" sz="2100" dirty="0" smtClean="0">
                <a:solidFill>
                  <a:schemeClr val="tx1"/>
                </a:solidFill>
              </a:rPr>
              <a:t> hajózhatóvá tette.</a:t>
            </a:r>
          </a:p>
          <a:p>
            <a:pPr algn="just" eaLnBrk="1" fontAlgn="auto" hangingPunct="1">
              <a:spcAft>
                <a:spcPts val="0"/>
              </a:spcAft>
              <a:buFont typeface="Wingdings 2"/>
              <a:buChar char=""/>
              <a:defRPr/>
            </a:pPr>
            <a:r>
              <a:rPr lang="hu-HU" sz="2100" dirty="0" smtClean="0">
                <a:solidFill>
                  <a:schemeClr val="tx1"/>
                </a:solidFill>
              </a:rPr>
              <a:t>Irányította a </a:t>
            </a:r>
            <a:r>
              <a:rPr lang="hu-HU" sz="2100" b="1" dirty="0" smtClean="0">
                <a:solidFill>
                  <a:schemeClr val="tx1"/>
                </a:solidFill>
              </a:rPr>
              <a:t>Tisza-szabályozás </a:t>
            </a:r>
            <a:r>
              <a:rPr lang="hu-HU" sz="2100" dirty="0" smtClean="0">
                <a:solidFill>
                  <a:schemeClr val="tx1"/>
                </a:solidFill>
              </a:rPr>
              <a:t>előkészületeit, kezdeményezte a </a:t>
            </a:r>
            <a:r>
              <a:rPr lang="hu-HU" sz="2100" b="1" dirty="0" smtClean="0">
                <a:solidFill>
                  <a:schemeClr val="tx1"/>
                </a:solidFill>
              </a:rPr>
              <a:t>dunai gőzhajózás</a:t>
            </a:r>
            <a:r>
              <a:rPr lang="hu-HU" sz="2100" dirty="0" smtClean="0">
                <a:solidFill>
                  <a:schemeClr val="tx1"/>
                </a:solidFill>
              </a:rPr>
              <a:t>t, hajógyárat és téli kikötőt létesített.</a:t>
            </a:r>
          </a:p>
          <a:p>
            <a:pPr algn="just" eaLnBrk="1" fontAlgn="auto" hangingPunct="1">
              <a:spcAft>
                <a:spcPts val="0"/>
              </a:spcAft>
              <a:buFont typeface="Wingdings 2"/>
              <a:buChar char=""/>
              <a:defRPr/>
            </a:pPr>
            <a:r>
              <a:rPr lang="hu-HU" sz="2100" dirty="0" smtClean="0">
                <a:solidFill>
                  <a:schemeClr val="tx1"/>
                </a:solidFill>
              </a:rPr>
              <a:t>Az első gőzzel hajtott </a:t>
            </a:r>
            <a:r>
              <a:rPr lang="hu-HU" sz="2100" b="1" dirty="0" smtClean="0">
                <a:solidFill>
                  <a:schemeClr val="tx1"/>
                </a:solidFill>
              </a:rPr>
              <a:t>hengermalom</a:t>
            </a:r>
            <a:r>
              <a:rPr lang="hu-HU" sz="2100" dirty="0" smtClean="0">
                <a:solidFill>
                  <a:schemeClr val="tx1"/>
                </a:solidFill>
              </a:rPr>
              <a:t> megépíttetése mellett a selyemhernyó-tenyésztést is népszerűsítette.</a:t>
            </a:r>
          </a:p>
          <a:p>
            <a:pPr algn="just" eaLnBrk="1" fontAlgn="auto" hangingPunct="1">
              <a:spcAft>
                <a:spcPts val="0"/>
              </a:spcAft>
              <a:buFont typeface="Wingdings 2"/>
              <a:buChar char=""/>
              <a:defRPr/>
            </a:pPr>
            <a:r>
              <a:rPr lang="hu-HU" sz="2100" dirty="0" smtClean="0">
                <a:solidFill>
                  <a:schemeClr val="tx1"/>
                </a:solidFill>
              </a:rPr>
              <a:t>Ő építtette a </a:t>
            </a:r>
            <a:r>
              <a:rPr lang="hu-HU" sz="2100" b="1" dirty="0" smtClean="0">
                <a:solidFill>
                  <a:schemeClr val="tx1"/>
                </a:solidFill>
              </a:rPr>
              <a:t>Lánchidat</a:t>
            </a:r>
            <a:r>
              <a:rPr lang="hu-HU" sz="2100" dirty="0" smtClean="0">
                <a:solidFill>
                  <a:schemeClr val="tx1"/>
                </a:solidFill>
              </a:rPr>
              <a:t> is.</a:t>
            </a:r>
          </a:p>
          <a:p>
            <a:pPr algn="just" eaLnBrk="1" fontAlgn="auto" hangingPunct="1">
              <a:spcAft>
                <a:spcPts val="0"/>
              </a:spcAft>
              <a:buFont typeface="Wingdings 2"/>
              <a:buChar char=""/>
              <a:defRPr/>
            </a:pPr>
            <a:r>
              <a:rPr lang="hu-HU" sz="2100" dirty="0" smtClean="0">
                <a:solidFill>
                  <a:schemeClr val="tx1"/>
                </a:solidFill>
              </a:rPr>
              <a:t>A </a:t>
            </a:r>
            <a:r>
              <a:rPr lang="hu-HU" sz="2100" b="1" dirty="0" smtClean="0">
                <a:solidFill>
                  <a:schemeClr val="tx1"/>
                </a:solidFill>
              </a:rPr>
              <a:t>vasútvonalak</a:t>
            </a:r>
            <a:r>
              <a:rPr lang="hu-HU" sz="2100" dirty="0" smtClean="0">
                <a:solidFill>
                  <a:schemeClr val="tx1"/>
                </a:solidFill>
              </a:rPr>
              <a:t> létesítését sürgette. </a:t>
            </a:r>
          </a:p>
          <a:p>
            <a:pPr algn="just" eaLnBrk="1" fontAlgn="auto" hangingPunct="1">
              <a:spcAft>
                <a:spcPts val="0"/>
              </a:spcAft>
              <a:buFont typeface="Wingdings 2"/>
              <a:buChar char=""/>
              <a:defRPr/>
            </a:pPr>
            <a:r>
              <a:rPr lang="hu-HU" sz="2100" dirty="0" smtClean="0">
                <a:solidFill>
                  <a:schemeClr val="tx1"/>
                </a:solidFill>
              </a:rPr>
              <a:t>Meghonosította a </a:t>
            </a:r>
            <a:r>
              <a:rPr lang="hu-HU" sz="2100" b="1" dirty="0" smtClean="0">
                <a:solidFill>
                  <a:schemeClr val="tx1"/>
                </a:solidFill>
              </a:rPr>
              <a:t>lóversenyzés</a:t>
            </a:r>
            <a:r>
              <a:rPr lang="hu-HU" sz="2100" dirty="0" smtClean="0">
                <a:solidFill>
                  <a:schemeClr val="tx1"/>
                </a:solidFill>
              </a:rPr>
              <a:t>t, a </a:t>
            </a:r>
            <a:r>
              <a:rPr lang="hu-HU" sz="2100" b="1" dirty="0" err="1" smtClean="0">
                <a:solidFill>
                  <a:schemeClr val="tx1"/>
                </a:solidFill>
              </a:rPr>
              <a:t>casinó</a:t>
            </a:r>
            <a:r>
              <a:rPr lang="hu-HU" sz="2100" dirty="0" err="1" smtClean="0">
                <a:solidFill>
                  <a:schemeClr val="tx1"/>
                </a:solidFill>
              </a:rPr>
              <a:t>t</a:t>
            </a:r>
            <a:r>
              <a:rPr lang="hu-HU" sz="2100" dirty="0" smtClean="0">
                <a:solidFill>
                  <a:schemeClr val="tx1"/>
                </a:solidFill>
              </a:rPr>
              <a:t>, de még a rendszeres fürdés szokását is. </a:t>
            </a:r>
          </a:p>
          <a:p>
            <a:pPr algn="just" eaLnBrk="1" fontAlgn="auto" hangingPunct="1">
              <a:spcAft>
                <a:spcPts val="0"/>
              </a:spcAft>
              <a:buFont typeface="Wingdings 2"/>
              <a:buChar char=""/>
              <a:defRPr/>
            </a:pPr>
            <a:r>
              <a:rPr lang="hu-HU" sz="2100" dirty="0" smtClean="0">
                <a:solidFill>
                  <a:schemeClr val="tx1"/>
                </a:solidFill>
              </a:rPr>
              <a:t>Programjában szerepelt a </a:t>
            </a:r>
            <a:r>
              <a:rPr lang="hu-HU" sz="2100" b="1" dirty="0" smtClean="0">
                <a:solidFill>
                  <a:schemeClr val="tx1"/>
                </a:solidFill>
              </a:rPr>
              <a:t>jobbágyfelszabadítás</a:t>
            </a:r>
            <a:r>
              <a:rPr lang="hu-HU" sz="2100" dirty="0" smtClean="0">
                <a:solidFill>
                  <a:schemeClr val="tx1"/>
                </a:solidFill>
              </a:rPr>
              <a:t> is, ám </a:t>
            </a:r>
            <a:r>
              <a:rPr lang="hu-HU" sz="2100" b="1" i="1" u="sng" dirty="0" smtClean="0">
                <a:solidFill>
                  <a:schemeClr val="tx1"/>
                </a:solidFill>
              </a:rPr>
              <a:t>Ő EZT LASSAN, A FEJLŐDÉSSEL EGYÜTT KÉPZELTE EL.</a:t>
            </a:r>
            <a:endParaRPr lang="hu-HU" sz="2100" b="1" i="1" u="sng" dirty="0">
              <a:solidFill>
                <a:schemeClr val="tx1"/>
              </a:solidFill>
            </a:endParaRPr>
          </a:p>
        </p:txBody>
      </p:sp>
      <p:pic>
        <p:nvPicPr>
          <p:cNvPr id="5" name="Kép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00079" y="1261306"/>
            <a:ext cx="2895592" cy="52863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304800" y="-99392"/>
            <a:ext cx="8686800" cy="841248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hu-HU" b="1" dirty="0" smtClean="0"/>
              <a:t>Kossuth Lajos</a:t>
            </a:r>
            <a:endParaRPr lang="hu-HU" dirty="0"/>
          </a:p>
        </p:txBody>
      </p:sp>
      <p:pic>
        <p:nvPicPr>
          <p:cNvPr id="14339" name="Tartalom helye 4" descr="kossuth lajos.jpg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7696" y="758626"/>
            <a:ext cx="2322056" cy="2978431"/>
          </a:xfrm>
        </p:spPr>
      </p:pic>
      <p:sp>
        <p:nvSpPr>
          <p:cNvPr id="14340" name="Tartalom helye 3"/>
          <p:cNvSpPr>
            <a:spLocks noGrp="1"/>
          </p:cNvSpPr>
          <p:nvPr>
            <p:ph sz="half" idx="2"/>
          </p:nvPr>
        </p:nvSpPr>
        <p:spPr>
          <a:xfrm>
            <a:off x="2240979" y="1052736"/>
            <a:ext cx="6867525" cy="5544616"/>
          </a:xfrm>
        </p:spPr>
        <p:txBody>
          <a:bodyPr/>
          <a:lstStyle/>
          <a:p>
            <a:pPr algn="just" eaLnBrk="1" hangingPunct="1"/>
            <a:r>
              <a:rPr lang="hu-HU" altLang="hu-HU" sz="2400" dirty="0" smtClean="0">
                <a:solidFill>
                  <a:schemeClr val="tx1"/>
                </a:solidFill>
              </a:rPr>
              <a:t>Az 1830-as évektől fellépő Kossuth Lajosnak volt a legnagyobb szerepe az </a:t>
            </a:r>
            <a:r>
              <a:rPr lang="hu-HU" altLang="hu-HU" sz="2400" b="1" dirty="0" smtClean="0">
                <a:solidFill>
                  <a:schemeClr val="tx1"/>
                </a:solidFill>
              </a:rPr>
              <a:t>országos közvélemény </a:t>
            </a:r>
            <a:r>
              <a:rPr lang="hu-HU" altLang="hu-HU" sz="2400" dirty="0" smtClean="0">
                <a:solidFill>
                  <a:schemeClr val="tx1"/>
                </a:solidFill>
              </a:rPr>
              <a:t>alakításában.</a:t>
            </a:r>
          </a:p>
          <a:p>
            <a:pPr algn="just" eaLnBrk="1" hangingPunct="1"/>
            <a:r>
              <a:rPr lang="hu-HU" altLang="hu-HU" sz="2400" b="1" u="sng" dirty="0" smtClean="0">
                <a:solidFill>
                  <a:schemeClr val="tx1"/>
                </a:solidFill>
              </a:rPr>
              <a:t>Országgyűlési Tudósítások</a:t>
            </a:r>
            <a:r>
              <a:rPr lang="hu-HU" altLang="hu-HU" sz="2400" b="1" dirty="0" smtClean="0">
                <a:solidFill>
                  <a:schemeClr val="tx1"/>
                </a:solidFill>
              </a:rPr>
              <a:t> </a:t>
            </a:r>
            <a:r>
              <a:rPr lang="hu-HU" altLang="hu-HU" sz="2400" dirty="0" smtClean="0">
                <a:solidFill>
                  <a:schemeClr val="tx1"/>
                </a:solidFill>
              </a:rPr>
              <a:t>című kézirataival tájékoztatta az ország népét az országgyűlésben történő eseményekről.</a:t>
            </a:r>
          </a:p>
          <a:p>
            <a:pPr algn="just" eaLnBrk="1" hangingPunct="1"/>
            <a:r>
              <a:rPr lang="hu-HU" altLang="hu-HU" sz="2400" dirty="0" smtClean="0">
                <a:solidFill>
                  <a:schemeClr val="tx1"/>
                </a:solidFill>
              </a:rPr>
              <a:t>1841 januárjától főszerkesztője lett az akkoriban induló </a:t>
            </a:r>
            <a:r>
              <a:rPr lang="hu-HU" altLang="hu-HU" sz="2400" b="1" dirty="0" smtClean="0">
                <a:solidFill>
                  <a:schemeClr val="tx1"/>
                </a:solidFill>
              </a:rPr>
              <a:t>Pesti Hírlap</a:t>
            </a:r>
            <a:r>
              <a:rPr lang="hu-HU" altLang="hu-HU" sz="2400" dirty="0" smtClean="0">
                <a:solidFill>
                  <a:schemeClr val="tx1"/>
                </a:solidFill>
              </a:rPr>
              <a:t>nak. Ez a napilap, habár erős cenzúra alá esett, Kossuth zsenialitásának köszönhetően mégis képes volt sorra venni és kitárgyalni a korabeli Magyarország minden égető politikai, szociális, gazdasági problémáját, megteremtve ezzel a </a:t>
            </a:r>
            <a:r>
              <a:rPr lang="hu-HU" altLang="hu-HU" sz="2400" b="1" dirty="0" smtClean="0">
                <a:solidFill>
                  <a:schemeClr val="tx1"/>
                </a:solidFill>
              </a:rPr>
              <a:t>modern magyar újságírás</a:t>
            </a:r>
            <a:r>
              <a:rPr lang="hu-HU" altLang="hu-HU" sz="2400" dirty="0" smtClean="0">
                <a:solidFill>
                  <a:schemeClr val="tx1"/>
                </a:solidFill>
              </a:rPr>
              <a:t>t.</a:t>
            </a:r>
          </a:p>
          <a:p>
            <a:pPr eaLnBrk="1" hangingPunct="1"/>
            <a:endParaRPr lang="hu-HU" altLang="hu-HU" sz="2400" dirty="0" smtClean="0">
              <a:solidFill>
                <a:schemeClr val="tx1"/>
              </a:solidFill>
            </a:endParaRPr>
          </a:p>
        </p:txBody>
      </p:sp>
      <p:pic>
        <p:nvPicPr>
          <p:cNvPr id="3" name="Kép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1018" y="3825044"/>
            <a:ext cx="2581173" cy="304189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ép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52536" y="1138973"/>
            <a:ext cx="3119943" cy="4451920"/>
          </a:xfrm>
          <a:prstGeom prst="rect">
            <a:avLst/>
          </a:prstGeom>
        </p:spPr>
      </p:pic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304800" y="116632"/>
            <a:ext cx="8686800" cy="841248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hu-HU" b="1" dirty="0" smtClean="0"/>
              <a:t>Kossuth Lajos</a:t>
            </a:r>
            <a:endParaRPr lang="hu-HU" dirty="0"/>
          </a:p>
        </p:txBody>
      </p:sp>
      <p:sp>
        <p:nvSpPr>
          <p:cNvPr id="15364" name="Tartalom helye 3"/>
          <p:cNvSpPr>
            <a:spLocks noGrp="1"/>
          </p:cNvSpPr>
          <p:nvPr>
            <p:ph sz="half" idx="2"/>
          </p:nvPr>
        </p:nvSpPr>
        <p:spPr>
          <a:xfrm>
            <a:off x="2260926" y="1124744"/>
            <a:ext cx="6867525" cy="4911725"/>
          </a:xfrm>
        </p:spPr>
        <p:txBody>
          <a:bodyPr/>
          <a:lstStyle/>
          <a:p>
            <a:pPr algn="just" eaLnBrk="1" hangingPunct="1"/>
            <a:r>
              <a:rPr lang="hu-HU" altLang="hu-HU" sz="2200" dirty="0" smtClean="0">
                <a:solidFill>
                  <a:schemeClr val="tx1"/>
                </a:solidFill>
              </a:rPr>
              <a:t>Reformprogramja a jobbágykérdésben kötelező, államilag támogatott </a:t>
            </a:r>
            <a:r>
              <a:rPr lang="hu-HU" altLang="hu-HU" sz="2200" b="1" dirty="0" smtClean="0">
                <a:solidFill>
                  <a:schemeClr val="tx1"/>
                </a:solidFill>
              </a:rPr>
              <a:t>örökváltság</a:t>
            </a:r>
            <a:r>
              <a:rPr lang="hu-HU" altLang="hu-HU" sz="2200" dirty="0" smtClean="0">
                <a:solidFill>
                  <a:schemeClr val="tx1"/>
                </a:solidFill>
              </a:rPr>
              <a:t>ot irányzott elő, célul tűzte ki a nemesség megadóztatásával a </a:t>
            </a:r>
            <a:r>
              <a:rPr lang="hu-HU" altLang="hu-HU" sz="2200" b="1" dirty="0" smtClean="0">
                <a:solidFill>
                  <a:schemeClr val="tx1"/>
                </a:solidFill>
              </a:rPr>
              <a:t>közteherviselés</a:t>
            </a:r>
            <a:r>
              <a:rPr lang="hu-HU" altLang="hu-HU" sz="2200" dirty="0" smtClean="0">
                <a:solidFill>
                  <a:schemeClr val="tx1"/>
                </a:solidFill>
              </a:rPr>
              <a:t> bevezetését, valamint a politikai szabadságjogok megteremtését, a népképviseletet.</a:t>
            </a:r>
          </a:p>
          <a:p>
            <a:pPr algn="just" eaLnBrk="1" hangingPunct="1">
              <a:buFont typeface="Wingdings 2" panose="05020102010507070707" pitchFamily="18" charset="2"/>
              <a:buNone/>
            </a:pPr>
            <a:endParaRPr lang="hu-HU" altLang="hu-HU" sz="2200" dirty="0" smtClean="0">
              <a:solidFill>
                <a:schemeClr val="tx1"/>
              </a:solidFill>
            </a:endParaRPr>
          </a:p>
          <a:p>
            <a:pPr algn="just" eaLnBrk="1" hangingPunct="1"/>
            <a:r>
              <a:rPr lang="hu-HU" altLang="hu-HU" sz="2200" dirty="0" smtClean="0">
                <a:solidFill>
                  <a:schemeClr val="tx1"/>
                </a:solidFill>
              </a:rPr>
              <a:t>Programjában már a </a:t>
            </a:r>
            <a:r>
              <a:rPr lang="hu-HU" altLang="hu-HU" sz="2200" b="1" dirty="0" smtClean="0">
                <a:solidFill>
                  <a:schemeClr val="tx1"/>
                </a:solidFill>
              </a:rPr>
              <a:t>polgári tulajdonviszonyok </a:t>
            </a:r>
            <a:r>
              <a:rPr lang="hu-HU" altLang="hu-HU" sz="2200" dirty="0" smtClean="0">
                <a:solidFill>
                  <a:schemeClr val="tx1"/>
                </a:solidFill>
              </a:rPr>
              <a:t>és a politikai egyenlőség megvalósítása körvonalazódott. Ezek megvalósítását a középnemességtől remélte (nem a főnemességtől/arisztokráciától, vagyis a magyar országgyűlés felsőházától).</a:t>
            </a:r>
          </a:p>
          <a:p>
            <a:pPr algn="just" eaLnBrk="1" hangingPunct="1">
              <a:buFont typeface="Wingdings 2" panose="05020102010507070707" pitchFamily="18" charset="2"/>
              <a:buNone/>
            </a:pPr>
            <a:endParaRPr lang="hu-HU" altLang="hu-HU" sz="2200" dirty="0" smtClean="0">
              <a:solidFill>
                <a:schemeClr val="tx1"/>
              </a:solidFill>
            </a:endParaRPr>
          </a:p>
          <a:p>
            <a:pPr algn="just" eaLnBrk="1" hangingPunct="1"/>
            <a:r>
              <a:rPr lang="hu-HU" altLang="hu-HU" sz="2200" b="1" dirty="0" smtClean="0">
                <a:solidFill>
                  <a:schemeClr val="tx1"/>
                </a:solidFill>
              </a:rPr>
              <a:t>Védegylet</a:t>
            </a:r>
            <a:r>
              <a:rPr lang="hu-HU" altLang="hu-HU" sz="2200" dirty="0" smtClean="0">
                <a:solidFill>
                  <a:schemeClr val="tx1"/>
                </a:solidFill>
              </a:rPr>
              <a:t>et alapított a magyar ipar védelmére.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304800" y="188640"/>
            <a:ext cx="8686800" cy="841248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hu-HU" b="1" dirty="0" smtClean="0"/>
              <a:t>Báró Wesselényi Miklós</a:t>
            </a:r>
            <a:endParaRPr lang="hu-HU" dirty="0"/>
          </a:p>
        </p:txBody>
      </p:sp>
      <p:pic>
        <p:nvPicPr>
          <p:cNvPr id="16387" name="Tartalom helye 4" descr="to124szi047.jpg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-173801" y="1124744"/>
            <a:ext cx="2369537" cy="3024336"/>
          </a:xfrm>
        </p:spPr>
      </p:pic>
      <p:sp>
        <p:nvSpPr>
          <p:cNvPr id="16388" name="Tartalom helye 3"/>
          <p:cNvSpPr>
            <a:spLocks noGrp="1"/>
          </p:cNvSpPr>
          <p:nvPr>
            <p:ph sz="half" idx="2"/>
          </p:nvPr>
        </p:nvSpPr>
        <p:spPr>
          <a:xfrm>
            <a:off x="2124075" y="1196752"/>
            <a:ext cx="7019925" cy="4911725"/>
          </a:xfrm>
        </p:spPr>
        <p:txBody>
          <a:bodyPr/>
          <a:lstStyle/>
          <a:p>
            <a:pPr algn="just" eaLnBrk="1" hangingPunct="1"/>
            <a:r>
              <a:rPr lang="hu-HU" altLang="hu-HU" sz="2000" dirty="0" smtClean="0">
                <a:solidFill>
                  <a:schemeClr val="tx1"/>
                </a:solidFill>
              </a:rPr>
              <a:t>Az erdélyi reformkor fő alakja, Wesselényi Miklós báró volt.</a:t>
            </a:r>
          </a:p>
          <a:p>
            <a:pPr algn="just" eaLnBrk="1" hangingPunct="1"/>
            <a:r>
              <a:rPr lang="hu-HU" altLang="hu-HU" sz="2000" dirty="0" smtClean="0">
                <a:solidFill>
                  <a:schemeClr val="tx1"/>
                </a:solidFill>
              </a:rPr>
              <a:t>A </a:t>
            </a:r>
            <a:r>
              <a:rPr lang="hu-HU" altLang="hu-HU" sz="2000" b="1" dirty="0" smtClean="0">
                <a:solidFill>
                  <a:schemeClr val="tx1"/>
                </a:solidFill>
              </a:rPr>
              <a:t>jobbágyfelszabadítás</a:t>
            </a:r>
            <a:r>
              <a:rPr lang="hu-HU" altLang="hu-HU" sz="2000" dirty="0" smtClean="0">
                <a:solidFill>
                  <a:schemeClr val="tx1"/>
                </a:solidFill>
              </a:rPr>
              <a:t> melletti szenvedélyes, őszinte érvelése gyakran kimozdította az országgyűlési vitákat a holtpontról.</a:t>
            </a:r>
          </a:p>
          <a:p>
            <a:pPr algn="just" eaLnBrk="1" hangingPunct="1"/>
            <a:r>
              <a:rPr lang="hu-HU" altLang="hu-HU" sz="2000" dirty="0" smtClean="0">
                <a:solidFill>
                  <a:schemeClr val="tx1"/>
                </a:solidFill>
              </a:rPr>
              <a:t>A </a:t>
            </a:r>
            <a:r>
              <a:rPr lang="hu-HU" altLang="hu-HU" sz="2000" b="1" dirty="0" smtClean="0">
                <a:solidFill>
                  <a:schemeClr val="tx1"/>
                </a:solidFill>
              </a:rPr>
              <a:t>Balítéletek</a:t>
            </a:r>
            <a:r>
              <a:rPr lang="hu-HU" altLang="hu-HU" sz="2000" dirty="0" smtClean="0">
                <a:solidFill>
                  <a:schemeClr val="tx1"/>
                </a:solidFill>
              </a:rPr>
              <a:t> című művében kihangsúlyozza a nemesség és jobbágyság közti viszony rendezését.</a:t>
            </a:r>
          </a:p>
          <a:p>
            <a:pPr algn="just" eaLnBrk="1" hangingPunct="1"/>
            <a:r>
              <a:rPr lang="hu-HU" altLang="hu-HU" sz="2000" b="1" dirty="0" smtClean="0">
                <a:solidFill>
                  <a:schemeClr val="tx1"/>
                </a:solidFill>
              </a:rPr>
              <a:t>1838. </a:t>
            </a:r>
            <a:r>
              <a:rPr lang="hu-HU" altLang="hu-HU" sz="2000" b="1" dirty="0" err="1" smtClean="0">
                <a:solidFill>
                  <a:schemeClr val="tx1"/>
                </a:solidFill>
              </a:rPr>
              <a:t>márczius</a:t>
            </a:r>
            <a:r>
              <a:rPr lang="hu-HU" altLang="hu-HU" sz="2000" b="1" dirty="0" smtClean="0">
                <a:solidFill>
                  <a:schemeClr val="tx1"/>
                </a:solidFill>
              </a:rPr>
              <a:t> 15-én </a:t>
            </a:r>
            <a:r>
              <a:rPr lang="hu-HU" altLang="hu-HU" sz="2000" dirty="0" smtClean="0">
                <a:solidFill>
                  <a:schemeClr val="tx1"/>
                </a:solidFill>
              </a:rPr>
              <a:t>sok embert ment meg a Pest házait összedöntő árvíz elől. Ő lesz az „árvízi hajós”.</a:t>
            </a:r>
          </a:p>
        </p:txBody>
      </p:sp>
      <p:pic>
        <p:nvPicPr>
          <p:cNvPr id="3" name="Kép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4315944"/>
            <a:ext cx="5090909" cy="2542056"/>
          </a:xfrm>
          <a:prstGeom prst="rect">
            <a:avLst/>
          </a:prstGeom>
        </p:spPr>
      </p:pic>
      <p:pic>
        <p:nvPicPr>
          <p:cNvPr id="4" name="Kép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7636" y="4281066"/>
            <a:ext cx="3236729" cy="257693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686800" cy="841248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hu-HU" b="1" dirty="0" smtClean="0"/>
              <a:t>GRÓF Batthyány Lajos</a:t>
            </a:r>
            <a:endParaRPr lang="hu-HU" b="1" dirty="0"/>
          </a:p>
        </p:txBody>
      </p:sp>
      <p:pic>
        <p:nvPicPr>
          <p:cNvPr id="17411" name="Tartalom helye 4" descr="Batthyany Lajos.JPG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-300464" y="1124744"/>
            <a:ext cx="2464028" cy="3456384"/>
          </a:xfrm>
        </p:spPr>
      </p:pic>
      <p:sp>
        <p:nvSpPr>
          <p:cNvPr id="17412" name="Tartalom helye 3"/>
          <p:cNvSpPr>
            <a:spLocks noGrp="1"/>
          </p:cNvSpPr>
          <p:nvPr>
            <p:ph sz="half" idx="2"/>
          </p:nvPr>
        </p:nvSpPr>
        <p:spPr>
          <a:xfrm>
            <a:off x="2173900" y="1196752"/>
            <a:ext cx="6940550" cy="4840287"/>
          </a:xfrm>
        </p:spPr>
        <p:txBody>
          <a:bodyPr/>
          <a:lstStyle/>
          <a:p>
            <a:pPr algn="just" eaLnBrk="1" hangingPunct="1"/>
            <a:r>
              <a:rPr lang="hu-HU" altLang="hu-HU" sz="2000" dirty="0" smtClean="0">
                <a:solidFill>
                  <a:schemeClr val="tx1"/>
                </a:solidFill>
              </a:rPr>
              <a:t>Az országos politikában, mint a főrendi ellenzék vezére vett részt, később az ellenzék egészének meghatározó alakjává vált.</a:t>
            </a:r>
          </a:p>
          <a:p>
            <a:pPr algn="just" eaLnBrk="1" hangingPunct="1"/>
            <a:r>
              <a:rPr lang="hu-HU" altLang="hu-HU" sz="2000" dirty="0" smtClean="0">
                <a:solidFill>
                  <a:schemeClr val="tx1"/>
                </a:solidFill>
              </a:rPr>
              <a:t>Eleinte maradéktalanul osztotta Széchenyi István gróf gazdasági és politikai nézeteit is. Azok közt volt, akik kezdeményezték a </a:t>
            </a:r>
            <a:r>
              <a:rPr lang="hu-HU" altLang="hu-HU" sz="2000" b="1" dirty="0" smtClean="0">
                <a:solidFill>
                  <a:schemeClr val="tx1"/>
                </a:solidFill>
              </a:rPr>
              <a:t>lónemesítés</a:t>
            </a:r>
            <a:r>
              <a:rPr lang="hu-HU" altLang="hu-HU" sz="2000" dirty="0" smtClean="0">
                <a:solidFill>
                  <a:schemeClr val="tx1"/>
                </a:solidFill>
              </a:rPr>
              <a:t>t, majd </a:t>
            </a:r>
            <a:r>
              <a:rPr lang="hu-HU" altLang="hu-HU" sz="2000" b="1" dirty="0" smtClean="0">
                <a:solidFill>
                  <a:schemeClr val="tx1"/>
                </a:solidFill>
              </a:rPr>
              <a:t>lóversenyek</a:t>
            </a:r>
            <a:r>
              <a:rPr lang="hu-HU" altLang="hu-HU" sz="2000" dirty="0" smtClean="0">
                <a:solidFill>
                  <a:schemeClr val="tx1"/>
                </a:solidFill>
              </a:rPr>
              <a:t> rendezésével serkentették az állattenyésztést, lerakva ezzel a magyar gazdasági egyesület alapjait.</a:t>
            </a:r>
          </a:p>
          <a:p>
            <a:pPr algn="just" eaLnBrk="1" hangingPunct="1"/>
            <a:r>
              <a:rPr lang="hu-HU" altLang="hu-HU" sz="2000" dirty="0" smtClean="0">
                <a:solidFill>
                  <a:schemeClr val="tx1"/>
                </a:solidFill>
              </a:rPr>
              <a:t>Felkarolta a </a:t>
            </a:r>
            <a:r>
              <a:rPr lang="hu-HU" altLang="hu-HU" sz="2000" b="1" dirty="0" smtClean="0">
                <a:solidFill>
                  <a:schemeClr val="tx1"/>
                </a:solidFill>
              </a:rPr>
              <a:t>selyemhernyó-tenyésztés</a:t>
            </a:r>
            <a:r>
              <a:rPr lang="hu-HU" altLang="hu-HU" sz="2000" dirty="0" smtClean="0">
                <a:solidFill>
                  <a:schemeClr val="tx1"/>
                </a:solidFill>
              </a:rPr>
              <a:t>t is, és ehhez több mint 50 000 eperfát ültetett birtokán.</a:t>
            </a:r>
          </a:p>
          <a:p>
            <a:pPr algn="just" eaLnBrk="1" hangingPunct="1"/>
            <a:r>
              <a:rPr lang="hu-HU" altLang="hu-HU" sz="2000" dirty="0" smtClean="0">
                <a:solidFill>
                  <a:schemeClr val="tx1"/>
                </a:solidFill>
              </a:rPr>
              <a:t>Az ő közreműködésével alakult meg a Vas vármegyei </a:t>
            </a:r>
            <a:r>
              <a:rPr lang="hu-HU" altLang="hu-HU" sz="2000" b="1" dirty="0" smtClean="0">
                <a:solidFill>
                  <a:schemeClr val="tx1"/>
                </a:solidFill>
              </a:rPr>
              <a:t>szombathelyi gazdasági egyesület</a:t>
            </a:r>
            <a:r>
              <a:rPr lang="hu-HU" altLang="hu-HU" sz="2000" dirty="0" smtClean="0">
                <a:solidFill>
                  <a:schemeClr val="tx1"/>
                </a:solidFill>
              </a:rPr>
              <a:t>, 1843-ban pedig az ő elnöksége alatt a </a:t>
            </a:r>
            <a:r>
              <a:rPr lang="hu-HU" altLang="hu-HU" sz="2000" b="1" dirty="0" smtClean="0">
                <a:solidFill>
                  <a:schemeClr val="tx1"/>
                </a:solidFill>
              </a:rPr>
              <a:t>cukorgyár-egylet</a:t>
            </a:r>
            <a:r>
              <a:rPr lang="hu-HU" altLang="hu-HU" sz="2000" dirty="0" smtClean="0">
                <a:solidFill>
                  <a:schemeClr val="tx1"/>
                </a:solidFill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Kép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96552" y="1296144"/>
            <a:ext cx="2905540" cy="4293096"/>
          </a:xfrm>
          <a:prstGeom prst="rect">
            <a:avLst/>
          </a:prstGeom>
        </p:spPr>
      </p:pic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79512" y="19472"/>
            <a:ext cx="8686800" cy="841248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hu-HU" b="1" dirty="0" smtClean="0"/>
              <a:t>GRÓF Batthyány Lajos</a:t>
            </a:r>
            <a:endParaRPr lang="hu-HU" dirty="0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2203450" y="1484784"/>
            <a:ext cx="6940550" cy="4840287"/>
          </a:xfrm>
        </p:spPr>
        <p:txBody>
          <a:bodyPr>
            <a:normAutofit lnSpcReduction="10000"/>
          </a:bodyPr>
          <a:lstStyle/>
          <a:p>
            <a:pPr algn="just" eaLnBrk="1" fontAlgn="auto" hangingPunct="1">
              <a:spcAft>
                <a:spcPts val="0"/>
              </a:spcAft>
              <a:buFont typeface="Wingdings 2"/>
              <a:buChar char=""/>
              <a:defRPr/>
            </a:pPr>
            <a:r>
              <a:rPr lang="hu-HU" sz="2000" dirty="0" smtClean="0">
                <a:solidFill>
                  <a:schemeClr val="tx1"/>
                </a:solidFill>
              </a:rPr>
              <a:t>Kossuthtal az </a:t>
            </a:r>
            <a:r>
              <a:rPr lang="hu-HU" sz="2000" b="1" dirty="0" smtClean="0">
                <a:solidFill>
                  <a:schemeClr val="tx1"/>
                </a:solidFill>
              </a:rPr>
              <a:t>Iparegyesület</a:t>
            </a:r>
            <a:r>
              <a:rPr lang="hu-HU" sz="2000" dirty="0" smtClean="0">
                <a:solidFill>
                  <a:schemeClr val="tx1"/>
                </a:solidFill>
              </a:rPr>
              <a:t> elnökeként és más gazdasági egyesületek vezetőjeként 1843-ban került kapcsolatba, és együttműködésük mind szorosabbá vált.</a:t>
            </a:r>
          </a:p>
          <a:p>
            <a:pPr algn="just" eaLnBrk="1" fontAlgn="auto" hangingPunct="1">
              <a:spcAft>
                <a:spcPts val="0"/>
              </a:spcAft>
              <a:buFont typeface="Wingdings 2"/>
              <a:buChar char=""/>
              <a:defRPr/>
            </a:pPr>
            <a:r>
              <a:rPr lang="hu-HU" sz="2000" dirty="0" smtClean="0">
                <a:solidFill>
                  <a:schemeClr val="tx1"/>
                </a:solidFill>
              </a:rPr>
              <a:t>Aktív szerepet vállalt újabb </a:t>
            </a:r>
            <a:r>
              <a:rPr lang="hu-HU" sz="2000" b="1" dirty="0" smtClean="0">
                <a:solidFill>
                  <a:schemeClr val="tx1"/>
                </a:solidFill>
              </a:rPr>
              <a:t>gazdasági egyesületekben </a:t>
            </a:r>
            <a:r>
              <a:rPr lang="hu-HU" sz="2000" dirty="0" smtClean="0">
                <a:solidFill>
                  <a:schemeClr val="tx1"/>
                </a:solidFill>
              </a:rPr>
              <a:t>(Magyar Kereskedelmi Társaság, Magyar Cukorgyár Egyesület), majd a Védegylet szervezésében.</a:t>
            </a:r>
          </a:p>
          <a:p>
            <a:pPr algn="just" eaLnBrk="1" fontAlgn="auto" hangingPunct="1">
              <a:spcAft>
                <a:spcPts val="0"/>
              </a:spcAft>
              <a:buFont typeface="Wingdings 2"/>
              <a:buChar char=""/>
              <a:defRPr/>
            </a:pPr>
            <a:r>
              <a:rPr lang="hu-HU" sz="2000" dirty="0" smtClean="0">
                <a:solidFill>
                  <a:schemeClr val="tx1"/>
                </a:solidFill>
              </a:rPr>
              <a:t>1846-tól legfőbb törekvése </a:t>
            </a:r>
            <a:r>
              <a:rPr lang="hu-HU" sz="2000" b="1" dirty="0" smtClean="0">
                <a:solidFill>
                  <a:schemeClr val="tx1"/>
                </a:solidFill>
              </a:rPr>
              <a:t>az ellenzék egységesítése</a:t>
            </a:r>
            <a:r>
              <a:rPr lang="hu-HU" sz="2000" dirty="0" smtClean="0">
                <a:solidFill>
                  <a:schemeClr val="tx1"/>
                </a:solidFill>
              </a:rPr>
              <a:t>, egy párt szervezése, programjának kidolgozása lett. Az Ellenzéki Párt 1847. március 15-én alakult meg, és első elnökévé Batthyány Lajost választották.</a:t>
            </a:r>
          </a:p>
          <a:p>
            <a:pPr algn="just" eaLnBrk="1" fontAlgn="auto" hangingPunct="1">
              <a:spcAft>
                <a:spcPts val="0"/>
              </a:spcAft>
              <a:buFont typeface="Wingdings 2"/>
              <a:buChar char=""/>
              <a:defRPr/>
            </a:pPr>
            <a:r>
              <a:rPr lang="hu-HU" sz="2400" b="1" u="sng" dirty="0" smtClean="0">
                <a:solidFill>
                  <a:schemeClr val="tx1"/>
                </a:solidFill>
              </a:rPr>
              <a:t>A főrendi házban Batthyány és az alsóházban Kossuth lett az ellenzék vezére.</a:t>
            </a:r>
            <a:endParaRPr lang="hu-HU" sz="2400" b="1" u="sng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686800" cy="841248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hu-HU" b="1" dirty="0" smtClean="0"/>
              <a:t>Deák Ferenc</a:t>
            </a:r>
            <a:endParaRPr lang="hu-HU" dirty="0"/>
          </a:p>
        </p:txBody>
      </p:sp>
      <p:sp>
        <p:nvSpPr>
          <p:cNvPr id="20484" name="Tartalom helye 3"/>
          <p:cNvSpPr>
            <a:spLocks noGrp="1"/>
          </p:cNvSpPr>
          <p:nvPr>
            <p:ph sz="half" idx="2"/>
          </p:nvPr>
        </p:nvSpPr>
        <p:spPr>
          <a:xfrm>
            <a:off x="2519822" y="1412776"/>
            <a:ext cx="6723062" cy="4767262"/>
          </a:xfrm>
        </p:spPr>
        <p:txBody>
          <a:bodyPr/>
          <a:lstStyle/>
          <a:p>
            <a:pPr eaLnBrk="1" hangingPunct="1"/>
            <a:r>
              <a:rPr lang="hu-HU" altLang="hu-HU" sz="2000" dirty="0" smtClean="0">
                <a:solidFill>
                  <a:schemeClr val="tx1"/>
                </a:solidFill>
              </a:rPr>
              <a:t>Deák Ferenc 1833-tól jelent meg a politikai porondon. </a:t>
            </a:r>
          </a:p>
          <a:p>
            <a:pPr eaLnBrk="1" hangingPunct="1">
              <a:buFont typeface="Wingdings 2" panose="05020102010507070707" pitchFamily="18" charset="2"/>
              <a:buNone/>
            </a:pPr>
            <a:endParaRPr lang="hu-HU" altLang="hu-HU" sz="2000" dirty="0" smtClean="0">
              <a:solidFill>
                <a:schemeClr val="tx1"/>
              </a:solidFill>
            </a:endParaRPr>
          </a:p>
          <a:p>
            <a:pPr eaLnBrk="1" hangingPunct="1"/>
            <a:r>
              <a:rPr lang="hu-HU" altLang="hu-HU" sz="2000" dirty="0" smtClean="0">
                <a:solidFill>
                  <a:schemeClr val="tx1"/>
                </a:solidFill>
              </a:rPr>
              <a:t>Éles logikája és taktikai érzéke voltak azok a tulajdonságai, amelyek a reformfolyamatokért folytatott politikai küzdelem egyik főszereplőjévé tették.</a:t>
            </a:r>
          </a:p>
          <a:p>
            <a:pPr eaLnBrk="1" hangingPunct="1">
              <a:buFont typeface="Wingdings 2" panose="05020102010507070707" pitchFamily="18" charset="2"/>
              <a:buNone/>
            </a:pPr>
            <a:endParaRPr lang="hu-HU" altLang="hu-HU" sz="2000" dirty="0" smtClean="0">
              <a:solidFill>
                <a:schemeClr val="tx1"/>
              </a:solidFill>
            </a:endParaRPr>
          </a:p>
          <a:p>
            <a:pPr eaLnBrk="1" hangingPunct="1"/>
            <a:r>
              <a:rPr lang="hu-HU" altLang="hu-HU" sz="2000" dirty="0" smtClean="0">
                <a:solidFill>
                  <a:schemeClr val="tx1"/>
                </a:solidFill>
              </a:rPr>
              <a:t>1847-es visszavonulásáig </a:t>
            </a:r>
            <a:r>
              <a:rPr lang="hu-HU" altLang="hu-HU" sz="2000" dirty="0" err="1" smtClean="0">
                <a:solidFill>
                  <a:schemeClr val="tx1"/>
                </a:solidFill>
              </a:rPr>
              <a:t>Kossuthtal</a:t>
            </a:r>
            <a:r>
              <a:rPr lang="hu-HU" altLang="hu-HU" sz="2000" dirty="0" smtClean="0">
                <a:solidFill>
                  <a:schemeClr val="tx1"/>
                </a:solidFill>
              </a:rPr>
              <a:t> együtt szellemi vezére volt a reformerek országgyűlési táborának.</a:t>
            </a:r>
          </a:p>
          <a:p>
            <a:pPr eaLnBrk="1" hangingPunct="1"/>
            <a:endParaRPr lang="hu-HU" altLang="hu-HU" dirty="0" smtClean="0">
              <a:solidFill>
                <a:schemeClr val="tx1"/>
              </a:solidFill>
            </a:endParaRPr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0529" y="1268760"/>
            <a:ext cx="2725503" cy="3600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899592" y="260648"/>
            <a:ext cx="7488832" cy="1008112"/>
          </a:xfrm>
        </p:spPr>
        <p:txBody>
          <a:bodyPr>
            <a:normAutofit/>
          </a:bodyPr>
          <a:lstStyle/>
          <a:p>
            <a:pPr algn="ctr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hu-HU" sz="4800" dirty="0" smtClean="0"/>
              <a:t>Köszönöm a figyelmet!</a:t>
            </a:r>
            <a:endParaRPr lang="hu-HU" sz="4800" dirty="0"/>
          </a:p>
        </p:txBody>
      </p:sp>
      <p:pic>
        <p:nvPicPr>
          <p:cNvPr id="6" name="Kép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1484784"/>
            <a:ext cx="7810500" cy="5210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úra">
  <a:themeElements>
    <a:clrScheme name="Túra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Loggia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úra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Túra">
    <a:dk1>
      <a:sysClr val="windowText" lastClr="000000"/>
    </a:dk1>
    <a:lt1>
      <a:sysClr val="window" lastClr="FFFFFF"/>
    </a:lt1>
    <a:dk2>
      <a:srgbClr val="4E3B30"/>
    </a:dk2>
    <a:lt2>
      <a:srgbClr val="FBEEC9"/>
    </a:lt2>
    <a:accent1>
      <a:srgbClr val="F0A22E"/>
    </a:accent1>
    <a:accent2>
      <a:srgbClr val="A5644E"/>
    </a:accent2>
    <a:accent3>
      <a:srgbClr val="B58B80"/>
    </a:accent3>
    <a:accent4>
      <a:srgbClr val="C3986D"/>
    </a:accent4>
    <a:accent5>
      <a:srgbClr val="A19574"/>
    </a:accent5>
    <a:accent6>
      <a:srgbClr val="C17529"/>
    </a:accent6>
    <a:hlink>
      <a:srgbClr val="AD1F1F"/>
    </a:hlink>
    <a:folHlink>
      <a:srgbClr val="FFC42F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421</TotalTime>
  <Words>701</Words>
  <Application>Microsoft Office PowerPoint</Application>
  <PresentationFormat>Diavetítés a képernyőre (4:3 oldalarány)</PresentationFormat>
  <Paragraphs>54</Paragraphs>
  <Slides>11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3</vt:i4>
      </vt:variant>
      <vt:variant>
        <vt:lpstr>Téma</vt:lpstr>
      </vt:variant>
      <vt:variant>
        <vt:i4>1</vt:i4>
      </vt:variant>
      <vt:variant>
        <vt:lpstr>Diacímek</vt:lpstr>
      </vt:variant>
      <vt:variant>
        <vt:i4>11</vt:i4>
      </vt:variant>
    </vt:vector>
  </HeadingPairs>
  <TitlesOfParts>
    <vt:vector size="15" baseType="lpstr">
      <vt:lpstr>Arial</vt:lpstr>
      <vt:lpstr>Century Schoolbook</vt:lpstr>
      <vt:lpstr>Wingdings 2</vt:lpstr>
      <vt:lpstr>Túra</vt:lpstr>
      <vt:lpstr>Reformkor</vt:lpstr>
      <vt:lpstr>A reformkor kezdete</vt:lpstr>
      <vt:lpstr>Gróf Széchenyi István</vt:lpstr>
      <vt:lpstr>Gróf Széchenyi István</vt:lpstr>
      <vt:lpstr>Kossuth Lajos</vt:lpstr>
      <vt:lpstr>Kossuth Lajos</vt:lpstr>
      <vt:lpstr>Báró Wesselényi Miklós</vt:lpstr>
      <vt:lpstr>GRÓF Batthyány Lajos</vt:lpstr>
      <vt:lpstr>GRÓF Batthyány Lajos</vt:lpstr>
      <vt:lpstr>Deák Ferenc</vt:lpstr>
      <vt:lpstr>PowerPoint bemutató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Reformkor</dc:title>
  <dc:creator>tamop1</dc:creator>
  <cp:lastModifiedBy>tanari</cp:lastModifiedBy>
  <cp:revision>36</cp:revision>
  <dcterms:created xsi:type="dcterms:W3CDTF">2011-04-03T18:16:11Z</dcterms:created>
  <dcterms:modified xsi:type="dcterms:W3CDTF">2020-03-09T14:42:59Z</dcterms:modified>
</cp:coreProperties>
</file>