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8"/>
  </p:notesMasterIdLst>
  <p:sldIdLst>
    <p:sldId id="256" r:id="rId2"/>
    <p:sldId id="257" r:id="rId3"/>
    <p:sldId id="259" r:id="rId4"/>
    <p:sldId id="258" r:id="rId5"/>
    <p:sldId id="264" r:id="rId6"/>
    <p:sldId id="265" r:id="rId7"/>
    <p:sldId id="266" r:id="rId8"/>
    <p:sldId id="267" r:id="rId9"/>
    <p:sldId id="269" r:id="rId10"/>
    <p:sldId id="270" r:id="rId11"/>
    <p:sldId id="271" r:id="rId12"/>
    <p:sldId id="272" r:id="rId13"/>
    <p:sldId id="273" r:id="rId14"/>
    <p:sldId id="274" r:id="rId15"/>
    <p:sldId id="293" r:id="rId16"/>
    <p:sldId id="295" r:id="rId17"/>
    <p:sldId id="283" r:id="rId18"/>
    <p:sldId id="296" r:id="rId19"/>
    <p:sldId id="276" r:id="rId20"/>
    <p:sldId id="278" r:id="rId21"/>
    <p:sldId id="280" r:id="rId22"/>
    <p:sldId id="282" r:id="rId23"/>
    <p:sldId id="285" r:id="rId24"/>
    <p:sldId id="292" r:id="rId25"/>
    <p:sldId id="287" r:id="rId26"/>
    <p:sldId id="294" r:id="rId27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orgia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orgia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orgia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orgia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orgia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Georgia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Georgia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Georgia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Georgia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966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60F88BCE-99FA-4432-A072-20CE4B421E8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99243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EB92C84C-2AFF-4F23-BC61-AA0D4271050E}" type="slidenum">
              <a:rPr lang="hu-HU" altLang="hu-HU" sz="1200">
                <a:latin typeface="Arial" panose="020B0604020202020204" pitchFamily="34" charset="0"/>
              </a:rPr>
              <a:pPr/>
              <a:t>1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43F18A55-40F9-4064-BF53-9DE5B78C28C7}" type="slidenum">
              <a:rPr lang="hu-HU" altLang="hu-HU" sz="1200">
                <a:latin typeface="Arial" panose="020B0604020202020204" pitchFamily="34" charset="0"/>
              </a:rPr>
              <a:pPr/>
              <a:t>2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AFA72E50-51FC-4F44-8F86-44B028D62F33}" type="slidenum">
              <a:rPr lang="hu-HU" altLang="hu-HU" sz="1200">
                <a:latin typeface="Arial" panose="020B0604020202020204" pitchFamily="34" charset="0"/>
              </a:rPr>
              <a:pPr/>
              <a:t>3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43E5B527-5617-42DB-8415-2030E4EF20C4}" type="slidenum">
              <a:rPr lang="hu-HU" altLang="hu-HU" sz="1200">
                <a:latin typeface="Arial" panose="020B0604020202020204" pitchFamily="34" charset="0"/>
              </a:rPr>
              <a:pPr/>
              <a:t>4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3E74BB7E-3EB9-44AB-AA64-D5749A42DE8A}" type="slidenum">
              <a:rPr lang="hu-HU" altLang="hu-HU" sz="1200">
                <a:latin typeface="Arial" panose="020B0604020202020204" pitchFamily="34" charset="0"/>
              </a:rPr>
              <a:pPr/>
              <a:t>5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0BD749EB-1AD1-45A2-8CC1-FB98226E84CB}" type="slidenum">
              <a:rPr lang="hu-HU" altLang="hu-HU" sz="1200">
                <a:latin typeface="Arial" panose="020B0604020202020204" pitchFamily="34" charset="0"/>
              </a:rPr>
              <a:pPr/>
              <a:t>6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4F098F79-9946-48F8-B349-DA57EFDD556A}" type="slidenum">
              <a:rPr lang="hu-HU" altLang="hu-HU" sz="1200">
                <a:latin typeface="Arial" panose="020B0604020202020204" pitchFamily="34" charset="0"/>
              </a:rPr>
              <a:pPr/>
              <a:t>7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C2FBE07C-014E-4223-A3F4-69B7BA52658E}" type="slidenum">
              <a:rPr lang="hu-HU" altLang="hu-HU" sz="1200">
                <a:latin typeface="Arial" panose="020B0604020202020204" pitchFamily="34" charset="0"/>
              </a:rPr>
              <a:pPr/>
              <a:t>8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83512DBB-EEB5-46D5-B28A-3A58FBEC127E}" type="slidenum">
              <a:rPr lang="hu-HU" altLang="hu-HU" sz="1200">
                <a:latin typeface="Arial" panose="020B0604020202020204" pitchFamily="34" charset="0"/>
              </a:rPr>
              <a:pPr/>
              <a:t>9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9E6B78A1-BE74-492B-A0C1-92E4D33CEBF1}" type="slidenum">
              <a:rPr lang="hu-HU" altLang="hu-HU" sz="1200">
                <a:latin typeface="Arial" panose="020B0604020202020204" pitchFamily="34" charset="0"/>
              </a:rPr>
              <a:pPr/>
              <a:t>10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03F7BBDA-5B41-4054-B3CB-1158FABCD411}" type="slidenum">
              <a:rPr lang="hu-HU" altLang="hu-HU" sz="1200">
                <a:latin typeface="Arial" panose="020B0604020202020204" pitchFamily="34" charset="0"/>
              </a:rPr>
              <a:pPr/>
              <a:t>11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D99FD8C9-3EB7-4E8A-9A57-3572574FC345}" type="slidenum">
              <a:rPr lang="hu-HU" altLang="hu-HU" sz="1200">
                <a:latin typeface="Arial" panose="020B0604020202020204" pitchFamily="34" charset="0"/>
              </a:rPr>
              <a:pPr/>
              <a:t>12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79225D74-FEB8-4CEF-A870-C4209AB8F4ED}" type="slidenum">
              <a:rPr lang="hu-HU" altLang="hu-HU" sz="1200">
                <a:latin typeface="Arial" panose="020B0604020202020204" pitchFamily="34" charset="0"/>
              </a:rPr>
              <a:pPr/>
              <a:t>13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49AA4027-C27B-4300-9D94-AD33A6982E60}" type="slidenum">
              <a:rPr lang="hu-HU" altLang="hu-HU" sz="1200">
                <a:latin typeface="Arial" panose="020B0604020202020204" pitchFamily="34" charset="0"/>
              </a:rPr>
              <a:pPr/>
              <a:t>14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4AC1DB46-6335-46B1-A153-4D4DC29C5FE7}" type="slidenum">
              <a:rPr lang="hu-HU" altLang="hu-HU" sz="1200">
                <a:latin typeface="Arial" panose="020B0604020202020204" pitchFamily="34" charset="0"/>
              </a:rPr>
              <a:pPr/>
              <a:t>17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CE6B41FA-214F-482F-8EC8-C543590E7FC4}" type="slidenum">
              <a:rPr lang="hu-HU" altLang="hu-HU" sz="1200">
                <a:latin typeface="Arial" panose="020B0604020202020204" pitchFamily="34" charset="0"/>
              </a:rPr>
              <a:pPr/>
              <a:t>19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D9E91F4C-59D0-4FBA-98F0-E0303951F63C}" type="slidenum">
              <a:rPr lang="hu-HU" altLang="hu-HU" sz="1200">
                <a:latin typeface="Arial" panose="020B0604020202020204" pitchFamily="34" charset="0"/>
              </a:rPr>
              <a:pPr/>
              <a:t>20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31CC323E-628D-433C-A601-FDBBC44B2E38}" type="slidenum">
              <a:rPr lang="hu-HU" altLang="hu-HU" sz="1200">
                <a:latin typeface="Arial" panose="020B0604020202020204" pitchFamily="34" charset="0"/>
              </a:rPr>
              <a:pPr/>
              <a:t>21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D21A3831-FE1E-41F4-B22E-E858FCDA65C4}" type="slidenum">
              <a:rPr lang="hu-HU" altLang="hu-HU" sz="1200">
                <a:latin typeface="Arial" panose="020B0604020202020204" pitchFamily="34" charset="0"/>
              </a:rPr>
              <a:pPr/>
              <a:t>22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6FCB1FBA-921E-4E1E-AD09-10A8B198E758}" type="slidenum">
              <a:rPr lang="hu-HU" altLang="hu-HU" sz="1200">
                <a:latin typeface="Arial" panose="020B0604020202020204" pitchFamily="34" charset="0"/>
              </a:rPr>
              <a:pPr/>
              <a:t>23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F6E78352-9B49-4209-A858-FE267D0CD03D}" type="slidenum">
              <a:rPr lang="hu-HU" altLang="hu-HU" sz="1200">
                <a:latin typeface="Arial" panose="020B0604020202020204" pitchFamily="34" charset="0"/>
              </a:rPr>
              <a:pPr/>
              <a:t>24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fld id="{4DC384D2-993A-49AB-A9B8-B4375A363B3A}" type="slidenum">
              <a:rPr lang="hu-HU" altLang="hu-HU" sz="1200">
                <a:latin typeface="Arial" panose="020B0604020202020204" pitchFamily="34" charset="0"/>
              </a:rPr>
              <a:pPr/>
              <a:t>25</a:t>
            </a:fld>
            <a:endParaRPr lang="hu-HU" altLang="hu-HU" sz="1200">
              <a:latin typeface="Arial" panose="020B0604020202020204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Canvas"/>
          <p:cNvSpPr>
            <a:spLocks noChangeArrowheads="1"/>
          </p:cNvSpPr>
          <p:nvPr/>
        </p:nvSpPr>
        <p:spPr bwMode="white">
          <a:xfrm>
            <a:off x="528638" y="201613"/>
            <a:ext cx="8397875" cy="6467475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defRPr/>
            </a:pPr>
            <a:endParaRPr kumimoji="1" lang="hu-HU" altLang="hu-HU">
              <a:latin typeface="Times New Roman" pitchFamily="18" charset="0"/>
            </a:endParaRPr>
          </a:p>
        </p:txBody>
      </p:sp>
      <p:pic>
        <p:nvPicPr>
          <p:cNvPr id="5" name="Picture 3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50800"/>
            <a:ext cx="11811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 descr="Canvas"/>
          <p:cNvSpPr>
            <a:spLocks noChangeArrowheads="1"/>
          </p:cNvSpPr>
          <p:nvPr/>
        </p:nvSpPr>
        <p:spPr bwMode="white">
          <a:xfrm>
            <a:off x="596900" y="4130675"/>
            <a:ext cx="1041400" cy="457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defRPr/>
            </a:pPr>
            <a:endParaRPr kumimoji="1" lang="hu-HU" altLang="hu-HU">
              <a:latin typeface="Times New Roman" pitchFamily="18" charset="0"/>
            </a:endParaRPr>
          </a:p>
        </p:txBody>
      </p:sp>
      <p:pic>
        <p:nvPicPr>
          <p:cNvPr id="7" name="Picture 5" descr="minispi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625600" y="3886200"/>
            <a:ext cx="6400800" cy="17716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10842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663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51663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0D4593A-453F-4ADC-8C04-95CE5799A64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65911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10343B-061D-47B4-8309-ECD65F44C66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4295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1FA2DC-108A-4CCE-9D3A-2437749EBF2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1685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2A80B2-5D9D-47BD-B857-340C9AADB3D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33078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74DFBA-6E3F-45C2-B2BF-819B2DC9F4E7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04192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D31731-99E6-49C6-BD05-D3D496760A04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19058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C887C-4C49-4955-BE8F-C79B423CE5B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7556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FBB311-ABF9-4FF3-AB07-7202D07AE43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42290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94CF9F-DF94-4C50-85C6-0DB8784D2E4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88721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13D334-DA60-4C92-A2C3-13B45508DA1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41660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066800" y="381000"/>
            <a:ext cx="5562600" cy="54864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965AB-DAEF-4840-A743-9D454A0EF47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94238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6200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7338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7338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3E275-E173-4DAF-A7F6-2964405CABF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3741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609600" y="228600"/>
            <a:ext cx="8239125" cy="6391275"/>
          </a:xfrm>
          <a:prstGeom prst="rect">
            <a:avLst/>
          </a:prstGeom>
          <a:solidFill>
            <a:srgbClr val="EDE7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defRPr/>
            </a:pPr>
            <a:endParaRPr kumimoji="1" lang="hu-HU" altLang="hu-HU">
              <a:latin typeface="Times New Roman" pitchFamily="18" charset="0"/>
            </a:endParaRPr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ltGray">
          <a:xfrm>
            <a:off x="1016000" y="1600200"/>
            <a:ext cx="7670800" cy="0"/>
          </a:xfrm>
          <a:prstGeom prst="line">
            <a:avLst/>
          </a:prstGeom>
          <a:noFill/>
          <a:ln w="31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28" name="Picture 4" descr="minispi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33"/>
          <a:stretch>
            <a:fillRect/>
          </a:stretch>
        </p:blipFill>
        <p:spPr bwMode="ltGray">
          <a:xfrm>
            <a:off x="0" y="50800"/>
            <a:ext cx="11811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minispi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99"/>
          <a:stretch>
            <a:fillRect/>
          </a:stretch>
        </p:blipFill>
        <p:spPr bwMode="ltGray">
          <a:xfrm>
            <a:off x="0" y="4222750"/>
            <a:ext cx="11811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752600"/>
            <a:ext cx="76200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7168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144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168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52813" y="61071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169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81813" y="61071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fld id="{588D27D1-A147-4FBB-A7D4-7F621DCDAA48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0"/>
            <a:ext cx="7772400" cy="1223963"/>
          </a:xfrm>
        </p:spPr>
        <p:txBody>
          <a:bodyPr/>
          <a:lstStyle/>
          <a:p>
            <a:pPr eaLnBrk="1" hangingPunct="1">
              <a:defRPr/>
            </a:pPr>
            <a:r>
              <a:rPr lang="hu-HU" sz="7200" dirty="0">
                <a:solidFill>
                  <a:schemeClr val="tx1"/>
                </a:solidFill>
                <a:effectDag name="">
                  <a:cont type="tree" name="">
                    <a:effect ref="fillLine"/>
                    <a:outerShdw dist="38100" dir="13500000" algn="br">
                      <a:srgbClr val="D8B5A0"/>
                    </a:outerShdw>
                  </a:cont>
                  <a:cont type="tree" name="">
                    <a:effect ref="fillLine"/>
                    <a:outerShdw dist="38100" dir="2700000" algn="tl">
                      <a:srgbClr val="564134"/>
                    </a:outerShdw>
                  </a:cont>
                  <a:effect ref="fillLine"/>
                </a:effectDag>
                <a:latin typeface="Georgia" pitchFamily="18" charset="0"/>
              </a:rPr>
              <a:t>A felvilágosodás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68538" y="1223963"/>
            <a:ext cx="6659562" cy="863600"/>
          </a:xfrm>
        </p:spPr>
        <p:txBody>
          <a:bodyPr/>
          <a:lstStyle/>
          <a:p>
            <a:pPr eaLnBrk="1" hangingPunct="1"/>
            <a:r>
              <a:rPr lang="hu-HU" altLang="hu-HU" sz="4000">
                <a:solidFill>
                  <a:srgbClr val="C00000"/>
                </a:solidFill>
                <a:latin typeface="Georgia" pitchFamily="18" charset="0"/>
              </a:rPr>
              <a:t>17. század – 19. század eleje</a:t>
            </a:r>
          </a:p>
        </p:txBody>
      </p:sp>
      <p:pic>
        <p:nvPicPr>
          <p:cNvPr id="1434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7563"/>
            <a:ext cx="2925763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763" y="2762250"/>
            <a:ext cx="6218237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1"/>
          <p:cNvSpPr>
            <a:spLocks noGrp="1" noChangeArrowheads="1"/>
          </p:cNvSpPr>
          <p:nvPr>
            <p:ph type="ctrTitle"/>
          </p:nvPr>
        </p:nvSpPr>
        <p:spPr>
          <a:xfrm flipV="1">
            <a:off x="971550" y="-792163"/>
            <a:ext cx="7721600" cy="792163"/>
          </a:xfrm>
        </p:spPr>
        <p:txBody>
          <a:bodyPr/>
          <a:lstStyle/>
          <a:p>
            <a:pPr eaLnBrk="1" hangingPunct="1"/>
            <a:endParaRPr lang="hu-HU" altLang="hu-HU">
              <a:latin typeface="Georgia" pitchFamily="18" charset="0"/>
            </a:endParaRPr>
          </a:p>
        </p:txBody>
      </p:sp>
      <p:sp>
        <p:nvSpPr>
          <p:cNvPr id="15363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07951" y="620713"/>
            <a:ext cx="6336258" cy="5761037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hu-HU" altLang="hu-HU" sz="3600" i="1" dirty="0">
                <a:latin typeface="Calibri" panose="020F0502020204030204" pitchFamily="34" charset="0"/>
              </a:rPr>
              <a:t>„A felvilágosodás az ember kilábalása maga okozta kiskorúságából </a:t>
            </a:r>
          </a:p>
          <a:p>
            <a:pPr algn="l" eaLnBrk="1" hangingPunct="1">
              <a:lnSpc>
                <a:spcPct val="80000"/>
              </a:lnSpc>
            </a:pPr>
            <a:r>
              <a:rPr lang="hu-HU" altLang="hu-HU" sz="3600" i="1" dirty="0">
                <a:latin typeface="Calibri" panose="020F0502020204030204" pitchFamily="34" charset="0"/>
              </a:rPr>
              <a:t>(…)</a:t>
            </a:r>
          </a:p>
          <a:p>
            <a:pPr algn="l" eaLnBrk="1" hangingPunct="1">
              <a:lnSpc>
                <a:spcPct val="80000"/>
              </a:lnSpc>
            </a:pPr>
            <a:r>
              <a:rPr lang="hu-HU" altLang="hu-HU" sz="3600" i="1" dirty="0">
                <a:latin typeface="Calibri" panose="020F0502020204030204" pitchFamily="34" charset="0"/>
              </a:rPr>
              <a:t> </a:t>
            </a:r>
            <a:r>
              <a:rPr lang="hu-HU" altLang="hu-HU" sz="3600" i="1" dirty="0" err="1">
                <a:latin typeface="Calibri" panose="020F0502020204030204" pitchFamily="34" charset="0"/>
              </a:rPr>
              <a:t>Sapere</a:t>
            </a:r>
            <a:r>
              <a:rPr lang="hu-HU" altLang="hu-HU" sz="3600" i="1" dirty="0">
                <a:latin typeface="Calibri" panose="020F0502020204030204" pitchFamily="34" charset="0"/>
              </a:rPr>
              <a:t> </a:t>
            </a:r>
            <a:r>
              <a:rPr lang="hu-HU" altLang="hu-HU" sz="3600" i="1" dirty="0" err="1">
                <a:latin typeface="Calibri" panose="020F0502020204030204" pitchFamily="34" charset="0"/>
              </a:rPr>
              <a:t>aude</a:t>
            </a:r>
            <a:r>
              <a:rPr lang="hu-HU" altLang="hu-HU" sz="3600" i="1" dirty="0">
                <a:latin typeface="Calibri" panose="020F0502020204030204" pitchFamily="34" charset="0"/>
              </a:rPr>
              <a:t>! Merj a magad értelmére támaszkodni!” </a:t>
            </a:r>
          </a:p>
          <a:p>
            <a:pPr algn="l" eaLnBrk="1" hangingPunct="1">
              <a:lnSpc>
                <a:spcPct val="80000"/>
              </a:lnSpc>
            </a:pPr>
            <a:endParaRPr lang="hu-HU" altLang="hu-HU" sz="3600" i="1" dirty="0">
              <a:latin typeface="Calibri" panose="020F0502020204030204" pitchFamily="34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hu-HU" altLang="hu-HU" sz="3600" i="1" dirty="0">
                <a:latin typeface="Calibri" panose="020F0502020204030204" pitchFamily="34" charset="0"/>
              </a:rPr>
              <a:t>– ez tehát a felvilágosodás jelmondata.</a:t>
            </a:r>
          </a:p>
          <a:p>
            <a:pPr algn="l" eaLnBrk="1" hangingPunct="1">
              <a:lnSpc>
                <a:spcPct val="80000"/>
              </a:lnSpc>
            </a:pPr>
            <a:endParaRPr lang="hu-HU" altLang="hu-HU" sz="3600" i="1" dirty="0">
              <a:latin typeface="Calibri" panose="020F0502020204030204" pitchFamily="34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hu-HU" altLang="hu-HU" sz="3600" i="1" dirty="0">
                <a:latin typeface="Calibri" panose="020F0502020204030204" pitchFamily="34" charset="0"/>
              </a:rPr>
              <a:t>– </a:t>
            </a:r>
            <a:r>
              <a:rPr lang="hu-HU" altLang="hu-HU" sz="2400" dirty="0">
                <a:latin typeface="Calibri" panose="020F0502020204030204" pitchFamily="34" charset="0"/>
              </a:rPr>
              <a:t>Immanuel Kant</a:t>
            </a:r>
          </a:p>
        </p:txBody>
      </p:sp>
      <p:pic>
        <p:nvPicPr>
          <p:cNvPr id="1536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895350"/>
            <a:ext cx="2987675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1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188913"/>
            <a:ext cx="8628063" cy="34559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hu-HU" sz="2600">
                <a:solidFill>
                  <a:srgbClr val="996633"/>
                </a:solidFill>
                <a:latin typeface="Georgia" pitchFamily="18" charset="0"/>
              </a:rPr>
              <a:t>A polgári társadalom megteremtését előkészítő eszmerendszer. Nem stílus, hanem szellemi mozgalom.</a:t>
            </a:r>
          </a:p>
          <a:p>
            <a:pPr eaLnBrk="1" hangingPunct="1">
              <a:buFontTx/>
              <a:buNone/>
            </a:pPr>
            <a:r>
              <a:rPr lang="hu-HU" altLang="hu-HU" sz="2600">
                <a:solidFill>
                  <a:srgbClr val="996633"/>
                </a:solidFill>
                <a:latin typeface="Georgia" pitchFamily="18" charset="0"/>
              </a:rPr>
              <a:t>A </a:t>
            </a:r>
            <a:r>
              <a:rPr lang="hu-HU" altLang="hu-HU" sz="2600" b="1" u="sng">
                <a:latin typeface="Georgia" pitchFamily="18" charset="0"/>
              </a:rPr>
              <a:t>sötét középkor </a:t>
            </a:r>
            <a:r>
              <a:rPr lang="hu-HU" altLang="hu-HU" sz="2600">
                <a:solidFill>
                  <a:srgbClr val="996633"/>
                </a:solidFill>
                <a:latin typeface="Georgia" pitchFamily="18" charset="0"/>
              </a:rPr>
              <a:t>után a </a:t>
            </a:r>
            <a:r>
              <a:rPr lang="hu-HU" altLang="hu-HU" sz="2600" b="1" u="sng">
                <a:latin typeface="Georgia" pitchFamily="18" charset="0"/>
              </a:rPr>
              <a:t>fény, a világosság századát </a:t>
            </a:r>
            <a:r>
              <a:rPr lang="hu-HU" altLang="hu-HU" sz="2600">
                <a:solidFill>
                  <a:srgbClr val="996633"/>
                </a:solidFill>
                <a:latin typeface="Georgia" pitchFamily="18" charset="0"/>
              </a:rPr>
              <a:t>jelenti. </a:t>
            </a:r>
          </a:p>
          <a:p>
            <a:pPr eaLnBrk="1" hangingPunct="1">
              <a:buFontTx/>
              <a:buNone/>
            </a:pPr>
            <a:r>
              <a:rPr lang="hu-HU" altLang="hu-HU" sz="2600" b="1">
                <a:solidFill>
                  <a:srgbClr val="C00000"/>
                </a:solidFill>
                <a:latin typeface="Georgia" pitchFamily="18" charset="0"/>
              </a:rPr>
              <a:t>A reneszánsszal </a:t>
            </a:r>
            <a:r>
              <a:rPr lang="hu-HU" altLang="hu-HU" sz="2600">
                <a:solidFill>
                  <a:srgbClr val="996633"/>
                </a:solidFill>
                <a:latin typeface="Georgia" pitchFamily="18" charset="0"/>
              </a:rPr>
              <a:t>induló </a:t>
            </a:r>
            <a:r>
              <a:rPr lang="hu-HU" altLang="hu-HU" sz="2600" b="1" u="sng">
                <a:latin typeface="Georgia" pitchFamily="18" charset="0"/>
              </a:rPr>
              <a:t>elvilágiasodási folyamat </a:t>
            </a:r>
            <a:r>
              <a:rPr lang="hu-HU" altLang="hu-HU" sz="2600">
                <a:solidFill>
                  <a:srgbClr val="996633"/>
                </a:solidFill>
                <a:latin typeface="Georgia" pitchFamily="18" charset="0"/>
              </a:rPr>
              <a:t>a 18. században egész Európára kiterjedő korszakváltást eredményezett.</a:t>
            </a:r>
          </a:p>
          <a:p>
            <a:pPr eaLnBrk="1" hangingPunct="1"/>
            <a:endParaRPr lang="hu-HU" altLang="hu-HU" sz="2600">
              <a:solidFill>
                <a:srgbClr val="996633"/>
              </a:solidFill>
              <a:latin typeface="Georgia" pitchFamily="18" charset="0"/>
            </a:endParaRPr>
          </a:p>
        </p:txBody>
      </p:sp>
      <p:pic>
        <p:nvPicPr>
          <p:cNvPr id="16387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233738"/>
            <a:ext cx="6905625" cy="362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Szövegdoboz 2"/>
          <p:cNvSpPr txBox="1">
            <a:spLocks noChangeArrowheads="1"/>
          </p:cNvSpPr>
          <p:nvPr/>
        </p:nvSpPr>
        <p:spPr bwMode="auto">
          <a:xfrm>
            <a:off x="7543800" y="4149725"/>
            <a:ext cx="136683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/>
            <a:r>
              <a:rPr lang="sk-SK" altLang="hu-HU"/>
              <a:t>M.S. mester: Mária és Erzsébet</a:t>
            </a:r>
            <a:endParaRPr lang="en-US" altLang="hu-H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3" y="2789238"/>
            <a:ext cx="3368675" cy="446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12"/>
          <p:cNvSpPr>
            <a:spLocks noGrp="1" noChangeArrowheads="1"/>
          </p:cNvSpPr>
          <p:nvPr>
            <p:ph type="title"/>
          </p:nvPr>
        </p:nvSpPr>
        <p:spPr>
          <a:xfrm>
            <a:off x="1041400" y="22225"/>
            <a:ext cx="7620000" cy="742950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rgbClr val="996633"/>
                </a:solidFill>
                <a:latin typeface="Georgia" pitchFamily="18" charset="0"/>
              </a:rPr>
              <a:t>A felvilágosodás jellemzői</a:t>
            </a:r>
          </a:p>
        </p:txBody>
      </p:sp>
      <p:sp>
        <p:nvSpPr>
          <p:cNvPr id="17412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2863" y="765175"/>
            <a:ext cx="8993187" cy="4114800"/>
          </a:xfrm>
        </p:spPr>
        <p:txBody>
          <a:bodyPr/>
          <a:lstStyle/>
          <a:p>
            <a:pPr eaLnBrk="1" hangingPunct="1"/>
            <a:r>
              <a:rPr lang="hu-HU" altLang="hu-HU">
                <a:latin typeface="Georgia" pitchFamily="18" charset="0"/>
              </a:rPr>
              <a:t>Az évszázados tekintélyelvek kötöttségével szemben a gondolkodás merészsége</a:t>
            </a:r>
          </a:p>
          <a:p>
            <a:pPr eaLnBrk="1" hangingPunct="1"/>
            <a:r>
              <a:rPr lang="hu-HU" altLang="hu-HU">
                <a:latin typeface="Georgia" pitchFamily="18" charset="0"/>
              </a:rPr>
              <a:t>Vallási kötöttségtől mentes gondolkodás</a:t>
            </a:r>
          </a:p>
          <a:p>
            <a:pPr eaLnBrk="1" hangingPunct="1"/>
            <a:r>
              <a:rPr lang="hu-HU" altLang="hu-HU">
                <a:latin typeface="Georgia" pitchFamily="18" charset="0"/>
              </a:rPr>
              <a:t>A tudomány és filozófia eszméi áthatják a civil életet és az irodalmat</a:t>
            </a:r>
          </a:p>
          <a:p>
            <a:pPr eaLnBrk="1" hangingPunct="1"/>
            <a:endParaRPr lang="hu-HU" altLang="hu-HU">
              <a:latin typeface="Georgia" pitchFamily="18" charset="0"/>
            </a:endParaRPr>
          </a:p>
        </p:txBody>
      </p:sp>
      <p:pic>
        <p:nvPicPr>
          <p:cNvPr id="1741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41713"/>
            <a:ext cx="4000500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640763" cy="1143000"/>
          </a:xfrm>
        </p:spPr>
        <p:txBody>
          <a:bodyPr/>
          <a:lstStyle/>
          <a:p>
            <a:pPr eaLnBrk="1" hangingPunct="1"/>
            <a:r>
              <a:rPr lang="hu-HU" altLang="hu-HU" sz="4500">
                <a:solidFill>
                  <a:schemeClr val="tx1"/>
                </a:solidFill>
                <a:latin typeface="Georgia" pitchFamily="18" charset="0"/>
              </a:rPr>
              <a:t>A felvilágosodás eszmerendszerének két forrása</a:t>
            </a:r>
          </a:p>
        </p:txBody>
      </p:sp>
      <p:sp>
        <p:nvSpPr>
          <p:cNvPr id="1843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5875" y="1844675"/>
            <a:ext cx="8948738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hu-HU" altLang="hu-HU" sz="3800">
                <a:solidFill>
                  <a:srgbClr val="996633"/>
                </a:solidFill>
                <a:latin typeface="Georgia" pitchFamily="18" charset="0"/>
              </a:rPr>
              <a:t>Két filozófiai irányzat: </a:t>
            </a:r>
          </a:p>
          <a:p>
            <a:pPr marL="609600" indent="-609600" eaLnBrk="1" hangingPunct="1">
              <a:buFontTx/>
              <a:buNone/>
            </a:pPr>
            <a:endParaRPr lang="hu-HU" altLang="hu-HU" sz="3800" b="1">
              <a:latin typeface="Georgia" pitchFamily="18" charset="0"/>
            </a:endParaRPr>
          </a:p>
          <a:p>
            <a:pPr marL="609600" indent="-609600" eaLnBrk="1" hangingPunct="1">
              <a:buFontTx/>
              <a:buAutoNum type="arabicPeriod"/>
            </a:pPr>
            <a:r>
              <a:rPr lang="hu-HU" altLang="hu-HU" sz="3800" b="1">
                <a:latin typeface="Georgia" pitchFamily="18" charset="0"/>
              </a:rPr>
              <a:t>empirizmus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hu-HU" altLang="hu-HU" sz="3800" b="1">
                <a:latin typeface="Georgia" pitchFamily="18" charset="0"/>
              </a:rPr>
              <a:t>racionalizmus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4763"/>
            <a:ext cx="7620000" cy="863600"/>
          </a:xfrm>
        </p:spPr>
        <p:txBody>
          <a:bodyPr/>
          <a:lstStyle/>
          <a:p>
            <a:pPr eaLnBrk="1" hangingPunct="1"/>
            <a:r>
              <a:rPr lang="hu-HU" altLang="hu-HU" sz="4500">
                <a:solidFill>
                  <a:schemeClr val="tx1"/>
                </a:solidFill>
                <a:latin typeface="Georgia" pitchFamily="18" charset="0"/>
              </a:rPr>
              <a:t>Empirizmus</a:t>
            </a:r>
          </a:p>
        </p:txBody>
      </p:sp>
      <p:sp>
        <p:nvSpPr>
          <p:cNvPr id="1945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1750" y="866775"/>
            <a:ext cx="89281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dirty="0" err="1">
                <a:solidFill>
                  <a:srgbClr val="996633"/>
                </a:solidFill>
                <a:latin typeface="Georgia" pitchFamily="18" charset="0"/>
              </a:rPr>
              <a:t>Empiria</a:t>
            </a:r>
            <a:r>
              <a:rPr lang="hu-HU" altLang="hu-HU" dirty="0">
                <a:solidFill>
                  <a:srgbClr val="996633"/>
                </a:solidFill>
                <a:latin typeface="Georgia" pitchFamily="18" charset="0"/>
              </a:rPr>
              <a:t> szó jelentése: </a:t>
            </a:r>
            <a:r>
              <a:rPr lang="hu-HU" altLang="hu-HU" b="1" u="sng" dirty="0">
                <a:latin typeface="Georgia" pitchFamily="18" charset="0"/>
              </a:rPr>
              <a:t>tapasztalat, megismerés, jártasság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>
                <a:solidFill>
                  <a:srgbClr val="996633"/>
                </a:solidFill>
                <a:latin typeface="Georgia" pitchFamily="18" charset="0"/>
              </a:rPr>
              <a:t>Az embernek </a:t>
            </a:r>
            <a:r>
              <a:rPr lang="hu-HU" altLang="hu-HU" b="1" u="sng" dirty="0">
                <a:solidFill>
                  <a:srgbClr val="C00000"/>
                </a:solidFill>
                <a:latin typeface="Georgia" pitchFamily="18" charset="0"/>
              </a:rPr>
              <a:t>nincsenek veleszületett eszméi</a:t>
            </a:r>
            <a:r>
              <a:rPr lang="hu-HU" altLang="hu-HU" dirty="0">
                <a:solidFill>
                  <a:srgbClr val="996633"/>
                </a:solidFill>
                <a:latin typeface="Georgia" pitchFamily="18" charset="0"/>
              </a:rPr>
              <a:t> 			</a:t>
            </a:r>
            <a:r>
              <a:rPr lang="hu-HU" altLang="hu-HU" b="1" dirty="0">
                <a:latin typeface="Georgia" pitchFamily="18" charset="0"/>
              </a:rPr>
              <a:t>tabula rasa</a:t>
            </a:r>
            <a:r>
              <a:rPr lang="hu-HU" altLang="hu-HU" dirty="0">
                <a:solidFill>
                  <a:srgbClr val="996633"/>
                </a:solidFill>
                <a:latin typeface="Georgia" pitchFamily="18" charset="0"/>
              </a:rPr>
              <a:t>	   (nevelés szerepe)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>
                <a:solidFill>
                  <a:srgbClr val="996633"/>
                </a:solidFill>
                <a:latin typeface="Georgia" pitchFamily="18" charset="0"/>
              </a:rPr>
              <a:t>A világ megismerése tapasztalatokon nyugszik. Ismereteink végső forrása a tapasztalat, az érzékelés</a:t>
            </a:r>
          </a:p>
          <a:p>
            <a:pPr eaLnBrk="1" hangingPunct="1">
              <a:lnSpc>
                <a:spcPct val="90000"/>
              </a:lnSpc>
            </a:pPr>
            <a:endParaRPr lang="hu-HU" altLang="hu-HU" dirty="0">
              <a:solidFill>
                <a:srgbClr val="996633"/>
              </a:solidFill>
              <a:latin typeface="Georgia" pitchFamily="18" charset="0"/>
            </a:endParaRPr>
          </a:p>
        </p:txBody>
      </p:sp>
      <p:sp>
        <p:nvSpPr>
          <p:cNvPr id="19460" name="Line 10"/>
          <p:cNvSpPr>
            <a:spLocks noChangeShapeType="1"/>
          </p:cNvSpPr>
          <p:nvPr/>
        </p:nvSpPr>
        <p:spPr bwMode="auto">
          <a:xfrm>
            <a:off x="3275856" y="2564904"/>
            <a:ext cx="936104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Grp="1" noChangeArrowheads="1"/>
          </p:cNvSpPr>
          <p:nvPr>
            <p:ph type="title"/>
          </p:nvPr>
        </p:nvSpPr>
        <p:spPr>
          <a:xfrm>
            <a:off x="-180975" y="260350"/>
            <a:ext cx="3721100" cy="1143000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rgbClr val="996633"/>
                </a:solidFill>
                <a:latin typeface="Georgia" pitchFamily="18" charset="0"/>
              </a:rPr>
              <a:t>John Locke</a:t>
            </a:r>
          </a:p>
        </p:txBody>
      </p:sp>
      <p:sp>
        <p:nvSpPr>
          <p:cNvPr id="2048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74613" y="2997200"/>
            <a:ext cx="8561387" cy="4700588"/>
          </a:xfrm>
        </p:spPr>
        <p:txBody>
          <a:bodyPr/>
          <a:lstStyle/>
          <a:p>
            <a:pPr eaLnBrk="1" hangingPunct="1"/>
            <a:r>
              <a:rPr lang="hu-HU" altLang="hu-HU" sz="2800" b="1" i="1">
                <a:latin typeface="Georgia" pitchFamily="18" charset="0"/>
              </a:rPr>
              <a:t>„Nincs semmi az értelemben, ami ne lett volna azelőtt az érzékletben.”</a:t>
            </a:r>
            <a:r>
              <a:rPr lang="hu-HU" altLang="hu-HU" sz="2800" i="1">
                <a:latin typeface="Georgia" pitchFamily="18" charset="0"/>
              </a:rPr>
              <a:t> </a:t>
            </a:r>
          </a:p>
          <a:p>
            <a:pPr eaLnBrk="1" hangingPunct="1"/>
            <a:r>
              <a:rPr lang="hu-HU" altLang="hu-HU" sz="2800">
                <a:latin typeface="Georgia" pitchFamily="18" charset="0"/>
              </a:rPr>
              <a:t>A tudósnak kísérleteznie kell, adatokat kell gyűjtenie, ezeket fel</a:t>
            </a:r>
            <a:r>
              <a:rPr lang="hu-HU" altLang="hu-HU" sz="2800">
                <a:latin typeface="Arial" panose="020B0604020202020204" pitchFamily="34" charset="0"/>
              </a:rPr>
              <a:t> </a:t>
            </a:r>
            <a:r>
              <a:rPr lang="hu-HU" altLang="hu-HU" sz="2800">
                <a:latin typeface="Georgia" pitchFamily="18" charset="0"/>
              </a:rPr>
              <a:t>kell dolgoznia</a:t>
            </a:r>
            <a:r>
              <a:rPr lang="hu-HU" altLang="hu-HU" sz="2800">
                <a:latin typeface="Arial" panose="020B0604020202020204" pitchFamily="34" charset="0"/>
              </a:rPr>
              <a:t>,</a:t>
            </a:r>
            <a:r>
              <a:rPr lang="hu-HU" altLang="hu-HU" sz="2800">
                <a:latin typeface="Georgia" pitchFamily="18" charset="0"/>
              </a:rPr>
              <a:t> és ezekből le kell vonnia a következtetéseket</a:t>
            </a:r>
          </a:p>
          <a:p>
            <a:pPr eaLnBrk="1" hangingPunct="1"/>
            <a:r>
              <a:rPr lang="hu-HU" altLang="hu-HU" sz="2800" b="1" u="sng">
                <a:solidFill>
                  <a:srgbClr val="C00000"/>
                </a:solidFill>
                <a:latin typeface="Georgia" pitchFamily="18" charset="0"/>
              </a:rPr>
              <a:t>A világ megismerési módszere az indukció </a:t>
            </a:r>
            <a:r>
              <a:rPr lang="hu-HU" altLang="hu-HU" sz="2800">
                <a:latin typeface="Georgia" pitchFamily="18" charset="0"/>
              </a:rPr>
              <a:t>= meg kell ismernünk az egyes dolgokat, és sok ilyen dolgot megismerve eljutunk az általánosításig</a:t>
            </a:r>
          </a:p>
        </p:txBody>
      </p:sp>
      <p:pic>
        <p:nvPicPr>
          <p:cNvPr id="2048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0"/>
            <a:ext cx="57912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title"/>
          </p:nvPr>
        </p:nvSpPr>
        <p:spPr>
          <a:xfrm>
            <a:off x="771525" y="-100013"/>
            <a:ext cx="7620000" cy="889001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rgbClr val="996633"/>
                </a:solidFill>
                <a:latin typeface="Georgia" pitchFamily="18" charset="0"/>
              </a:rPr>
              <a:t>Racionalizmus</a:t>
            </a:r>
          </a:p>
        </p:txBody>
      </p:sp>
      <p:sp>
        <p:nvSpPr>
          <p:cNvPr id="21507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0" y="115888"/>
            <a:ext cx="9129713" cy="4114800"/>
          </a:xfrm>
        </p:spPr>
        <p:txBody>
          <a:bodyPr/>
          <a:lstStyle/>
          <a:p>
            <a:pPr eaLnBrk="1" hangingPunct="1"/>
            <a:endParaRPr lang="hu-HU" altLang="hu-HU" sz="2800">
              <a:latin typeface="Georgia" pitchFamily="18" charset="0"/>
            </a:endParaRPr>
          </a:p>
          <a:p>
            <a:pPr eaLnBrk="1" hangingPunct="1"/>
            <a:r>
              <a:rPr lang="hu-HU" altLang="hu-HU" sz="2800" b="1" u="sng">
                <a:solidFill>
                  <a:srgbClr val="C00000"/>
                </a:solidFill>
                <a:latin typeface="Georgia" pitchFamily="18" charset="0"/>
              </a:rPr>
              <a:t>Ráció: ész, értelem</a:t>
            </a:r>
          </a:p>
          <a:p>
            <a:pPr eaLnBrk="1" hangingPunct="1"/>
            <a:r>
              <a:rPr lang="hu-HU" altLang="hu-HU" sz="2800" b="1">
                <a:latin typeface="Georgia" pitchFamily="18" charset="0"/>
              </a:rPr>
              <a:t>Csak azt fogadják el, </a:t>
            </a:r>
            <a:r>
              <a:rPr lang="hu-HU" altLang="hu-HU" sz="2800" b="1" u="sng">
                <a:solidFill>
                  <a:srgbClr val="C00000"/>
                </a:solidFill>
                <a:latin typeface="Georgia" pitchFamily="18" charset="0"/>
              </a:rPr>
              <a:t>ami értelemmel megmagyarázható.</a:t>
            </a:r>
          </a:p>
          <a:p>
            <a:pPr eaLnBrk="1" hangingPunct="1"/>
            <a:r>
              <a:rPr lang="hu-HU" altLang="hu-HU" sz="2800">
                <a:solidFill>
                  <a:srgbClr val="996633"/>
                </a:solidFill>
                <a:latin typeface="Georgia" pitchFamily="18" charset="0"/>
              </a:rPr>
              <a:t>A matematika a legtökéletesebb tudomány</a:t>
            </a:r>
          </a:p>
          <a:p>
            <a:pPr eaLnBrk="1" hangingPunct="1"/>
            <a:r>
              <a:rPr lang="hu-HU" altLang="hu-HU" sz="2800">
                <a:solidFill>
                  <a:srgbClr val="996633"/>
                </a:solidFill>
                <a:latin typeface="Georgia" pitchFamily="18" charset="0"/>
              </a:rPr>
              <a:t>Az értelem ismereteink végső forrása.</a:t>
            </a:r>
          </a:p>
          <a:p>
            <a:pPr eaLnBrk="1" hangingPunct="1"/>
            <a:r>
              <a:rPr lang="hu-HU" altLang="hu-HU" sz="2800">
                <a:solidFill>
                  <a:srgbClr val="996633"/>
                </a:solidFill>
                <a:latin typeface="Georgia" pitchFamily="18" charset="0"/>
              </a:rPr>
              <a:t>Az igazságot meg lehet ismerni, hiszen </a:t>
            </a:r>
            <a:r>
              <a:rPr lang="hu-HU" altLang="hu-HU" sz="2800" b="1" u="sng">
                <a:solidFill>
                  <a:srgbClr val="C00000"/>
                </a:solidFill>
                <a:latin typeface="Georgia" pitchFamily="18" charset="0"/>
              </a:rPr>
              <a:t>a valóság az igazság megvalósulása </a:t>
            </a:r>
          </a:p>
          <a:p>
            <a:pPr eaLnBrk="1" hangingPunct="1">
              <a:buFontTx/>
              <a:buNone/>
            </a:pPr>
            <a:endParaRPr lang="hu-HU" altLang="hu-HU" sz="2800">
              <a:solidFill>
                <a:srgbClr val="996633"/>
              </a:solidFill>
              <a:latin typeface="Georgia" pitchFamily="18" charset="0"/>
            </a:endParaRPr>
          </a:p>
        </p:txBody>
      </p:sp>
      <p:pic>
        <p:nvPicPr>
          <p:cNvPr id="2150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149725"/>
            <a:ext cx="5637212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title"/>
          </p:nvPr>
        </p:nvSpPr>
        <p:spPr>
          <a:xfrm>
            <a:off x="900113" y="0"/>
            <a:ext cx="7620000" cy="744538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rgbClr val="996633"/>
                </a:solidFill>
              </a:rPr>
              <a:t>René Descartes</a:t>
            </a:r>
          </a:p>
        </p:txBody>
      </p:sp>
      <p:sp>
        <p:nvSpPr>
          <p:cNvPr id="22531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107950" y="579438"/>
            <a:ext cx="5111750" cy="27051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altLang="hu-HU" sz="2800" i="1">
              <a:solidFill>
                <a:srgbClr val="996633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altLang="hu-HU" sz="3800" b="1" i="1">
                <a:solidFill>
                  <a:srgbClr val="C00000"/>
                </a:solidFill>
              </a:rPr>
              <a:t>"Cogito, ergo sum.</a:t>
            </a:r>
            <a:r>
              <a:rPr lang="hu-HU" altLang="hu-HU" sz="2800" b="1" i="1">
                <a:solidFill>
                  <a:srgbClr val="C00000"/>
                </a:solidFill>
              </a:rPr>
              <a:t> </a:t>
            </a:r>
            <a:r>
              <a:rPr lang="hu-HU" altLang="hu-HU" sz="2800" i="1">
                <a:solidFill>
                  <a:srgbClr val="996633"/>
                </a:solidFill>
              </a:rPr>
              <a:t>–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altLang="hu-HU" sz="2800" i="1">
              <a:solidFill>
                <a:srgbClr val="996633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altLang="hu-HU" sz="2800">
                <a:solidFill>
                  <a:srgbClr val="996633"/>
                </a:solidFill>
              </a:rPr>
              <a:t> </a:t>
            </a:r>
            <a:r>
              <a:rPr lang="hu-HU" altLang="hu-HU" sz="2400" i="1">
                <a:solidFill>
                  <a:srgbClr val="996633"/>
                </a:solidFill>
                <a:latin typeface="Georgia" pitchFamily="18" charset="0"/>
              </a:rPr>
              <a:t>Gondolkodom, tehát vagyok</a:t>
            </a:r>
            <a:r>
              <a:rPr lang="hu-HU" altLang="hu-HU" sz="2400">
                <a:solidFill>
                  <a:srgbClr val="996633"/>
                </a:solidFill>
                <a:latin typeface="Georgia" pitchFamily="18" charset="0"/>
              </a:rPr>
              <a:t>.”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hu-HU" altLang="hu-HU" sz="2400">
              <a:solidFill>
                <a:srgbClr val="996633"/>
              </a:solidFill>
              <a:latin typeface="Georgia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hu-HU" altLang="hu-HU" sz="2400">
                <a:solidFill>
                  <a:srgbClr val="996633"/>
                </a:solidFill>
                <a:latin typeface="Georgia" pitchFamily="18" charset="0"/>
              </a:rPr>
              <a:t>- Értekezés a módszerről, 1637.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altLang="hu-HU" sz="100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altLang="hu-HU" sz="2800"/>
          </a:p>
        </p:txBody>
      </p:sp>
      <p:pic>
        <p:nvPicPr>
          <p:cNvPr id="22532" name="Picture 11" descr="Descart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5150" y="1033463"/>
            <a:ext cx="3611563" cy="4646612"/>
          </a:xfrm>
          <a:noFill/>
        </p:spPr>
      </p:pic>
      <p:sp>
        <p:nvSpPr>
          <p:cNvPr id="22533" name="Szövegdoboz 1"/>
          <p:cNvSpPr txBox="1">
            <a:spLocks noChangeArrowheads="1"/>
          </p:cNvSpPr>
          <p:nvPr/>
        </p:nvSpPr>
        <p:spPr bwMode="auto">
          <a:xfrm>
            <a:off x="107950" y="3429000"/>
            <a:ext cx="55435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en-US" altLang="hu-HU" sz="2800"/>
              <a:t>Szerinte a gondolkodás</a:t>
            </a:r>
            <a:r>
              <a:rPr lang="hu-HU" altLang="hu-HU" sz="2800"/>
              <a:t> </a:t>
            </a:r>
            <a:r>
              <a:rPr lang="en-US" altLang="hu-HU" sz="2800"/>
              <a:t>képessége, a matematika</a:t>
            </a:r>
            <a:r>
              <a:rPr lang="hu-HU" altLang="hu-HU" sz="2800"/>
              <a:t> </a:t>
            </a:r>
            <a:r>
              <a:rPr lang="sk-SK" altLang="hu-HU" sz="2800"/>
              <a:t>a</a:t>
            </a:r>
            <a:r>
              <a:rPr lang="en-US" altLang="hu-HU" sz="2800"/>
              <a:t>lapvető fogalmai velünk </a:t>
            </a:r>
            <a:endParaRPr lang="sk-SK" altLang="hu-HU" sz="2800"/>
          </a:p>
          <a:p>
            <a:pPr eaLnBrk="1" hangingPunct="1"/>
            <a:r>
              <a:rPr lang="en-US" altLang="hu-HU" sz="2800"/>
              <a:t>születnek. Módszere a</a:t>
            </a:r>
            <a:r>
              <a:rPr lang="hu-HU" altLang="hu-HU" sz="2800"/>
              <a:t> </a:t>
            </a:r>
            <a:r>
              <a:rPr lang="sk-SK" altLang="hu-HU" sz="2800" b="1" u="sng"/>
              <a:t>de</a:t>
            </a:r>
            <a:r>
              <a:rPr lang="en-US" altLang="hu-HU" sz="2800" b="1" u="sng"/>
              <a:t>dukció</a:t>
            </a:r>
            <a:r>
              <a:rPr lang="en-US" altLang="hu-HU" sz="2800"/>
              <a:t>, amely az</a:t>
            </a:r>
            <a:r>
              <a:rPr lang="hu-HU" altLang="hu-HU" sz="2800"/>
              <a:t> </a:t>
            </a:r>
            <a:r>
              <a:rPr lang="en-US" altLang="hu-HU" sz="2800"/>
              <a:t>általánosból az egyedi felé haladó gondolkodásmód (az</a:t>
            </a:r>
            <a:r>
              <a:rPr lang="hu-HU" altLang="hu-HU" sz="2800"/>
              <a:t> </a:t>
            </a:r>
            <a:r>
              <a:rPr lang="en-US" altLang="hu-HU" sz="2800"/>
              <a:t>indukció ellentéte).</a:t>
            </a:r>
            <a:endParaRPr lang="hu-HU" altLang="hu-HU" sz="2800">
              <a:solidFill>
                <a:srgbClr val="996633"/>
              </a:solidFill>
            </a:endParaRPr>
          </a:p>
          <a:p>
            <a:endParaRPr lang="hu-HU" altLang="en-US"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7620000" cy="836613"/>
          </a:xfrm>
        </p:spPr>
        <p:txBody>
          <a:bodyPr/>
          <a:lstStyle/>
          <a:p>
            <a:pPr eaLnBrk="1" hangingPunct="1"/>
            <a:r>
              <a:rPr lang="hu-HU" altLang="hu-HU" sz="4500">
                <a:solidFill>
                  <a:schemeClr val="tx1"/>
                </a:solidFill>
                <a:latin typeface="Georgia" pitchFamily="18" charset="0"/>
              </a:rPr>
              <a:t>A felvilágosodás célja</a:t>
            </a:r>
          </a:p>
        </p:txBody>
      </p:sp>
      <p:sp>
        <p:nvSpPr>
          <p:cNvPr id="2355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71438" y="1008063"/>
            <a:ext cx="8785225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2400">
                <a:latin typeface="Georgia" pitchFamily="18" charset="0"/>
              </a:rPr>
              <a:t>Teológia és természettudományok </a:t>
            </a:r>
            <a:r>
              <a:rPr lang="hu-HU" altLang="hu-HU" sz="2400" b="1" u="sng">
                <a:latin typeface="Georgia" pitchFamily="18" charset="0"/>
              </a:rPr>
              <a:t>szétválasztása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400" b="1">
                <a:latin typeface="Georgia" pitchFamily="18" charset="0"/>
              </a:rPr>
              <a:t>A sötétségből való kivezetés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400">
                <a:latin typeface="Georgia" pitchFamily="18" charset="0"/>
              </a:rPr>
              <a:t>Minden társadalmi baj oka </a:t>
            </a:r>
            <a:r>
              <a:rPr lang="hu-HU" altLang="hu-HU" sz="2400" b="1" u="sng">
                <a:solidFill>
                  <a:srgbClr val="C00000"/>
                </a:solidFill>
                <a:latin typeface="Georgia" pitchFamily="18" charset="0"/>
              </a:rPr>
              <a:t>a tudatlanság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400">
                <a:latin typeface="Georgia" pitchFamily="18" charset="0"/>
              </a:rPr>
              <a:t>Butaság 		szabadságnélküliség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400">
                <a:latin typeface="Georgia" pitchFamily="18" charset="0"/>
              </a:rPr>
              <a:t>Középkori vallásos gondolkodás sötétsége</a:t>
            </a:r>
          </a:p>
          <a:p>
            <a:pPr eaLnBrk="1" hangingPunct="1">
              <a:lnSpc>
                <a:spcPct val="90000"/>
              </a:lnSpc>
            </a:pPr>
            <a:endParaRPr lang="hu-HU" altLang="hu-HU" sz="2400"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hu-HU" sz="2400">
                <a:latin typeface="Georgia" pitchFamily="18" charset="0"/>
              </a:rPr>
              <a:t>     			józan ész világossága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altLang="hu-HU" sz="2400"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altLang="hu-HU" sz="2400">
              <a:latin typeface="Georgia" pitchFamily="18" charset="0"/>
            </a:endParaRPr>
          </a:p>
        </p:txBody>
      </p:sp>
      <p:sp>
        <p:nvSpPr>
          <p:cNvPr id="23556" name="Line 9"/>
          <p:cNvSpPr>
            <a:spLocks noChangeShapeType="1"/>
          </p:cNvSpPr>
          <p:nvPr/>
        </p:nvSpPr>
        <p:spPr bwMode="auto">
          <a:xfrm>
            <a:off x="1692275" y="2420938"/>
            <a:ext cx="11509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7" name="Line 10"/>
          <p:cNvSpPr>
            <a:spLocks noChangeShapeType="1"/>
          </p:cNvSpPr>
          <p:nvPr/>
        </p:nvSpPr>
        <p:spPr bwMode="auto">
          <a:xfrm>
            <a:off x="3995738" y="3213100"/>
            <a:ext cx="9366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558" name="Line 11"/>
          <p:cNvSpPr>
            <a:spLocks noChangeShapeType="1"/>
          </p:cNvSpPr>
          <p:nvPr/>
        </p:nvSpPr>
        <p:spPr bwMode="auto">
          <a:xfrm flipH="1">
            <a:off x="3708400" y="3213100"/>
            <a:ext cx="287338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23559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3927475"/>
            <a:ext cx="43942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4108450"/>
            <a:ext cx="4678362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144000" cy="720725"/>
          </a:xfrm>
        </p:spPr>
        <p:txBody>
          <a:bodyPr/>
          <a:lstStyle/>
          <a:p>
            <a:pPr eaLnBrk="1" hangingPunct="1"/>
            <a:r>
              <a:rPr lang="hu-HU" altLang="hu-HU" sz="3600" b="1">
                <a:solidFill>
                  <a:schemeClr val="tx1"/>
                </a:solidFill>
                <a:latin typeface="Georgia" pitchFamily="18" charset="0"/>
              </a:rPr>
              <a:t>Egyházellenesség: antiklerikalizmus </a:t>
            </a:r>
          </a:p>
        </p:txBody>
      </p:sp>
      <p:sp>
        <p:nvSpPr>
          <p:cNvPr id="3584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1750" y="981075"/>
            <a:ext cx="9112250" cy="470058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400" dirty="0">
                <a:latin typeface="Georgia" panose="02040502050405020303" pitchFamily="18" charset="0"/>
              </a:rPr>
              <a:t>A felvilágosodás gondolkodói szembehelyezkedtek </a:t>
            </a:r>
            <a:r>
              <a:rPr lang="hu-HU" altLang="hu-HU" sz="2400" b="1" u="sng" dirty="0">
                <a:solidFill>
                  <a:srgbClr val="C00000"/>
                </a:solidFill>
                <a:latin typeface="Georgia" panose="02040502050405020303" pitchFamily="18" charset="0"/>
              </a:rPr>
              <a:t>a régi rend eszmei támaszát jelentő egyházzal</a:t>
            </a:r>
          </a:p>
          <a:p>
            <a:pPr eaLnBrk="1" hangingPunct="1">
              <a:defRPr/>
            </a:pPr>
            <a:endParaRPr lang="hu-HU" altLang="hu-HU" sz="2400" dirty="0">
              <a:latin typeface="Georgia" panose="02040502050405020303" pitchFamily="18" charset="0"/>
            </a:endParaRPr>
          </a:p>
          <a:p>
            <a:pPr eaLnBrk="1" hangingPunct="1">
              <a:defRPr/>
            </a:pPr>
            <a:r>
              <a:rPr lang="hu-HU" altLang="hu-HU" sz="2400" b="1" dirty="0">
                <a:latin typeface="Georgia" panose="02040502050405020303" pitchFamily="18" charset="0"/>
              </a:rPr>
              <a:t>Többségük nem kérdőjelezte meg Isten létezését</a:t>
            </a:r>
            <a:r>
              <a:rPr lang="hu-HU" altLang="hu-HU" sz="2400" dirty="0">
                <a:latin typeface="Georgia" panose="02040502050405020303" pitchFamily="18" charset="0"/>
              </a:rPr>
              <a:t>, de különböző istenfelfogásokban érezhető a gondviseléshit elbizonytalanodás = </a:t>
            </a:r>
            <a:r>
              <a:rPr lang="hu-HU" altLang="hu-HU" sz="2400" b="1" u="sng" dirty="0">
                <a:latin typeface="Georgia" panose="02040502050405020303" pitchFamily="18" charset="0"/>
              </a:rPr>
              <a:t>DEIZMUS</a:t>
            </a:r>
          </a:p>
          <a:p>
            <a:pPr marL="0" indent="0" eaLnBrk="1" hangingPunct="1">
              <a:buFontTx/>
              <a:buNone/>
              <a:defRPr/>
            </a:pPr>
            <a:endParaRPr lang="hu-HU" altLang="hu-HU" sz="2400" b="1" u="sng" dirty="0">
              <a:latin typeface="Georgia" panose="02040502050405020303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hu-HU" altLang="hu-HU" sz="2400" b="1" dirty="0">
                <a:latin typeface="Georgia" panose="02040502050405020303" pitchFamily="18" charset="0"/>
              </a:rPr>
              <a:t>                                 (klérus = egyház)</a:t>
            </a:r>
          </a:p>
          <a:p>
            <a:pPr eaLnBrk="1" hangingPunct="1">
              <a:buFontTx/>
              <a:buNone/>
              <a:defRPr/>
            </a:pPr>
            <a:r>
              <a:rPr lang="hu-HU" altLang="hu-HU" sz="2800" dirty="0"/>
              <a:t>    A </a:t>
            </a:r>
            <a:r>
              <a:rPr lang="hu-HU" altLang="hu-HU" sz="2800" i="1" dirty="0"/>
              <a:t>"rejtőzködő Isten"</a:t>
            </a:r>
            <a:r>
              <a:rPr lang="hu-HU" altLang="hu-HU" sz="2800" dirty="0"/>
              <a:t> létezése az ész érveivel nem bizonyítható, de ésszerűbb létezőnek elfogadni.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>
                <a:solidFill>
                  <a:srgbClr val="C00000"/>
                </a:solidFill>
                <a:latin typeface="Georgia" pitchFamily="18" charset="0"/>
              </a:rPr>
              <a:t>Istenfelfogások</a:t>
            </a:r>
          </a:p>
        </p:txBody>
      </p:sp>
      <p:sp>
        <p:nvSpPr>
          <p:cNvPr id="2560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07950" y="1341438"/>
            <a:ext cx="76200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endParaRPr lang="hu-HU" altLang="hu-HU" sz="3500" b="1">
              <a:latin typeface="Georgia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hu-HU" altLang="hu-HU" sz="3500" b="1">
                <a:latin typeface="Georgia" pitchFamily="18" charset="0"/>
              </a:rPr>
              <a:t>1. panteizmus</a:t>
            </a:r>
          </a:p>
          <a:p>
            <a:pPr marL="609600" indent="-609600" eaLnBrk="1" hangingPunct="1"/>
            <a:endParaRPr lang="hu-HU" altLang="hu-HU" sz="3500" b="1">
              <a:latin typeface="Georgia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hu-HU" altLang="hu-HU" sz="3500" b="1">
                <a:latin typeface="Georgia" pitchFamily="18" charset="0"/>
              </a:rPr>
              <a:t>2. deizmus</a:t>
            </a:r>
          </a:p>
          <a:p>
            <a:pPr marL="609600" indent="-609600" eaLnBrk="1" hangingPunct="1">
              <a:buFontTx/>
              <a:buNone/>
            </a:pPr>
            <a:endParaRPr lang="hu-HU" altLang="hu-HU" sz="3500" b="1">
              <a:latin typeface="Georgia" pitchFamily="18" charset="0"/>
            </a:endParaRPr>
          </a:p>
          <a:p>
            <a:pPr marL="609600" indent="-609600" eaLnBrk="1" hangingPunct="1">
              <a:buFontTx/>
              <a:buNone/>
            </a:pPr>
            <a:r>
              <a:rPr lang="hu-HU" altLang="hu-HU" sz="3500" b="1">
                <a:latin typeface="Georgia" pitchFamily="18" charset="0"/>
              </a:rPr>
              <a:t>3. teizmus és </a:t>
            </a:r>
          </a:p>
          <a:p>
            <a:pPr marL="609600" indent="-609600" eaLnBrk="1" hangingPunct="1">
              <a:buFontTx/>
              <a:buNone/>
            </a:pPr>
            <a:r>
              <a:rPr lang="hu-HU" altLang="hu-HU" sz="3500" b="1">
                <a:latin typeface="Georgia" pitchFamily="18" charset="0"/>
              </a:rPr>
              <a:t>    ateizmus</a:t>
            </a:r>
          </a:p>
          <a:p>
            <a:pPr marL="609600" indent="-609600" eaLnBrk="1" hangingPunct="1">
              <a:buFontTx/>
              <a:buNone/>
            </a:pPr>
            <a:endParaRPr lang="hu-HU" altLang="hu-HU" sz="3500" b="1">
              <a:latin typeface="Georgia" pitchFamily="18" charset="0"/>
            </a:endParaRPr>
          </a:p>
        </p:txBody>
      </p:sp>
      <p:pic>
        <p:nvPicPr>
          <p:cNvPr id="2560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338" y="1793875"/>
            <a:ext cx="5427662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title"/>
          </p:nvPr>
        </p:nvSpPr>
        <p:spPr>
          <a:xfrm>
            <a:off x="798513" y="0"/>
            <a:ext cx="7620000" cy="744538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chemeClr val="tx1"/>
                </a:solidFill>
                <a:latin typeface="Georgia" pitchFamily="18" charset="0"/>
              </a:rPr>
              <a:t>Panteizmus</a:t>
            </a:r>
          </a:p>
        </p:txBody>
      </p:sp>
      <p:sp>
        <p:nvSpPr>
          <p:cNvPr id="26627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79388" y="692150"/>
            <a:ext cx="8856662" cy="4743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altLang="hu-HU" sz="2400">
                <a:latin typeface="Georgia" pitchFamily="18" charset="0"/>
              </a:rPr>
              <a:t>Istent </a:t>
            </a:r>
            <a:r>
              <a:rPr lang="hu-HU" altLang="hu-HU" sz="2400" b="1" u="sng">
                <a:latin typeface="Georgia" pitchFamily="18" charset="0"/>
              </a:rPr>
              <a:t>a természettel, a természet erőivel azonosítja</a:t>
            </a:r>
            <a:r>
              <a:rPr lang="hu-HU" altLang="hu-HU" sz="2400">
                <a:latin typeface="Georgia" pitchFamily="18" charset="0"/>
              </a:rPr>
              <a:t>. Az ember a természet alkotóját alkotásán keresztül csodálhatja.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altLang="hu-HU" sz="2400">
              <a:latin typeface="Georgia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altLang="hu-HU" sz="2400">
                <a:latin typeface="Georgia" pitchFamily="18" charset="0"/>
              </a:rPr>
              <a:t>Spinoza: „</a:t>
            </a:r>
            <a:r>
              <a:rPr lang="hu-HU" altLang="hu-HU" sz="2400" i="1">
                <a:latin typeface="Georgia" pitchFamily="18" charset="0"/>
              </a:rPr>
              <a:t>Minden, ami van Istenben van, és semmi sem létezhet és semmi sem fogható fel Isten nélkül (…) Isten a teremtő természet és minden, ami létezik, általa lett és általa lesz létében megtartva</a:t>
            </a:r>
            <a:r>
              <a:rPr lang="hu-HU" altLang="hu-HU" sz="2400">
                <a:latin typeface="Georgia" pitchFamily="18" charset="0"/>
              </a:rPr>
              <a:t>.”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altLang="hu-HU" sz="2400">
              <a:latin typeface="Georgia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hu-HU" altLang="hu-HU" sz="2400">
                <a:latin typeface="Georgia" pitchFamily="18" charset="0"/>
              </a:rPr>
              <a:t>A világ megismerésének útja az isteni lényeg megismerése, mely minden érzékelhető jelenség mögött ott van.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altLang="hu-HU" sz="2400">
              <a:latin typeface="Georgia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hu-HU" altLang="hu-HU" sz="2800"/>
          </a:p>
        </p:txBody>
      </p:sp>
      <p:pic>
        <p:nvPicPr>
          <p:cNvPr id="2662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4089400"/>
            <a:ext cx="6230938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>
          <a:xfrm>
            <a:off x="900113" y="14288"/>
            <a:ext cx="7620000" cy="671512"/>
          </a:xfrm>
        </p:spPr>
        <p:txBody>
          <a:bodyPr/>
          <a:lstStyle/>
          <a:p>
            <a:pPr eaLnBrk="1" hangingPunct="1"/>
            <a:r>
              <a:rPr lang="hu-HU" altLang="hu-HU" sz="4500">
                <a:solidFill>
                  <a:schemeClr val="tx1"/>
                </a:solidFill>
                <a:latin typeface="Georgia" pitchFamily="18" charset="0"/>
              </a:rPr>
              <a:t>Deizmus</a:t>
            </a:r>
          </a:p>
        </p:txBody>
      </p:sp>
      <p:sp>
        <p:nvSpPr>
          <p:cNvPr id="2765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07950" y="620713"/>
            <a:ext cx="8964613" cy="4114800"/>
          </a:xfrm>
        </p:spPr>
        <p:txBody>
          <a:bodyPr/>
          <a:lstStyle/>
          <a:p>
            <a:pPr eaLnBrk="1" hangingPunct="1"/>
            <a:r>
              <a:rPr lang="hu-HU" altLang="hu-HU" sz="2400">
                <a:latin typeface="Georgia" pitchFamily="18" charset="0"/>
              </a:rPr>
              <a:t>A tételes vallások </a:t>
            </a:r>
            <a:r>
              <a:rPr lang="hu-HU" altLang="hu-HU" sz="2400" b="1">
                <a:latin typeface="Georgia" pitchFamily="18" charset="0"/>
              </a:rPr>
              <a:t>dogmái </a:t>
            </a:r>
            <a:r>
              <a:rPr lang="hu-HU" altLang="hu-HU" sz="2400">
                <a:latin typeface="Georgia" pitchFamily="18" charset="0"/>
              </a:rPr>
              <a:t>szemben</a:t>
            </a:r>
            <a:r>
              <a:rPr lang="hu-HU" altLang="hu-HU" sz="2400">
                <a:latin typeface="Arial" panose="020B0604020202020204" pitchFamily="34" charset="0"/>
              </a:rPr>
              <a:t> </a:t>
            </a:r>
            <a:r>
              <a:rPr lang="hu-HU" altLang="hu-HU" sz="2400">
                <a:latin typeface="Georgia" pitchFamily="18" charset="0"/>
              </a:rPr>
              <a:t>állnak a józan ésszel</a:t>
            </a:r>
          </a:p>
          <a:p>
            <a:pPr eaLnBrk="1" hangingPunct="1"/>
            <a:r>
              <a:rPr lang="hu-HU" altLang="hu-HU" sz="2400">
                <a:latin typeface="Georgia" pitchFamily="18" charset="0"/>
              </a:rPr>
              <a:t>A korban nem volt magyarázat a világ keletkezésére a felvilágosodás gondolkodói úgy vélték, Isten megteremtette a világot, </a:t>
            </a:r>
            <a:r>
              <a:rPr lang="hu-HU" altLang="hu-HU" sz="2400" b="1">
                <a:latin typeface="Georgia" pitchFamily="18" charset="0"/>
              </a:rPr>
              <a:t>de többet nem avatkozott közbe</a:t>
            </a:r>
          </a:p>
          <a:p>
            <a:pPr eaLnBrk="1" hangingPunct="1"/>
            <a:r>
              <a:rPr lang="hu-HU" altLang="hu-HU" sz="2400">
                <a:latin typeface="Georgia" pitchFamily="18" charset="0"/>
              </a:rPr>
              <a:t>A világ működését Isten </a:t>
            </a:r>
            <a:r>
              <a:rPr lang="hu-HU" altLang="hu-HU" sz="2400" b="1">
                <a:latin typeface="Georgia" pitchFamily="18" charset="0"/>
              </a:rPr>
              <a:t>a természetbe rejtett törvényekre bízta</a:t>
            </a:r>
            <a:endParaRPr lang="hu-HU" altLang="hu-HU" sz="2400">
              <a:latin typeface="Georgia" pitchFamily="18" charset="0"/>
            </a:endParaRPr>
          </a:p>
          <a:p>
            <a:pPr eaLnBrk="1" hangingPunct="1"/>
            <a:r>
              <a:rPr lang="hu-HU" altLang="hu-HU" sz="2400">
                <a:latin typeface="Georgia" pitchFamily="18" charset="0"/>
              </a:rPr>
              <a:t>Az </a:t>
            </a:r>
            <a:r>
              <a:rPr lang="hu-HU" altLang="hu-HU" sz="2400" b="1">
                <a:latin typeface="Georgia" pitchFamily="18" charset="0"/>
              </a:rPr>
              <a:t>emberi elme dolga </a:t>
            </a:r>
            <a:r>
              <a:rPr lang="hu-HU" altLang="hu-HU" sz="2400">
                <a:latin typeface="Georgia" pitchFamily="18" charset="0"/>
              </a:rPr>
              <a:t>ezeknek a törvényeknek a felderítése</a:t>
            </a:r>
          </a:p>
        </p:txBody>
      </p:sp>
      <p:pic>
        <p:nvPicPr>
          <p:cNvPr id="2765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9467" y="3494088"/>
            <a:ext cx="5248275" cy="336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79C4BACB-411B-43C6-8244-F7C683933E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256" y="3497197"/>
            <a:ext cx="4664425" cy="338818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ím 1"/>
          <p:cNvSpPr>
            <a:spLocks noGrp="1"/>
          </p:cNvSpPr>
          <p:nvPr>
            <p:ph type="title"/>
          </p:nvPr>
        </p:nvSpPr>
        <p:spPr>
          <a:xfrm>
            <a:off x="755650" y="0"/>
            <a:ext cx="7620000" cy="744538"/>
          </a:xfrm>
        </p:spPr>
        <p:txBody>
          <a:bodyPr/>
          <a:lstStyle/>
          <a:p>
            <a:r>
              <a:rPr lang="sk-SK" altLang="hu-HU"/>
              <a:t>Teizmus</a:t>
            </a:r>
            <a:endParaRPr lang="en-US" altLang="hu-HU"/>
          </a:p>
        </p:txBody>
      </p:sp>
      <p:sp>
        <p:nvSpPr>
          <p:cNvPr id="28675" name="Tartalom helye 2"/>
          <p:cNvSpPr>
            <a:spLocks noGrp="1"/>
          </p:cNvSpPr>
          <p:nvPr>
            <p:ph idx="1"/>
          </p:nvPr>
        </p:nvSpPr>
        <p:spPr>
          <a:xfrm>
            <a:off x="4763" y="549275"/>
            <a:ext cx="9036050" cy="4114800"/>
          </a:xfrm>
        </p:spPr>
        <p:txBody>
          <a:bodyPr/>
          <a:lstStyle/>
          <a:p>
            <a:r>
              <a:rPr lang="en-US" altLang="hu-HU" sz="2800"/>
              <a:t>A </a:t>
            </a:r>
            <a:r>
              <a:rPr lang="en-US" altLang="hu-HU" sz="2800" b="1"/>
              <a:t>teizmus</a:t>
            </a:r>
            <a:r>
              <a:rPr lang="en-US" altLang="hu-HU" sz="2800"/>
              <a:t> olyan világnézet, amely a világot teremtő és gondját viselő </a:t>
            </a:r>
            <a:r>
              <a:rPr lang="sk-SK" altLang="hu-HU" sz="2800"/>
              <a:t>Istenbe</a:t>
            </a:r>
            <a:r>
              <a:rPr lang="en-US" altLang="hu-HU" sz="2800"/>
              <a:t> vetett személyes hitet tartja alapvetőnek. Az elnevezés a </a:t>
            </a:r>
            <a:r>
              <a:rPr lang="sk-SK" altLang="hu-HU" sz="2800"/>
              <a:t>görög</a:t>
            </a:r>
            <a:r>
              <a:rPr lang="en-US" altLang="hu-HU" sz="2800"/>
              <a:t> </a:t>
            </a:r>
            <a:r>
              <a:rPr lang="en-US" altLang="hu-HU" sz="2800" i="1"/>
              <a:t>Theós(z)</a:t>
            </a:r>
            <a:r>
              <a:rPr lang="en-US" altLang="hu-HU" sz="2800"/>
              <a:t> (</a:t>
            </a:r>
            <a:r>
              <a:rPr lang="el-GR" altLang="hu-HU" sz="2800"/>
              <a:t>Θεός) = '</a:t>
            </a:r>
            <a:r>
              <a:rPr lang="en-US" altLang="hu-HU" sz="2800"/>
              <a:t>Isten' szóból származik</a:t>
            </a:r>
            <a:endParaRPr lang="sk-SK" altLang="hu-HU" sz="2800"/>
          </a:p>
          <a:p>
            <a:r>
              <a:rPr lang="hu-HU" altLang="hu-HU" sz="2800"/>
              <a:t>Napjaink főbb </a:t>
            </a:r>
            <a:r>
              <a:rPr lang="hu-HU" altLang="hu-HU" sz="2800" b="1"/>
              <a:t>monoteista (egy-isten hitű)</a:t>
            </a:r>
            <a:r>
              <a:rPr lang="hu-HU" altLang="hu-HU" sz="2800"/>
              <a:t> vallásai: kereszténység, judaizmus, iszlám</a:t>
            </a:r>
            <a:endParaRPr lang="en-US" altLang="hu-HU" sz="2800"/>
          </a:p>
        </p:txBody>
      </p:sp>
      <p:pic>
        <p:nvPicPr>
          <p:cNvPr id="28676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357563"/>
            <a:ext cx="5364162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3357563"/>
            <a:ext cx="326072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Szövegdoboz 5"/>
          <p:cNvSpPr txBox="1">
            <a:spLocks noChangeArrowheads="1"/>
          </p:cNvSpPr>
          <p:nvPr/>
        </p:nvSpPr>
        <p:spPr bwMode="auto">
          <a:xfrm>
            <a:off x="3851275" y="6457950"/>
            <a:ext cx="5292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sk-SK" altLang="hu-HU" sz="1800" b="1"/>
              <a:t>Az ókori Egyiptomi polyteista vallás Istenei</a:t>
            </a:r>
            <a:endParaRPr lang="en-US" altLang="hu-HU" sz="1800" b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35387"/>
            <a:ext cx="8579296" cy="657309"/>
          </a:xfrm>
        </p:spPr>
        <p:txBody>
          <a:bodyPr/>
          <a:lstStyle/>
          <a:p>
            <a:r>
              <a:rPr lang="sk-SK" dirty="0"/>
              <a:t>Az egyistenhit félreértelmezése...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55400"/>
            <a:ext cx="8450262" cy="600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60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title"/>
          </p:nvPr>
        </p:nvSpPr>
        <p:spPr>
          <a:xfrm>
            <a:off x="1066800" y="14288"/>
            <a:ext cx="7620000" cy="744537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chemeClr val="tx1"/>
                </a:solidFill>
                <a:latin typeface="Georgia" pitchFamily="18" charset="0"/>
              </a:rPr>
              <a:t>Ateizmus</a:t>
            </a:r>
          </a:p>
        </p:txBody>
      </p:sp>
      <p:sp>
        <p:nvSpPr>
          <p:cNvPr id="2969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07950" y="723900"/>
            <a:ext cx="9036050" cy="4114800"/>
          </a:xfrm>
        </p:spPr>
        <p:txBody>
          <a:bodyPr/>
          <a:lstStyle/>
          <a:p>
            <a:pPr eaLnBrk="1" hangingPunct="1"/>
            <a:r>
              <a:rPr lang="hu-HU" altLang="hu-HU" sz="2800" b="1">
                <a:latin typeface="Georgia" pitchFamily="18" charset="0"/>
              </a:rPr>
              <a:t>Isten létezésének tagadása</a:t>
            </a:r>
          </a:p>
          <a:p>
            <a:pPr eaLnBrk="1" hangingPunct="1"/>
            <a:r>
              <a:rPr lang="hu-HU" altLang="hu-HU" sz="2800">
                <a:latin typeface="Georgia" pitchFamily="18" charset="0"/>
              </a:rPr>
              <a:t>Alapja a materializmus (matéria = anyag)</a:t>
            </a:r>
          </a:p>
          <a:p>
            <a:pPr eaLnBrk="1" hangingPunct="1"/>
            <a:r>
              <a:rPr lang="hu-HU" altLang="hu-HU" sz="2800" b="1">
                <a:latin typeface="Georgia" pitchFamily="18" charset="0"/>
              </a:rPr>
              <a:t>Nem létezik </a:t>
            </a:r>
            <a:r>
              <a:rPr lang="hu-HU" altLang="hu-HU" sz="2800">
                <a:latin typeface="Georgia" pitchFamily="18" charset="0"/>
              </a:rPr>
              <a:t>megismerhető, természeti világon túli, transzcendens </a:t>
            </a:r>
            <a:r>
              <a:rPr lang="hu-HU" altLang="hu-HU" sz="2800" b="1">
                <a:latin typeface="Georgia" pitchFamily="18" charset="0"/>
              </a:rPr>
              <a:t>teremtő és irányító erő</a:t>
            </a:r>
          </a:p>
          <a:p>
            <a:pPr eaLnBrk="1" hangingPunct="1"/>
            <a:r>
              <a:rPr lang="hu-HU" altLang="hu-HU" sz="2800">
                <a:latin typeface="Georgia" pitchFamily="18" charset="0"/>
              </a:rPr>
              <a:t>A világ </a:t>
            </a:r>
            <a:r>
              <a:rPr lang="hu-HU" altLang="hu-HU" sz="2800" b="1">
                <a:latin typeface="Georgia" pitchFamily="18" charset="0"/>
              </a:rPr>
              <a:t>az anyag önmozgása nyomán </a:t>
            </a:r>
            <a:r>
              <a:rPr lang="hu-HU" altLang="hu-HU" sz="2800">
                <a:latin typeface="Georgia" pitchFamily="18" charset="0"/>
              </a:rPr>
              <a:t>keletkezett és működik</a:t>
            </a:r>
          </a:p>
        </p:txBody>
      </p:sp>
      <p:pic>
        <p:nvPicPr>
          <p:cNvPr id="2970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716338"/>
            <a:ext cx="6765925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41019C9-6B6D-4157-A6F7-8BE428CC5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729" y="0"/>
            <a:ext cx="54645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07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7750" y="0"/>
            <a:ext cx="7620000" cy="887413"/>
          </a:xfrm>
        </p:spPr>
        <p:txBody>
          <a:bodyPr/>
          <a:lstStyle/>
          <a:p>
            <a:pPr eaLnBrk="1" hangingPunct="1"/>
            <a:r>
              <a:rPr lang="hu-HU" altLang="hu-HU" sz="4500">
                <a:solidFill>
                  <a:schemeClr val="tx1"/>
                </a:solidFill>
                <a:latin typeface="Georgia" pitchFamily="18" charset="0"/>
              </a:rPr>
              <a:t>Antifeudalizmus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79388" y="711200"/>
            <a:ext cx="8856662" cy="4114800"/>
          </a:xfrm>
        </p:spPr>
        <p:txBody>
          <a:bodyPr/>
          <a:lstStyle/>
          <a:p>
            <a:pPr eaLnBrk="1" hangingPunct="1"/>
            <a:r>
              <a:rPr lang="hu-HU" altLang="hu-HU" sz="2800">
                <a:latin typeface="Georgia" pitchFamily="18" charset="0"/>
              </a:rPr>
              <a:t>Támadták és bírálták a feudális társadalmat.</a:t>
            </a:r>
          </a:p>
          <a:p>
            <a:pPr eaLnBrk="1" hangingPunct="1"/>
            <a:r>
              <a:rPr lang="hu-HU" altLang="hu-HU" sz="2800">
                <a:latin typeface="Georgia" pitchFamily="18" charset="0"/>
              </a:rPr>
              <a:t>Cél: demokrácia, ahol nincsenek nemesi előjogok</a:t>
            </a:r>
          </a:p>
          <a:p>
            <a:pPr eaLnBrk="1" hangingPunct="1"/>
            <a:r>
              <a:rPr lang="hu-HU" altLang="hu-HU" sz="2800">
                <a:latin typeface="Georgia" pitchFamily="18" charset="0"/>
              </a:rPr>
              <a:t>Jellemző az utópiák keletkezése</a:t>
            </a:r>
          </a:p>
          <a:p>
            <a:pPr eaLnBrk="1" hangingPunct="1">
              <a:buFontTx/>
              <a:buNone/>
            </a:pPr>
            <a:r>
              <a:rPr lang="hu-HU" altLang="hu-HU" sz="2800">
                <a:latin typeface="Georgia" pitchFamily="18" charset="0"/>
              </a:rPr>
              <a:t>      (utópia = elképzelt eszményi társadalom</a:t>
            </a:r>
            <a:r>
              <a:rPr lang="hu-HU" altLang="hu-HU"/>
              <a:t> </a:t>
            </a:r>
            <a:r>
              <a:rPr lang="hu-HU" altLang="hu-HU" sz="2800">
                <a:latin typeface="Georgia" pitchFamily="18" charset="0"/>
              </a:rPr>
              <a:t>)</a:t>
            </a:r>
          </a:p>
          <a:p>
            <a:pPr eaLnBrk="1" hangingPunct="1"/>
            <a:endParaRPr lang="hu-HU" altLang="hu-HU" sz="2800">
              <a:latin typeface="Georgia" pitchFamily="18" charset="0"/>
            </a:endParaRPr>
          </a:p>
          <a:p>
            <a:pPr eaLnBrk="1" hangingPunct="1">
              <a:buFontTx/>
              <a:buNone/>
            </a:pPr>
            <a:endParaRPr lang="hu-HU" altLang="hu-HU" sz="2800">
              <a:latin typeface="Georgia" pitchFamily="18" charset="0"/>
            </a:endParaRPr>
          </a:p>
          <a:p>
            <a:pPr eaLnBrk="1" hangingPunct="1"/>
            <a:endParaRPr lang="hu-HU" altLang="hu-HU" sz="2800">
              <a:latin typeface="Georgia" pitchFamily="18" charset="0"/>
            </a:endParaRPr>
          </a:p>
        </p:txBody>
      </p:sp>
      <p:pic>
        <p:nvPicPr>
          <p:cNvPr id="3072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7650"/>
            <a:ext cx="454342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3530600"/>
            <a:ext cx="499745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Szövegdoboz 1"/>
          <p:cNvSpPr txBox="1">
            <a:spLocks noChangeArrowheads="1"/>
          </p:cNvSpPr>
          <p:nvPr/>
        </p:nvSpPr>
        <p:spPr bwMode="auto">
          <a:xfrm>
            <a:off x="166688" y="6356350"/>
            <a:ext cx="3816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hu-HU" altLang="en-US"/>
              <a:t>Liberté, egalité, fraternité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>
          <a:xfrm>
            <a:off x="1331913" y="0"/>
            <a:ext cx="6384925" cy="836613"/>
          </a:xfrm>
        </p:spPr>
        <p:txBody>
          <a:bodyPr/>
          <a:lstStyle/>
          <a:p>
            <a:pPr eaLnBrk="1" hangingPunct="1"/>
            <a:r>
              <a:rPr lang="hu-HU" altLang="hu-HU" sz="4500">
                <a:solidFill>
                  <a:schemeClr val="tx1"/>
                </a:solidFill>
                <a:latin typeface="Georgia" pitchFamily="18" charset="0"/>
              </a:rPr>
              <a:t>Természetkultusz</a:t>
            </a:r>
          </a:p>
        </p:txBody>
      </p:sp>
      <p:sp>
        <p:nvSpPr>
          <p:cNvPr id="31747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125538"/>
            <a:ext cx="4608512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hu-HU" sz="2800">
                <a:latin typeface="Georgia" pitchFamily="18" charset="0"/>
              </a:rPr>
              <a:t>A feudális társadalomból</a:t>
            </a:r>
          </a:p>
          <a:p>
            <a:pPr eaLnBrk="1" hangingPunct="1">
              <a:buFontTx/>
              <a:buNone/>
            </a:pPr>
            <a:r>
              <a:rPr lang="hu-HU" altLang="hu-HU" sz="2800">
                <a:latin typeface="Georgia" pitchFamily="18" charset="0"/>
              </a:rPr>
              <a:t>kivonuló ember számára</a:t>
            </a:r>
          </a:p>
          <a:p>
            <a:pPr eaLnBrk="1" hangingPunct="1">
              <a:buFontTx/>
              <a:buNone/>
            </a:pPr>
            <a:r>
              <a:rPr lang="hu-HU" altLang="hu-HU" sz="2800">
                <a:latin typeface="Georgia" pitchFamily="18" charset="0"/>
              </a:rPr>
              <a:t>csak a természet nyújt</a:t>
            </a:r>
          </a:p>
          <a:p>
            <a:pPr eaLnBrk="1" hangingPunct="1">
              <a:buFontTx/>
              <a:buNone/>
            </a:pPr>
            <a:r>
              <a:rPr lang="hu-HU" altLang="hu-HU" sz="2800">
                <a:latin typeface="Georgia" pitchFamily="18" charset="0"/>
              </a:rPr>
              <a:t>menedéket.</a:t>
            </a:r>
          </a:p>
          <a:p>
            <a:pPr eaLnBrk="1" hangingPunct="1"/>
            <a:endParaRPr lang="hu-HU" altLang="hu-HU" sz="2800">
              <a:latin typeface="Georgia" pitchFamily="18" charset="0"/>
            </a:endParaRPr>
          </a:p>
          <a:p>
            <a:pPr eaLnBrk="1" hangingPunct="1">
              <a:buFontTx/>
              <a:buNone/>
            </a:pPr>
            <a:r>
              <a:rPr lang="hu-HU" altLang="hu-HU" sz="2800">
                <a:latin typeface="Georgia" pitchFamily="18" charset="0"/>
              </a:rPr>
              <a:t>Jelszó: </a:t>
            </a:r>
          </a:p>
          <a:p>
            <a:pPr eaLnBrk="1" hangingPunct="1">
              <a:buFontTx/>
              <a:buNone/>
            </a:pPr>
            <a:r>
              <a:rPr lang="hu-HU" altLang="hu-HU" sz="2800" i="1">
                <a:latin typeface="Georgia" pitchFamily="18" charset="0"/>
              </a:rPr>
              <a:t>„Vissza a természethez!”</a:t>
            </a:r>
          </a:p>
          <a:p>
            <a:pPr eaLnBrk="1" hangingPunct="1">
              <a:buFontTx/>
              <a:buNone/>
            </a:pPr>
            <a:r>
              <a:rPr lang="hu-HU" altLang="hu-HU" sz="2800">
                <a:latin typeface="Georgia" pitchFamily="18" charset="0"/>
              </a:rPr>
              <a:t>		</a:t>
            </a:r>
          </a:p>
          <a:p>
            <a:pPr eaLnBrk="1" hangingPunct="1">
              <a:buFontTx/>
              <a:buNone/>
            </a:pPr>
            <a:r>
              <a:rPr lang="hu-HU" altLang="hu-HU" sz="2800">
                <a:latin typeface="Georgia" pitchFamily="18" charset="0"/>
              </a:rPr>
              <a:t>– Jean-Jacques Rousseau</a:t>
            </a:r>
          </a:p>
        </p:txBody>
      </p:sp>
      <p:pic>
        <p:nvPicPr>
          <p:cNvPr id="31748" name="Picture 10" descr="rousseau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836613"/>
            <a:ext cx="4176712" cy="5940425"/>
          </a:xfr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3175"/>
            <a:ext cx="7620000" cy="815975"/>
          </a:xfrm>
        </p:spPr>
        <p:txBody>
          <a:bodyPr/>
          <a:lstStyle/>
          <a:p>
            <a:pPr eaLnBrk="1" hangingPunct="1"/>
            <a:r>
              <a:rPr lang="hu-HU" altLang="hu-HU" sz="4500">
                <a:solidFill>
                  <a:schemeClr val="tx1"/>
                </a:solidFill>
                <a:latin typeface="Georgia" pitchFamily="18" charset="0"/>
              </a:rPr>
              <a:t>Enciklopédia</a:t>
            </a:r>
          </a:p>
        </p:txBody>
      </p:sp>
      <p:sp>
        <p:nvSpPr>
          <p:cNvPr id="3277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07950" y="692150"/>
            <a:ext cx="9036050" cy="4114800"/>
          </a:xfrm>
        </p:spPr>
        <p:txBody>
          <a:bodyPr/>
          <a:lstStyle/>
          <a:p>
            <a:pPr eaLnBrk="1" hangingPunct="1"/>
            <a:r>
              <a:rPr lang="hu-HU" altLang="hu-HU" sz="2600">
                <a:latin typeface="Georgia" pitchFamily="18" charset="0"/>
              </a:rPr>
              <a:t>A tudományok, a művészetek és a mesterségek értelmező szótára</a:t>
            </a:r>
          </a:p>
          <a:p>
            <a:pPr eaLnBrk="1" hangingPunct="1"/>
            <a:r>
              <a:rPr lang="hu-HU" altLang="hu-HU" sz="2600">
                <a:latin typeface="Georgia" pitchFamily="18" charset="0"/>
              </a:rPr>
              <a:t>1751-től jelentek meg kötetei</a:t>
            </a:r>
          </a:p>
          <a:p>
            <a:pPr eaLnBrk="1" hangingPunct="1"/>
            <a:r>
              <a:rPr lang="hu-HU" altLang="hu-HU" sz="2600">
                <a:latin typeface="Georgia" pitchFamily="18" charset="0"/>
              </a:rPr>
              <a:t>Főbb szerkesztői: Denis Diderot, D’ Alambert, Voltaire</a:t>
            </a:r>
          </a:p>
          <a:p>
            <a:pPr eaLnBrk="1" hangingPunct="1"/>
            <a:r>
              <a:rPr lang="hu-HU" altLang="hu-HU" sz="2500"/>
              <a:t>Az enciklopédia a korabeli műszaki ismeretek gyűjteménye is volt</a:t>
            </a:r>
            <a:endParaRPr lang="hu-HU" altLang="hu-HU" sz="2500">
              <a:latin typeface="Georgia" pitchFamily="18" charset="0"/>
            </a:endParaRPr>
          </a:p>
        </p:txBody>
      </p:sp>
      <p:pic>
        <p:nvPicPr>
          <p:cNvPr id="3277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082925"/>
            <a:ext cx="2625725" cy="3675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389313"/>
            <a:ext cx="2520950" cy="313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713" y="3389313"/>
            <a:ext cx="2776537" cy="313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Szövegdoboz 4"/>
          <p:cNvSpPr txBox="1">
            <a:spLocks noChangeArrowheads="1"/>
          </p:cNvSpPr>
          <p:nvPr/>
        </p:nvSpPr>
        <p:spPr bwMode="auto">
          <a:xfrm>
            <a:off x="1117600" y="6524625"/>
            <a:ext cx="1296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hu-HU" altLang="hu-HU" sz="2000"/>
              <a:t>Diderot</a:t>
            </a:r>
          </a:p>
        </p:txBody>
      </p:sp>
      <p:sp>
        <p:nvSpPr>
          <p:cNvPr id="32776" name="Szövegdoboz 5"/>
          <p:cNvSpPr txBox="1">
            <a:spLocks noChangeArrowheads="1"/>
          </p:cNvSpPr>
          <p:nvPr/>
        </p:nvSpPr>
        <p:spPr bwMode="auto">
          <a:xfrm>
            <a:off x="4154488" y="6519863"/>
            <a:ext cx="12969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hu-HU" altLang="hu-HU" sz="2000"/>
              <a:t>Voltaire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0"/>
          <p:cNvSpPr>
            <a:spLocks noGrp="1" noChangeArrowheads="1"/>
          </p:cNvSpPr>
          <p:nvPr>
            <p:ph type="title"/>
          </p:nvPr>
        </p:nvSpPr>
        <p:spPr>
          <a:xfrm>
            <a:off x="755650" y="28575"/>
            <a:ext cx="7620000" cy="736600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chemeClr val="tx1"/>
                </a:solidFill>
                <a:latin typeface="Georgia" pitchFamily="18" charset="0"/>
              </a:rPr>
              <a:t>Stílusirányzatok</a:t>
            </a:r>
          </a:p>
        </p:txBody>
      </p:sp>
      <p:sp>
        <p:nvSpPr>
          <p:cNvPr id="33795" name="Rectangle 21"/>
          <p:cNvSpPr>
            <a:spLocks noGrp="1" noChangeArrowheads="1"/>
          </p:cNvSpPr>
          <p:nvPr>
            <p:ph type="body" idx="1"/>
          </p:nvPr>
        </p:nvSpPr>
        <p:spPr>
          <a:xfrm>
            <a:off x="73025" y="836613"/>
            <a:ext cx="9036050" cy="4114800"/>
          </a:xfrm>
        </p:spPr>
        <p:txBody>
          <a:bodyPr/>
          <a:lstStyle/>
          <a:p>
            <a:pPr eaLnBrk="1" hangingPunct="1"/>
            <a:r>
              <a:rPr lang="hu-HU" altLang="hu-HU" sz="2600">
                <a:latin typeface="Georgia" pitchFamily="18" charset="0"/>
              </a:rPr>
              <a:t>A felvilágosodás </a:t>
            </a:r>
            <a:r>
              <a:rPr lang="hu-HU" altLang="hu-HU" sz="2600" b="1" u="sng">
                <a:latin typeface="Georgia" pitchFamily="18" charset="0"/>
              </a:rPr>
              <a:t>stílusirányzatok szempontjából sem egységes korszak</a:t>
            </a:r>
          </a:p>
          <a:p>
            <a:pPr eaLnBrk="1" hangingPunct="1">
              <a:lnSpc>
                <a:spcPts val="4500"/>
              </a:lnSpc>
            </a:pPr>
            <a:r>
              <a:rPr lang="hu-HU" altLang="hu-HU" sz="2600">
                <a:latin typeface="Georgia" pitchFamily="18" charset="0"/>
              </a:rPr>
              <a:t>A 18. század nagyobb részében továbbra is a </a:t>
            </a:r>
            <a:r>
              <a:rPr lang="hu-HU" altLang="hu-HU" sz="2600" b="1" u="sng">
                <a:latin typeface="Georgia" pitchFamily="18" charset="0"/>
              </a:rPr>
              <a:t>klasszicizmus</a:t>
            </a:r>
            <a:r>
              <a:rPr lang="hu-HU" altLang="hu-HU" sz="2600">
                <a:latin typeface="Georgia" pitchFamily="18" charset="0"/>
              </a:rPr>
              <a:t> a jellemző, de jelen van a</a:t>
            </a:r>
            <a:r>
              <a:rPr lang="hu-HU" altLang="hu-HU" sz="2600">
                <a:latin typeface="Arial" panose="020B0604020202020204" pitchFamily="34" charset="0"/>
              </a:rPr>
              <a:t> </a:t>
            </a:r>
            <a:r>
              <a:rPr lang="hu-HU" altLang="hu-HU" sz="2600">
                <a:latin typeface="Georgia" pitchFamily="18" charset="0"/>
              </a:rPr>
              <a:t>késő barokk, második felében pedig már a  </a:t>
            </a:r>
            <a:r>
              <a:rPr lang="hu-HU" altLang="hu-HU" sz="2600" b="1" u="sng">
                <a:latin typeface="Georgia" pitchFamily="18" charset="0"/>
              </a:rPr>
              <a:t>szentimentalizmus</a:t>
            </a:r>
            <a:r>
              <a:rPr lang="hu-HU" altLang="hu-HU" sz="2600">
                <a:latin typeface="Georgia" pitchFamily="18" charset="0"/>
              </a:rPr>
              <a:t> is</a:t>
            </a:r>
          </a:p>
          <a:p>
            <a:pPr eaLnBrk="1" hangingPunct="1"/>
            <a:endParaRPr lang="hu-HU" altLang="hu-HU" sz="2600">
              <a:latin typeface="Georgia" pitchFamily="18" charset="0"/>
            </a:endParaRPr>
          </a:p>
        </p:txBody>
      </p:sp>
      <p:pic>
        <p:nvPicPr>
          <p:cNvPr id="33796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563938"/>
            <a:ext cx="4392612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0288"/>
            <a:ext cx="38100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Szövegdoboz 3"/>
          <p:cNvSpPr txBox="1">
            <a:spLocks noChangeArrowheads="1"/>
          </p:cNvSpPr>
          <p:nvPr/>
        </p:nvSpPr>
        <p:spPr bwMode="auto">
          <a:xfrm>
            <a:off x="1219200" y="6373813"/>
            <a:ext cx="2066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hu-HU" altLang="en-US"/>
              <a:t>A barokk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620000" cy="815975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chemeClr val="tx1"/>
                </a:solidFill>
                <a:latin typeface="Georgia" pitchFamily="18" charset="0"/>
              </a:rPr>
              <a:t>Klasszicizmus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425" y="333375"/>
            <a:ext cx="903605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hu-HU" altLang="hu-HU" sz="2800">
              <a:latin typeface="Georgia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u-HU" altLang="hu-HU" sz="2800">
                <a:latin typeface="Georgia" pitchFamily="18" charset="0"/>
              </a:rPr>
              <a:t>Programszerűen kapcsolódik az antikvitáshoz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>
                <a:latin typeface="Georgia" pitchFamily="18" charset="0"/>
              </a:rPr>
              <a:t>A mértéktartás és az ésszerűség jegyében az egyszerű, világos szerkezetre és formára törekedtek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>
                <a:latin typeface="Georgia" pitchFamily="18" charset="0"/>
              </a:rPr>
              <a:t>Az irodalom szerepét a horatiusi elveknek megfelelően a tanítás és gyönyörködtetés együttes érvényesülésében fogalmazták meg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altLang="hu-HU" sz="2800">
              <a:latin typeface="Georgia" pitchFamily="18" charset="0"/>
            </a:endParaRPr>
          </a:p>
        </p:txBody>
      </p:sp>
      <p:pic>
        <p:nvPicPr>
          <p:cNvPr id="34820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3500438"/>
            <a:ext cx="4481512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667125"/>
            <a:ext cx="4465637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620000" cy="815975"/>
          </a:xfrm>
        </p:spPr>
        <p:txBody>
          <a:bodyPr/>
          <a:lstStyle/>
          <a:p>
            <a:pPr eaLnBrk="1" hangingPunct="1"/>
            <a:r>
              <a:rPr lang="hu-HU" altLang="hu-HU" sz="3200">
                <a:solidFill>
                  <a:srgbClr val="996633"/>
                </a:solidFill>
                <a:latin typeface="Georgia" pitchFamily="18" charset="0"/>
              </a:rPr>
              <a:t>POLLACK MIHÁLY: Nemzeti Múzeum</a:t>
            </a:r>
          </a:p>
        </p:txBody>
      </p:sp>
      <p:pic>
        <p:nvPicPr>
          <p:cNvPr id="35843" name="Picture 6" descr="Nemzeti Múzeum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403350"/>
            <a:ext cx="8496300" cy="5445125"/>
          </a:xfr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5875"/>
            <a:ext cx="7620000" cy="749300"/>
          </a:xfrm>
        </p:spPr>
        <p:txBody>
          <a:bodyPr/>
          <a:lstStyle/>
          <a:p>
            <a:pPr eaLnBrk="1" hangingPunct="1"/>
            <a:r>
              <a:rPr lang="hu-HU" altLang="hu-HU">
                <a:solidFill>
                  <a:schemeClr val="tx1"/>
                </a:solidFill>
              </a:rPr>
              <a:t>Szentimentalizmus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765175"/>
            <a:ext cx="89281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2800"/>
              <a:t>Az érzékenység kultusza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/>
              <a:t>Sensus jelentése: </a:t>
            </a:r>
            <a:r>
              <a:rPr lang="hu-HU" altLang="hu-HU" sz="2800" b="1"/>
              <a:t>érzés, érzelem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/>
              <a:t>A túlzott racionalizmussal szemben az empirizmusra épült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/>
              <a:t>Átmenetet képez a klasszicizmus és a romantika között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800"/>
              <a:t>Az ember érzelmi lény voltának hangsúlyozása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altLang="hu-HU" sz="28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altLang="hu-HU" sz="280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altLang="hu-HU" sz="2800"/>
          </a:p>
        </p:txBody>
      </p:sp>
      <p:pic>
        <p:nvPicPr>
          <p:cNvPr id="36868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89363"/>
            <a:ext cx="8382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8B9A936B-4360-418D-92BC-CDFFD94BC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1"/>
            <a:ext cx="9143999" cy="66420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sz">
  <a:themeElements>
    <a:clrScheme name="Notesz 1">
      <a:dk1>
        <a:srgbClr val="000000"/>
      </a:dk1>
      <a:lt1>
        <a:srgbClr val="FEFDE3"/>
      </a:lt1>
      <a:dk2>
        <a:srgbClr val="221304"/>
      </a:dk2>
      <a:lt2>
        <a:srgbClr val="CBBD83"/>
      </a:lt2>
      <a:accent1>
        <a:srgbClr val="A1BD69"/>
      </a:accent1>
      <a:accent2>
        <a:srgbClr val="3694B6"/>
      </a:accent2>
      <a:accent3>
        <a:srgbClr val="FEFEEF"/>
      </a:accent3>
      <a:accent4>
        <a:srgbClr val="000000"/>
      </a:accent4>
      <a:accent5>
        <a:srgbClr val="CDDBB9"/>
      </a:accent5>
      <a:accent6>
        <a:srgbClr val="3086A5"/>
      </a:accent6>
      <a:hlink>
        <a:srgbClr val="660066"/>
      </a:hlink>
      <a:folHlink>
        <a:srgbClr val="666699"/>
      </a:folHlink>
    </a:clrScheme>
    <a:fontScheme name="Notesz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eorgi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u-H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eorgia" pitchFamily="18" charset="0"/>
          </a:defRPr>
        </a:defPPr>
      </a:lstStyle>
    </a:lnDef>
  </a:objectDefaults>
  <a:extraClrSchemeLst>
    <a:extraClrScheme>
      <a:clrScheme name="Notesz 1">
        <a:dk1>
          <a:srgbClr val="000000"/>
        </a:dk1>
        <a:lt1>
          <a:srgbClr val="FEFDE3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EFEE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2">
        <a:dk1>
          <a:srgbClr val="000000"/>
        </a:dk1>
        <a:lt1>
          <a:srgbClr val="FFFFFF"/>
        </a:lt1>
        <a:dk2>
          <a:srgbClr val="221304"/>
        </a:dk2>
        <a:lt2>
          <a:srgbClr val="CBBD83"/>
        </a:lt2>
        <a:accent1>
          <a:srgbClr val="A1BD69"/>
        </a:accent1>
        <a:accent2>
          <a:srgbClr val="3694B6"/>
        </a:accent2>
        <a:accent3>
          <a:srgbClr val="FFFFFF"/>
        </a:accent3>
        <a:accent4>
          <a:srgbClr val="000000"/>
        </a:accent4>
        <a:accent5>
          <a:srgbClr val="CDDBB9"/>
        </a:accent5>
        <a:accent6>
          <a:srgbClr val="3086A5"/>
        </a:accent6>
        <a:hlink>
          <a:srgbClr val="6600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sz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Designs\Notesz.pot</Template>
  <TotalTime>1434</TotalTime>
  <Words>864</Words>
  <Application>Microsoft Office PowerPoint</Application>
  <PresentationFormat>Diavetítés a képernyőre (4:3 oldalarány)</PresentationFormat>
  <Paragraphs>153</Paragraphs>
  <Slides>26</Slides>
  <Notes>22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1" baseType="lpstr">
      <vt:lpstr>Arial</vt:lpstr>
      <vt:lpstr>Calibri</vt:lpstr>
      <vt:lpstr>Georgia</vt:lpstr>
      <vt:lpstr>Times New Roman</vt:lpstr>
      <vt:lpstr>Notesz</vt:lpstr>
      <vt:lpstr>A felvilágosodás</vt:lpstr>
      <vt:lpstr>PowerPoint-bemutató</vt:lpstr>
      <vt:lpstr>PowerPoint-bemutató</vt:lpstr>
      <vt:lpstr>A felvilágosodás jellemzői</vt:lpstr>
      <vt:lpstr>A felvilágosodás eszmerendszerének két forrása</vt:lpstr>
      <vt:lpstr>Empirizmus</vt:lpstr>
      <vt:lpstr>John Locke</vt:lpstr>
      <vt:lpstr>Racionalizmus</vt:lpstr>
      <vt:lpstr>René Descartes</vt:lpstr>
      <vt:lpstr>A felvilágosodás célja</vt:lpstr>
      <vt:lpstr>Egyházellenesség: antiklerikalizmus </vt:lpstr>
      <vt:lpstr>Istenfelfogások</vt:lpstr>
      <vt:lpstr>Panteizmus</vt:lpstr>
      <vt:lpstr>Deizmus</vt:lpstr>
      <vt:lpstr>Teizmus</vt:lpstr>
      <vt:lpstr>Az egyistenhit félreértelmezése...</vt:lpstr>
      <vt:lpstr>Ateizmus</vt:lpstr>
      <vt:lpstr>PowerPoint-bemutató</vt:lpstr>
      <vt:lpstr>Antifeudalizmus</vt:lpstr>
      <vt:lpstr>Természetkultusz</vt:lpstr>
      <vt:lpstr>Enciklopédia</vt:lpstr>
      <vt:lpstr>Stílusirányzatok</vt:lpstr>
      <vt:lpstr>Klasszicizmus</vt:lpstr>
      <vt:lpstr>POLLACK MIHÁLY: Nemzeti Múzeum</vt:lpstr>
      <vt:lpstr>Szentimentalizmus</vt:lpstr>
      <vt:lpstr>PowerPoint-bemutató</vt:lpstr>
    </vt:vector>
  </TitlesOfParts>
  <Company>Sulinet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József Attila</dc:title>
  <dc:creator>Edit</dc:creator>
  <cp:lastModifiedBy>os</cp:lastModifiedBy>
  <cp:revision>137</cp:revision>
  <dcterms:created xsi:type="dcterms:W3CDTF">2004-12-27T16:56:52Z</dcterms:created>
  <dcterms:modified xsi:type="dcterms:W3CDTF">2024-02-20T18:33:18Z</dcterms:modified>
</cp:coreProperties>
</file>