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0" r:id="rId1"/>
  </p:sldMasterIdLst>
  <p:sldIdLst>
    <p:sldId id="258" r:id="rId2"/>
    <p:sldId id="281" r:id="rId3"/>
    <p:sldId id="256" r:id="rId4"/>
    <p:sldId id="257" r:id="rId5"/>
    <p:sldId id="282" r:id="rId6"/>
    <p:sldId id="259" r:id="rId7"/>
    <p:sldId id="260" r:id="rId8"/>
    <p:sldId id="283" r:id="rId9"/>
    <p:sldId id="261" r:id="rId10"/>
    <p:sldId id="284" r:id="rId11"/>
    <p:sldId id="262" r:id="rId12"/>
    <p:sldId id="263" r:id="rId13"/>
    <p:sldId id="285" r:id="rId14"/>
    <p:sldId id="286" r:id="rId15"/>
    <p:sldId id="264" r:id="rId16"/>
    <p:sldId id="287" r:id="rId17"/>
    <p:sldId id="265" r:id="rId18"/>
    <p:sldId id="266" r:id="rId19"/>
    <p:sldId id="267" r:id="rId20"/>
    <p:sldId id="288" r:id="rId21"/>
    <p:sldId id="268" r:id="rId22"/>
    <p:sldId id="289" r:id="rId23"/>
    <p:sldId id="269" r:id="rId24"/>
    <p:sldId id="270" r:id="rId25"/>
    <p:sldId id="290" r:id="rId26"/>
    <p:sldId id="271" r:id="rId27"/>
    <p:sldId id="291" r:id="rId28"/>
    <p:sldId id="272" r:id="rId29"/>
    <p:sldId id="273" r:id="rId30"/>
    <p:sldId id="274" r:id="rId31"/>
    <p:sldId id="292" r:id="rId32"/>
    <p:sldId id="275" r:id="rId33"/>
    <p:sldId id="276" r:id="rId34"/>
    <p:sldId id="293" r:id="rId35"/>
    <p:sldId id="277" r:id="rId36"/>
    <p:sldId id="278" r:id="rId37"/>
    <p:sldId id="294" r:id="rId38"/>
    <p:sldId id="279" r:id="rId39"/>
    <p:sldId id="295" r:id="rId40"/>
    <p:sldId id="315" r:id="rId41"/>
    <p:sldId id="316" r:id="rId42"/>
    <p:sldId id="318" r:id="rId43"/>
    <p:sldId id="317" r:id="rId44"/>
    <p:sldId id="314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9" r:id="rId63"/>
    <p:sldId id="313" r:id="rId64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1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hu-HU"/>
              <a:t>Kattintson ide az alcím mintájának szerkesztéséhez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EC9D6-08E2-44F9-88F3-9314518B87EB}" type="datetimeFigureOut">
              <a:rPr lang="hu-HU" smtClean="0"/>
              <a:t>2024. 10. 09.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FDFA9-1753-4133-A92A-999528D0AA6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70152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EC9D6-08E2-44F9-88F3-9314518B87EB}" type="datetimeFigureOut">
              <a:rPr lang="hu-HU" smtClean="0"/>
              <a:t>2024. 10. 09.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FDFA9-1753-4133-A92A-999528D0AA6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25344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EC9D6-08E2-44F9-88F3-9314518B87EB}" type="datetimeFigureOut">
              <a:rPr lang="hu-HU" smtClean="0"/>
              <a:t>2024. 10. 09.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FDFA9-1753-4133-A92A-999528D0AA6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46263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EC9D6-08E2-44F9-88F3-9314518B87EB}" type="datetimeFigureOut">
              <a:rPr lang="hu-HU" smtClean="0"/>
              <a:t>2024. 10. 09.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FDFA9-1753-4133-A92A-999528D0AA6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07050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EC9D6-08E2-44F9-88F3-9314518B87EB}" type="datetimeFigureOut">
              <a:rPr lang="hu-HU" smtClean="0"/>
              <a:t>2024. 10. 09.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FDFA9-1753-4133-A92A-999528D0AA6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24374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EC9D6-08E2-44F9-88F3-9314518B87EB}" type="datetimeFigureOut">
              <a:rPr lang="hu-HU" smtClean="0"/>
              <a:t>2024. 10. 09.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FDFA9-1753-4133-A92A-999528D0AA6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60597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EC9D6-08E2-44F9-88F3-9314518B87EB}" type="datetimeFigureOut">
              <a:rPr lang="hu-HU" smtClean="0"/>
              <a:t>2024. 10. 09.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FDFA9-1753-4133-A92A-999528D0AA6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86739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EC9D6-08E2-44F9-88F3-9314518B87EB}" type="datetimeFigureOut">
              <a:rPr lang="hu-HU" smtClean="0"/>
              <a:t>2024. 10. 09.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FDFA9-1753-4133-A92A-999528D0AA6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73411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EC9D6-08E2-44F9-88F3-9314518B87EB}" type="datetimeFigureOut">
              <a:rPr lang="hu-HU" smtClean="0"/>
              <a:t>2024. 10. 09.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FDFA9-1753-4133-A92A-999528D0AA6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66222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EC9D6-08E2-44F9-88F3-9314518B87EB}" type="datetimeFigureOut">
              <a:rPr lang="hu-HU" smtClean="0"/>
              <a:t>2024. 10. 09.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FDFA9-1753-4133-A92A-999528D0AA6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99236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EC9D6-08E2-44F9-88F3-9314518B87EB}" type="datetimeFigureOut">
              <a:rPr lang="hu-HU" smtClean="0"/>
              <a:t>2024. 10. 09.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FDFA9-1753-4133-A92A-999528D0AA6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1665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0EC9D6-08E2-44F9-88F3-9314518B87EB}" type="datetimeFigureOut">
              <a:rPr lang="hu-HU" smtClean="0"/>
              <a:t>2024. 10. 09.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FDFA9-1753-4133-A92A-999528D0AA6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69360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1" r:id="rId1"/>
    <p:sldLayoutId id="2147483992" r:id="rId2"/>
    <p:sldLayoutId id="2147483993" r:id="rId3"/>
    <p:sldLayoutId id="2147483994" r:id="rId4"/>
    <p:sldLayoutId id="2147483995" r:id="rId5"/>
    <p:sldLayoutId id="2147483996" r:id="rId6"/>
    <p:sldLayoutId id="2147483997" r:id="rId7"/>
    <p:sldLayoutId id="2147483998" r:id="rId8"/>
    <p:sldLayoutId id="2147483999" r:id="rId9"/>
    <p:sldLayoutId id="2147484000" r:id="rId10"/>
    <p:sldLayoutId id="214748400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gif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gif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gif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gif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gif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gi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496944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hu-HU" sz="6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görög mitológia és istenek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0211"/>
            <a:ext cx="9144000" cy="525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258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0"/>
            <a:ext cx="7886700" cy="831626"/>
          </a:xfrm>
        </p:spPr>
        <p:txBody>
          <a:bodyPr>
            <a:normAutofit/>
          </a:bodyPr>
          <a:lstStyle/>
          <a:p>
            <a:r>
              <a:rPr lang="hu-HU" sz="3800" b="1" u="sng" dirty="0">
                <a:latin typeface="Arial" panose="020B0604020202020204" pitchFamily="34" charset="0"/>
                <a:cs typeface="Arial" panose="020B0604020202020204" pitchFamily="34" charset="0"/>
              </a:rPr>
              <a:t>Tudnivalók a görög istenekről:</a:t>
            </a:r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8800"/>
            <a:ext cx="3886200" cy="3208890"/>
          </a:xfrm>
        </p:spPr>
      </p:pic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3995936" y="1057576"/>
            <a:ext cx="5148064" cy="4351338"/>
          </a:xfrm>
        </p:spPr>
        <p:txBody>
          <a:bodyPr>
            <a:noAutofit/>
          </a:bodyPr>
          <a:lstStyle/>
          <a:p>
            <a:r>
              <a:rPr lang="hu-HU" sz="3200" b="1" u="sng" dirty="0"/>
              <a:t>Antropomorf</a:t>
            </a:r>
            <a:r>
              <a:rPr lang="hu-HU" sz="3200" dirty="0">
                <a:solidFill>
                  <a:schemeClr val="bg2">
                    <a:lumMod val="25000"/>
                  </a:schemeClr>
                </a:solidFill>
              </a:rPr>
              <a:t>ok, azaz emberszerűek</a:t>
            </a:r>
            <a:br>
              <a:rPr lang="hu-HU" sz="32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10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3200" dirty="0">
                <a:solidFill>
                  <a:schemeClr val="bg2">
                    <a:lumMod val="25000"/>
                  </a:schemeClr>
                </a:solidFill>
              </a:rPr>
              <a:t>Egy-egy ősi, alapvető embertípust (archetípust) testesítenek meg</a:t>
            </a:r>
            <a:br>
              <a:rPr lang="hu-HU" sz="32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10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3200" dirty="0">
                <a:solidFill>
                  <a:schemeClr val="bg2">
                    <a:lumMod val="25000"/>
                  </a:schemeClr>
                </a:solidFill>
              </a:rPr>
              <a:t>Nagyhatalmúak, de nem mindenhatóak, és nem öröktől valóak</a:t>
            </a:r>
            <a:br>
              <a:rPr lang="hu-HU" sz="32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10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3200" dirty="0">
                <a:solidFill>
                  <a:schemeClr val="bg2">
                    <a:lumMod val="25000"/>
                  </a:schemeClr>
                </a:solidFill>
              </a:rPr>
              <a:t>A görög vallás </a:t>
            </a:r>
            <a:r>
              <a:rPr lang="hu-HU" sz="3200" b="1" dirty="0" err="1"/>
              <a:t>sokistenhívő</a:t>
            </a:r>
            <a:r>
              <a:rPr lang="hu-HU" sz="3200" dirty="0">
                <a:solidFill>
                  <a:schemeClr val="bg2">
                    <a:lumMod val="25000"/>
                  </a:schemeClr>
                </a:solidFill>
              </a:rPr>
              <a:t>, tehát </a:t>
            </a:r>
            <a:r>
              <a:rPr lang="hu-HU" sz="3200" b="1" u="sng" dirty="0"/>
              <a:t>politeista</a:t>
            </a:r>
          </a:p>
          <a:p>
            <a:endParaRPr lang="hu-HU" sz="3200" dirty="0"/>
          </a:p>
        </p:txBody>
      </p:sp>
    </p:spTree>
    <p:extLst>
      <p:ext uri="{BB962C8B-B14F-4D97-AF65-F5344CB8AC3E}">
        <p14:creationId xmlns:p14="http://schemas.microsoft.com/office/powerpoint/2010/main" val="3720238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625449" y="44624"/>
            <a:ext cx="7886700" cy="1119658"/>
          </a:xfrm>
        </p:spPr>
        <p:txBody>
          <a:bodyPr>
            <a:normAutofit/>
          </a:bodyPr>
          <a:lstStyle/>
          <a:p>
            <a:r>
              <a:rPr lang="hu-HU" sz="7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ZEUSZ</a:t>
            </a:r>
          </a:p>
        </p:txBody>
      </p:sp>
      <p:pic>
        <p:nvPicPr>
          <p:cNvPr id="8" name="Tartalom helye 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052736"/>
            <a:ext cx="4124304" cy="5759029"/>
          </a:xfrm>
        </p:spPr>
      </p:pic>
      <p:sp>
        <p:nvSpPr>
          <p:cNvPr id="6" name="Tartalom helye 5"/>
          <p:cNvSpPr>
            <a:spLocks noGrp="1"/>
          </p:cNvSpPr>
          <p:nvPr>
            <p:ph sz="half" idx="2"/>
          </p:nvPr>
        </p:nvSpPr>
        <p:spPr>
          <a:xfrm>
            <a:off x="4788024" y="1340768"/>
            <a:ext cx="3886200" cy="4351338"/>
          </a:xfrm>
        </p:spPr>
        <p:txBody>
          <a:bodyPr>
            <a:noAutofit/>
          </a:bodyPr>
          <a:lstStyle/>
          <a:p>
            <a:r>
              <a:rPr lang="hu-HU" sz="4500" dirty="0">
                <a:solidFill>
                  <a:schemeClr val="bg2">
                    <a:lumMod val="25000"/>
                  </a:schemeClr>
                </a:solidFill>
              </a:rPr>
              <a:t>A főisten</a:t>
            </a:r>
            <a:br>
              <a:rPr lang="hu-HU" sz="45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45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4500" dirty="0">
                <a:solidFill>
                  <a:schemeClr val="bg2">
                    <a:lumMod val="25000"/>
                  </a:schemeClr>
                </a:solidFill>
              </a:rPr>
              <a:t>Az istenek és emberek ura</a:t>
            </a:r>
            <a:br>
              <a:rPr lang="hu-HU" sz="45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45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4500" dirty="0">
                <a:solidFill>
                  <a:schemeClr val="bg2">
                    <a:lumMod val="25000"/>
                  </a:schemeClr>
                </a:solidFill>
              </a:rPr>
              <a:t>A férfierő megtestesítője</a:t>
            </a:r>
          </a:p>
        </p:txBody>
      </p:sp>
    </p:spTree>
    <p:extLst>
      <p:ext uri="{BB962C8B-B14F-4D97-AF65-F5344CB8AC3E}">
        <p14:creationId xmlns:p14="http://schemas.microsoft.com/office/powerpoint/2010/main" val="2776959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32656"/>
            <a:ext cx="4275937" cy="6165304"/>
          </a:xfrm>
        </p:spPr>
      </p:pic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4008" y="800217"/>
            <a:ext cx="4038600" cy="5230181"/>
          </a:xfrm>
        </p:spPr>
        <p:txBody>
          <a:bodyPr>
            <a:noAutofit/>
          </a:bodyPr>
          <a:lstStyle/>
          <a:p>
            <a:r>
              <a:rPr lang="hu-HU" sz="4500" dirty="0">
                <a:solidFill>
                  <a:schemeClr val="bg2">
                    <a:lumMod val="25000"/>
                  </a:schemeClr>
                </a:solidFill>
              </a:rPr>
              <a:t>Jelképe: villám</a:t>
            </a:r>
            <a:br>
              <a:rPr lang="hu-HU" sz="45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45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4500" dirty="0">
                <a:solidFill>
                  <a:schemeClr val="bg2">
                    <a:lumMod val="25000"/>
                  </a:schemeClr>
                </a:solidFill>
              </a:rPr>
              <a:t>Szent állatai:</a:t>
            </a:r>
            <a:br>
              <a:rPr lang="hu-HU" sz="45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hu-HU" sz="4500" dirty="0">
                <a:solidFill>
                  <a:schemeClr val="bg2">
                    <a:lumMod val="25000"/>
                  </a:schemeClr>
                </a:solidFill>
              </a:rPr>
              <a:t>sas</a:t>
            </a:r>
            <a:br>
              <a:rPr lang="hu-HU" sz="45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hu-HU" sz="4500" dirty="0">
                <a:solidFill>
                  <a:schemeClr val="bg2">
                    <a:lumMod val="25000"/>
                  </a:schemeClr>
                </a:solidFill>
              </a:rPr>
              <a:t>bika</a:t>
            </a:r>
            <a:br>
              <a:rPr lang="hu-HU" sz="45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45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4500" dirty="0">
                <a:solidFill>
                  <a:schemeClr val="bg2">
                    <a:lumMod val="25000"/>
                  </a:schemeClr>
                </a:solidFill>
              </a:rPr>
              <a:t>Csapodár természetű</a:t>
            </a:r>
          </a:p>
        </p:txBody>
      </p:sp>
    </p:spTree>
    <p:extLst>
      <p:ext uri="{BB962C8B-B14F-4D97-AF65-F5344CB8AC3E}">
        <p14:creationId xmlns:p14="http://schemas.microsoft.com/office/powerpoint/2010/main" val="4155567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774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116632"/>
            <a:ext cx="7886700" cy="759618"/>
          </a:xfrm>
        </p:spPr>
        <p:txBody>
          <a:bodyPr>
            <a:normAutofit fontScale="90000"/>
          </a:bodyPr>
          <a:lstStyle/>
          <a:p>
            <a:r>
              <a:rPr lang="hu-HU" sz="6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HÉRA</a:t>
            </a:r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980728"/>
            <a:ext cx="3649669" cy="5721102"/>
          </a:xfrm>
        </p:spPr>
      </p:pic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211960" y="332656"/>
            <a:ext cx="4680520" cy="4351338"/>
          </a:xfrm>
        </p:spPr>
        <p:txBody>
          <a:bodyPr>
            <a:noAutofit/>
          </a:bodyPr>
          <a:lstStyle/>
          <a:p>
            <a:r>
              <a:rPr lang="hu-HU" sz="4000" dirty="0">
                <a:solidFill>
                  <a:schemeClr val="bg2">
                    <a:lumMod val="25000"/>
                  </a:schemeClr>
                </a:solidFill>
              </a:rPr>
              <a:t>A főisten testvére és felesége</a:t>
            </a:r>
            <a:br>
              <a:rPr lang="hu-HU" sz="40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20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4000" dirty="0">
                <a:solidFill>
                  <a:schemeClr val="bg2">
                    <a:lumMod val="25000"/>
                  </a:schemeClr>
                </a:solidFill>
              </a:rPr>
              <a:t>Az asszonyok, a házasság, a család és a szülés védője</a:t>
            </a:r>
            <a:br>
              <a:rPr lang="hu-HU" sz="40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20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4000" dirty="0">
                <a:solidFill>
                  <a:schemeClr val="bg2">
                    <a:lumMod val="25000"/>
                  </a:schemeClr>
                </a:solidFill>
              </a:rPr>
              <a:t>„Tehénszemű” </a:t>
            </a:r>
          </a:p>
          <a:p>
            <a:pPr marL="0" indent="0">
              <a:buNone/>
            </a:pPr>
            <a:r>
              <a:rPr lang="hu-HU" sz="3000" b="1" dirty="0" err="1"/>
              <a:t>Argoszi</a:t>
            </a:r>
            <a:r>
              <a:rPr lang="hu-HU" sz="3000" dirty="0"/>
              <a:t> eredetű istennő, itt tehén alakban tisztelték.</a:t>
            </a:r>
            <a:endParaRPr lang="hu-HU" sz="30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253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39"/>
            <a:ext cx="3632770" cy="6624875"/>
          </a:xfrm>
        </p:spPr>
      </p:pic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283968" y="476672"/>
            <a:ext cx="4680520" cy="5158173"/>
          </a:xfrm>
        </p:spPr>
        <p:txBody>
          <a:bodyPr>
            <a:noAutofit/>
          </a:bodyPr>
          <a:lstStyle/>
          <a:p>
            <a:r>
              <a:rPr lang="hu-HU" sz="4500" dirty="0">
                <a:solidFill>
                  <a:schemeClr val="bg2">
                    <a:lumMod val="25000"/>
                  </a:schemeClr>
                </a:solidFill>
              </a:rPr>
              <a:t>Jelképei: gránátalma, ciprus, liliom</a:t>
            </a:r>
            <a:br>
              <a:rPr lang="hu-HU" sz="45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45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4500" dirty="0">
                <a:solidFill>
                  <a:schemeClr val="bg2">
                    <a:lumMod val="25000"/>
                  </a:schemeClr>
                </a:solidFill>
              </a:rPr>
              <a:t>Szent madarai: páva, kakukk, daru</a:t>
            </a:r>
            <a:br>
              <a:rPr lang="hu-HU" sz="45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45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4500" dirty="0">
                <a:solidFill>
                  <a:schemeClr val="bg2">
                    <a:lumMod val="25000"/>
                  </a:schemeClr>
                </a:solidFill>
              </a:rPr>
              <a:t>Féltékeny természetű</a:t>
            </a:r>
          </a:p>
        </p:txBody>
      </p:sp>
    </p:spTree>
    <p:extLst>
      <p:ext uri="{BB962C8B-B14F-4D97-AF65-F5344CB8AC3E}">
        <p14:creationId xmlns:p14="http://schemas.microsoft.com/office/powerpoint/2010/main" val="1522796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690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21100"/>
            <a:ext cx="7886700" cy="1047650"/>
          </a:xfrm>
        </p:spPr>
        <p:txBody>
          <a:bodyPr>
            <a:normAutofit/>
          </a:bodyPr>
          <a:lstStyle/>
          <a:p>
            <a:r>
              <a:rPr lang="hu-HU" sz="6000" dirty="0">
                <a:latin typeface="Arial" panose="020B0604020202020204" pitchFamily="34" charset="0"/>
                <a:cs typeface="Arial" panose="020B0604020202020204" pitchFamily="34" charset="0"/>
              </a:rPr>
              <a:t>HÁDÉSZ</a:t>
            </a:r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980728"/>
            <a:ext cx="3744416" cy="5813699"/>
          </a:xfrm>
        </p:spPr>
      </p:pic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352064" y="692696"/>
            <a:ext cx="4540415" cy="4351338"/>
          </a:xfrm>
        </p:spPr>
        <p:txBody>
          <a:bodyPr>
            <a:noAutofit/>
          </a:bodyPr>
          <a:lstStyle/>
          <a:p>
            <a:r>
              <a:rPr lang="hu-HU" sz="4200" dirty="0">
                <a:solidFill>
                  <a:schemeClr val="bg2">
                    <a:lumMod val="25000"/>
                  </a:schemeClr>
                </a:solidFill>
              </a:rPr>
              <a:t>Az alvilág és a holtak ura</a:t>
            </a:r>
            <a:br>
              <a:rPr lang="hu-HU" sz="42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42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4200" dirty="0">
                <a:solidFill>
                  <a:schemeClr val="bg2">
                    <a:lumMod val="25000"/>
                  </a:schemeClr>
                </a:solidFill>
              </a:rPr>
              <a:t>Zeusz  és Héra fivére</a:t>
            </a:r>
            <a:br>
              <a:rPr lang="hu-HU" sz="42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42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4200" dirty="0">
                <a:solidFill>
                  <a:schemeClr val="bg2">
                    <a:lumMod val="25000"/>
                  </a:schemeClr>
                </a:solidFill>
              </a:rPr>
              <a:t>Háromfejű kutyájával, a Kerberosszal ábrázolják</a:t>
            </a:r>
            <a:br>
              <a:rPr lang="hu-HU" sz="42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4200" dirty="0">
              <a:solidFill>
                <a:schemeClr val="bg2">
                  <a:lumMod val="25000"/>
                </a:schemeClr>
              </a:solidFill>
            </a:endParaRPr>
          </a:p>
          <a:p>
            <a:endParaRPr lang="hu-HU" sz="42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214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6438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87054" y="0"/>
            <a:ext cx="6241907" cy="1325563"/>
          </a:xfrm>
        </p:spPr>
        <p:txBody>
          <a:bodyPr>
            <a:normAutofit/>
          </a:bodyPr>
          <a:lstStyle/>
          <a:p>
            <a:r>
              <a:rPr lang="hu-HU" sz="6000" dirty="0">
                <a:latin typeface="Arial" panose="020B0604020202020204" pitchFamily="34" charset="0"/>
                <a:cs typeface="Arial" panose="020B0604020202020204" pitchFamily="34" charset="0"/>
              </a:rPr>
              <a:t>DÉMÉTÉR</a:t>
            </a:r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54" y="1124744"/>
            <a:ext cx="3420850" cy="5662466"/>
          </a:xfrm>
        </p:spPr>
      </p:pic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427984" y="1196752"/>
            <a:ext cx="4451751" cy="4351338"/>
          </a:xfrm>
        </p:spPr>
        <p:txBody>
          <a:bodyPr>
            <a:noAutofit/>
          </a:bodyPr>
          <a:lstStyle/>
          <a:p>
            <a:r>
              <a:rPr lang="hu-HU" sz="4200" dirty="0">
                <a:solidFill>
                  <a:schemeClr val="bg2">
                    <a:lumMod val="25000"/>
                  </a:schemeClr>
                </a:solidFill>
              </a:rPr>
              <a:t>Zeusz testvére</a:t>
            </a:r>
            <a:br>
              <a:rPr lang="hu-HU" sz="42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42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4200" dirty="0">
                <a:solidFill>
                  <a:schemeClr val="bg2">
                    <a:lumMod val="25000"/>
                  </a:schemeClr>
                </a:solidFill>
              </a:rPr>
              <a:t>Természetistennő; ő felelős a föld termékenységéért </a:t>
            </a:r>
            <a:br>
              <a:rPr lang="hu-HU" sz="42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42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4200" dirty="0">
                <a:solidFill>
                  <a:schemeClr val="bg2">
                    <a:lumMod val="25000"/>
                  </a:schemeClr>
                </a:solidFill>
              </a:rPr>
              <a:t>Kalászokkal ábrázolják</a:t>
            </a:r>
          </a:p>
        </p:txBody>
      </p:sp>
    </p:spTree>
    <p:extLst>
      <p:ext uri="{BB962C8B-B14F-4D97-AF65-F5344CB8AC3E}">
        <p14:creationId xmlns:p14="http://schemas.microsoft.com/office/powerpoint/2010/main" val="29361526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4624"/>
            <a:ext cx="3957072" cy="6734884"/>
          </a:xfrm>
        </p:spPr>
      </p:pic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427984" y="332656"/>
            <a:ext cx="4536504" cy="5158173"/>
          </a:xfrm>
        </p:spPr>
        <p:txBody>
          <a:bodyPr>
            <a:noAutofit/>
          </a:bodyPr>
          <a:lstStyle/>
          <a:p>
            <a:r>
              <a:rPr lang="hu-HU" sz="4200" dirty="0">
                <a:solidFill>
                  <a:schemeClr val="bg2">
                    <a:lumMod val="25000"/>
                  </a:schemeClr>
                </a:solidFill>
              </a:rPr>
              <a:t>Jelképei: </a:t>
            </a:r>
            <a:br>
              <a:rPr lang="hu-HU" sz="42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hu-HU" sz="4200" dirty="0">
                <a:solidFill>
                  <a:schemeClr val="bg2">
                    <a:lumMod val="25000"/>
                  </a:schemeClr>
                </a:solidFill>
              </a:rPr>
              <a:t>gabonakalász</a:t>
            </a:r>
            <a:br>
              <a:rPr lang="hu-HU" sz="42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hu-HU" sz="4200" dirty="0">
                <a:solidFill>
                  <a:schemeClr val="bg2">
                    <a:lumMod val="25000"/>
                  </a:schemeClr>
                </a:solidFill>
              </a:rPr>
              <a:t>gyümölcsök</a:t>
            </a:r>
            <a:br>
              <a:rPr lang="hu-HU" sz="42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42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4200" dirty="0">
                <a:solidFill>
                  <a:schemeClr val="bg2">
                    <a:lumMod val="25000"/>
                  </a:schemeClr>
                </a:solidFill>
              </a:rPr>
              <a:t>Szent állata:</a:t>
            </a:r>
            <a:br>
              <a:rPr lang="hu-HU" sz="42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hu-HU" sz="4200" dirty="0">
                <a:solidFill>
                  <a:schemeClr val="bg2">
                    <a:lumMod val="25000"/>
                  </a:schemeClr>
                </a:solidFill>
              </a:rPr>
              <a:t>vadkan</a:t>
            </a:r>
            <a:br>
              <a:rPr lang="hu-HU" sz="42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42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4200" dirty="0">
                <a:solidFill>
                  <a:schemeClr val="bg2">
                    <a:lumMod val="25000"/>
                  </a:schemeClr>
                </a:solidFill>
              </a:rPr>
              <a:t>Zeusszal közös lánya, Perszephoné az alvilág úrnője</a:t>
            </a:r>
          </a:p>
          <a:p>
            <a:pPr marL="0" indent="0">
              <a:buNone/>
            </a:pPr>
            <a:br>
              <a:rPr lang="hu-HU" sz="42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42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417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212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0914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0"/>
            <a:ext cx="7886700" cy="1325563"/>
          </a:xfrm>
        </p:spPr>
        <p:txBody>
          <a:bodyPr>
            <a:normAutofit/>
          </a:bodyPr>
          <a:lstStyle/>
          <a:p>
            <a:r>
              <a:rPr lang="hu-HU" sz="6000" dirty="0">
                <a:latin typeface="Arial" panose="020B0604020202020204" pitchFamily="34" charset="0"/>
                <a:cs typeface="Arial" panose="020B0604020202020204" pitchFamily="34" charset="0"/>
              </a:rPr>
              <a:t>POSZEIDON</a:t>
            </a:r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325563"/>
            <a:ext cx="4291677" cy="4320480"/>
          </a:xfrm>
        </p:spPr>
      </p:pic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004048" y="1124744"/>
            <a:ext cx="3886200" cy="4351338"/>
          </a:xfrm>
        </p:spPr>
        <p:txBody>
          <a:bodyPr>
            <a:noAutofit/>
          </a:bodyPr>
          <a:lstStyle/>
          <a:p>
            <a:r>
              <a:rPr lang="hu-HU" sz="4200" dirty="0">
                <a:solidFill>
                  <a:schemeClr val="bg2">
                    <a:lumMod val="25000"/>
                  </a:schemeClr>
                </a:solidFill>
              </a:rPr>
              <a:t>Zeusz testvére</a:t>
            </a:r>
            <a:br>
              <a:rPr lang="hu-HU" sz="42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42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4200" dirty="0">
                <a:solidFill>
                  <a:schemeClr val="bg2">
                    <a:lumMod val="25000"/>
                  </a:schemeClr>
                </a:solidFill>
              </a:rPr>
              <a:t>A tengerek ura</a:t>
            </a:r>
            <a:br>
              <a:rPr lang="hu-HU" sz="42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42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4200" dirty="0">
                <a:solidFill>
                  <a:schemeClr val="bg2">
                    <a:lumMod val="25000"/>
                  </a:schemeClr>
                </a:solidFill>
              </a:rPr>
              <a:t>Szigonnyal ábrázolják</a:t>
            </a:r>
            <a:br>
              <a:rPr lang="hu-HU" sz="42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42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4200" dirty="0">
                <a:solidFill>
                  <a:schemeClr val="bg2">
                    <a:lumMod val="25000"/>
                  </a:schemeClr>
                </a:solidFill>
              </a:rPr>
              <a:t>Szent állata a ló és a delfin</a:t>
            </a:r>
          </a:p>
        </p:txBody>
      </p:sp>
    </p:spTree>
    <p:extLst>
      <p:ext uri="{BB962C8B-B14F-4D97-AF65-F5344CB8AC3E}">
        <p14:creationId xmlns:p14="http://schemas.microsoft.com/office/powerpoint/2010/main" val="15532112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4744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8777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1"/>
            <a:ext cx="7886700" cy="1052736"/>
          </a:xfrm>
        </p:spPr>
        <p:txBody>
          <a:bodyPr>
            <a:normAutofit/>
          </a:bodyPr>
          <a:lstStyle/>
          <a:p>
            <a:r>
              <a:rPr lang="hu-HU" sz="6000" dirty="0">
                <a:latin typeface="Arial" panose="020B0604020202020204" pitchFamily="34" charset="0"/>
                <a:cs typeface="Arial" panose="020B0604020202020204" pitchFamily="34" charset="0"/>
              </a:rPr>
              <a:t>APHRODITÉ</a:t>
            </a:r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29" y="1050608"/>
            <a:ext cx="2630824" cy="5773594"/>
          </a:xfrm>
        </p:spPr>
      </p:pic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3419872" y="1196752"/>
            <a:ext cx="5472608" cy="4351338"/>
          </a:xfrm>
        </p:spPr>
        <p:txBody>
          <a:bodyPr>
            <a:noAutofit/>
          </a:bodyPr>
          <a:lstStyle/>
          <a:p>
            <a:r>
              <a:rPr lang="hu-HU" sz="4200" dirty="0"/>
              <a:t>A szépség és a szerelem istennője</a:t>
            </a:r>
            <a:br>
              <a:rPr lang="hu-HU" sz="4200" dirty="0"/>
            </a:br>
            <a:endParaRPr lang="hu-HU" sz="4200" dirty="0"/>
          </a:p>
          <a:p>
            <a:r>
              <a:rPr lang="hu-HU" sz="4200" dirty="0"/>
              <a:t>A tengerből született; egyes források szerint Zeusz lánya</a:t>
            </a:r>
            <a:br>
              <a:rPr lang="hu-HU" sz="4200" dirty="0"/>
            </a:br>
            <a:endParaRPr lang="hu-HU" sz="4200" dirty="0"/>
          </a:p>
          <a:p>
            <a:r>
              <a:rPr lang="hu-HU" sz="4200" dirty="0"/>
              <a:t>Héphaisztosz felesége, Árész szeretője</a:t>
            </a:r>
          </a:p>
        </p:txBody>
      </p:sp>
    </p:spTree>
    <p:extLst>
      <p:ext uri="{BB962C8B-B14F-4D97-AF65-F5344CB8AC3E}">
        <p14:creationId xmlns:p14="http://schemas.microsoft.com/office/powerpoint/2010/main" val="31831812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3653769" cy="6741368"/>
          </a:xfrm>
        </p:spPr>
      </p:pic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283968" y="1016241"/>
            <a:ext cx="4038600" cy="4942149"/>
          </a:xfrm>
        </p:spPr>
        <p:txBody>
          <a:bodyPr>
            <a:noAutofit/>
          </a:bodyPr>
          <a:lstStyle/>
          <a:p>
            <a:r>
              <a:rPr lang="hu-HU" sz="4200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Jelképe: kagyló</a:t>
            </a:r>
            <a:br>
              <a:rPr lang="hu-HU" sz="4200" dirty="0">
                <a:solidFill>
                  <a:schemeClr val="bg2">
                    <a:lumMod val="25000"/>
                  </a:schemeClr>
                </a:solidFill>
                <a:latin typeface="+mn-lt"/>
              </a:rPr>
            </a:br>
            <a:endParaRPr lang="hu-HU" sz="4200" dirty="0">
              <a:solidFill>
                <a:schemeClr val="bg2">
                  <a:lumMod val="25000"/>
                </a:schemeClr>
              </a:solidFill>
              <a:latin typeface="+mn-lt"/>
            </a:endParaRPr>
          </a:p>
          <a:p>
            <a:r>
              <a:rPr lang="hu-HU" sz="4200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Szent állatai: </a:t>
            </a:r>
            <a:br>
              <a:rPr lang="hu-HU" sz="4200" dirty="0">
                <a:solidFill>
                  <a:schemeClr val="bg2">
                    <a:lumMod val="25000"/>
                  </a:schemeClr>
                </a:solidFill>
                <a:latin typeface="+mn-lt"/>
              </a:rPr>
            </a:br>
            <a:r>
              <a:rPr lang="hu-HU" sz="4200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galamb</a:t>
            </a:r>
            <a:br>
              <a:rPr lang="hu-HU" sz="4200" dirty="0">
                <a:solidFill>
                  <a:schemeClr val="bg2">
                    <a:lumMod val="25000"/>
                  </a:schemeClr>
                </a:solidFill>
                <a:latin typeface="+mn-lt"/>
              </a:rPr>
            </a:br>
            <a:r>
              <a:rPr lang="hu-HU" sz="4200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veréb</a:t>
            </a:r>
            <a:br>
              <a:rPr lang="hu-HU" sz="4200" dirty="0">
                <a:solidFill>
                  <a:schemeClr val="bg2">
                    <a:lumMod val="25000"/>
                  </a:schemeClr>
                </a:solidFill>
                <a:latin typeface="+mn-lt"/>
              </a:rPr>
            </a:br>
            <a:endParaRPr lang="hu-HU" sz="4200" dirty="0">
              <a:solidFill>
                <a:schemeClr val="bg2">
                  <a:lumMod val="25000"/>
                </a:schemeClr>
              </a:solidFill>
              <a:latin typeface="+mn-lt"/>
            </a:endParaRPr>
          </a:p>
          <a:p>
            <a:r>
              <a:rPr lang="hu-HU" sz="4200" dirty="0" err="1">
                <a:solidFill>
                  <a:schemeClr val="bg2">
                    <a:lumMod val="25000"/>
                  </a:schemeClr>
                </a:solidFill>
                <a:latin typeface="+mn-lt"/>
              </a:rPr>
              <a:t>Küprosz</a:t>
            </a:r>
            <a:r>
              <a:rPr lang="hu-HU" sz="4200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 (Ciprus) szigetén élt</a:t>
            </a:r>
          </a:p>
          <a:p>
            <a:pPr marL="0" indent="0">
              <a:buNone/>
            </a:pPr>
            <a:br>
              <a:rPr lang="hu-HU" sz="4200" dirty="0">
                <a:latin typeface="+mn-lt"/>
              </a:rPr>
            </a:br>
            <a:endParaRPr lang="hu-HU" sz="4200" dirty="0">
              <a:latin typeface="+mn-lt"/>
            </a:endParaRPr>
          </a:p>
          <a:p>
            <a:endParaRPr lang="hu-HU" sz="4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615997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0"/>
            <a:ext cx="8305800" cy="852704"/>
          </a:xfrm>
        </p:spPr>
        <p:txBody>
          <a:bodyPr>
            <a:normAutofit/>
          </a:bodyPr>
          <a:lstStyle/>
          <a:p>
            <a:pPr algn="ctr"/>
            <a:r>
              <a:rPr lang="hu-HU" sz="5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Botticelli: Vénusz születése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2525"/>
            <a:ext cx="9144000" cy="570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9453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4744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0948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7886700" cy="831625"/>
          </a:xfrm>
        </p:spPr>
        <p:txBody>
          <a:bodyPr>
            <a:normAutofit fontScale="90000"/>
          </a:bodyPr>
          <a:lstStyle/>
          <a:p>
            <a:r>
              <a:rPr lang="hu-HU" sz="6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ÁRÉSZ</a:t>
            </a:r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34" y="936279"/>
            <a:ext cx="3245346" cy="5802679"/>
          </a:xfrm>
        </p:spPr>
      </p:pic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067944" y="948257"/>
            <a:ext cx="4752528" cy="4608511"/>
          </a:xfrm>
        </p:spPr>
        <p:txBody>
          <a:bodyPr>
            <a:noAutofit/>
          </a:bodyPr>
          <a:lstStyle/>
          <a:p>
            <a:r>
              <a:rPr lang="hu-HU" sz="4200" dirty="0">
                <a:solidFill>
                  <a:schemeClr val="bg2">
                    <a:lumMod val="25000"/>
                  </a:schemeClr>
                </a:solidFill>
              </a:rPr>
              <a:t>Zeusz és Héra gyermeke</a:t>
            </a:r>
            <a:br>
              <a:rPr lang="hu-HU" sz="42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42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4200" dirty="0">
                <a:solidFill>
                  <a:schemeClr val="bg2">
                    <a:lumMod val="25000"/>
                  </a:schemeClr>
                </a:solidFill>
              </a:rPr>
              <a:t>A háború, a vérontás istene</a:t>
            </a:r>
            <a:br>
              <a:rPr lang="hu-HU" sz="42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42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4200" dirty="0">
                <a:solidFill>
                  <a:schemeClr val="bg2">
                    <a:lumMod val="25000"/>
                  </a:schemeClr>
                </a:solidFill>
              </a:rPr>
              <a:t>Lándzsával, sisakkal, pajzzsal ábrázolják</a:t>
            </a:r>
          </a:p>
        </p:txBody>
      </p:sp>
    </p:spTree>
    <p:extLst>
      <p:ext uri="{BB962C8B-B14F-4D97-AF65-F5344CB8AC3E}">
        <p14:creationId xmlns:p14="http://schemas.microsoft.com/office/powerpoint/2010/main" val="42123386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0320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25523"/>
            <a:ext cx="7886700" cy="1119658"/>
          </a:xfrm>
        </p:spPr>
        <p:txBody>
          <a:bodyPr>
            <a:normAutofit/>
          </a:bodyPr>
          <a:lstStyle/>
          <a:p>
            <a:r>
              <a:rPr lang="hu-HU" sz="6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PALLASZ ATHÉNÉ</a:t>
            </a:r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558" y="1255921"/>
            <a:ext cx="4569768" cy="4946773"/>
          </a:xfrm>
        </p:spPr>
      </p:pic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19" y="1145181"/>
            <a:ext cx="4514850" cy="4351338"/>
          </a:xfrm>
        </p:spPr>
        <p:txBody>
          <a:bodyPr>
            <a:noAutofit/>
          </a:bodyPr>
          <a:lstStyle/>
          <a:p>
            <a:r>
              <a:rPr lang="hu-HU" sz="3400" dirty="0">
                <a:solidFill>
                  <a:schemeClr val="bg2">
                    <a:lumMod val="25000"/>
                  </a:schemeClr>
                </a:solidFill>
              </a:rPr>
              <a:t>Zeusz lánya; teljes fegyverzetben pattant ki apja fejéből</a:t>
            </a:r>
            <a:br>
              <a:rPr lang="hu-HU" sz="34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3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3400" dirty="0">
                <a:solidFill>
                  <a:schemeClr val="bg2">
                    <a:lumMod val="25000"/>
                  </a:schemeClr>
                </a:solidFill>
              </a:rPr>
              <a:t>A bölcsesség, a jog, az igazságos háború és a harcművészet istennője</a:t>
            </a:r>
            <a:br>
              <a:rPr lang="hu-HU" sz="34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3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3400" dirty="0">
                <a:solidFill>
                  <a:schemeClr val="bg2">
                    <a:lumMod val="25000"/>
                  </a:schemeClr>
                </a:solidFill>
              </a:rPr>
              <a:t>A mesterségek, kézművességek pártfogója</a:t>
            </a:r>
          </a:p>
        </p:txBody>
      </p:sp>
    </p:spTree>
    <p:extLst>
      <p:ext uri="{BB962C8B-B14F-4D97-AF65-F5344CB8AC3E}">
        <p14:creationId xmlns:p14="http://schemas.microsoft.com/office/powerpoint/2010/main" val="6418653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artalom helye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6632"/>
            <a:ext cx="3485710" cy="6674490"/>
          </a:xfrm>
        </p:spPr>
      </p:pic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139952" y="260648"/>
            <a:ext cx="4824536" cy="5158173"/>
          </a:xfrm>
        </p:spPr>
        <p:txBody>
          <a:bodyPr>
            <a:noAutofit/>
          </a:bodyPr>
          <a:lstStyle/>
          <a:p>
            <a:r>
              <a:rPr lang="hu-HU" sz="3600" dirty="0">
                <a:solidFill>
                  <a:schemeClr val="bg2">
                    <a:lumMod val="25000"/>
                  </a:schemeClr>
                </a:solidFill>
              </a:rPr>
              <a:t>A városok védője; Athén védőistennője</a:t>
            </a:r>
            <a:br>
              <a:rPr lang="hu-HU" sz="36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36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3600" dirty="0">
                <a:solidFill>
                  <a:schemeClr val="bg2">
                    <a:lumMod val="25000"/>
                  </a:schemeClr>
                </a:solidFill>
              </a:rPr>
              <a:t>Sisakban, pajzzsal ábrázolják</a:t>
            </a:r>
            <a:br>
              <a:rPr lang="hu-HU" sz="36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36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3600" dirty="0">
                <a:solidFill>
                  <a:schemeClr val="bg2">
                    <a:lumMod val="25000"/>
                  </a:schemeClr>
                </a:solidFill>
              </a:rPr>
              <a:t>Szent állata a bagoly</a:t>
            </a:r>
            <a:br>
              <a:rPr lang="hu-HU" sz="36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36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3600" dirty="0">
                <a:solidFill>
                  <a:schemeClr val="bg2">
                    <a:lumMod val="25000"/>
                  </a:schemeClr>
                </a:solidFill>
              </a:rPr>
              <a:t>Szent fája az olajfa</a:t>
            </a:r>
            <a:br>
              <a:rPr lang="hu-HU" sz="36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36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3600" dirty="0">
                <a:solidFill>
                  <a:schemeClr val="bg2">
                    <a:lumMod val="25000"/>
                  </a:schemeClr>
                </a:solidFill>
              </a:rPr>
              <a:t>„Bagolyszemű”</a:t>
            </a:r>
          </a:p>
          <a:p>
            <a:pPr marL="0" indent="0">
              <a:buNone/>
            </a:pPr>
            <a:endParaRPr lang="hu-HU" sz="3600" dirty="0"/>
          </a:p>
        </p:txBody>
      </p:sp>
    </p:spTree>
    <p:extLst>
      <p:ext uri="{BB962C8B-B14F-4D97-AF65-F5344CB8AC3E}">
        <p14:creationId xmlns:p14="http://schemas.microsoft.com/office/powerpoint/2010/main" val="5495908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6612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0"/>
            <a:ext cx="7886700" cy="1047650"/>
          </a:xfrm>
        </p:spPr>
        <p:txBody>
          <a:bodyPr>
            <a:normAutofit/>
          </a:bodyPr>
          <a:lstStyle/>
          <a:p>
            <a:r>
              <a:rPr lang="hu-HU" sz="6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HÉPHAISZTOSZ</a:t>
            </a:r>
          </a:p>
        </p:txBody>
      </p:sp>
      <p:pic>
        <p:nvPicPr>
          <p:cNvPr id="6" name="Tartalom helye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97225"/>
            <a:ext cx="4204444" cy="4883765"/>
          </a:xfrm>
        </p:spPr>
      </p:pic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499992" y="1025120"/>
            <a:ext cx="4536504" cy="4351338"/>
          </a:xfrm>
        </p:spPr>
        <p:txBody>
          <a:bodyPr>
            <a:noAutofit/>
          </a:bodyPr>
          <a:lstStyle/>
          <a:p>
            <a:r>
              <a:rPr lang="hu-HU" sz="3600" dirty="0">
                <a:solidFill>
                  <a:schemeClr val="bg2">
                    <a:lumMod val="25000"/>
                  </a:schemeClr>
                </a:solidFill>
              </a:rPr>
              <a:t>Héra fia, Aphrodité férje</a:t>
            </a:r>
            <a:br>
              <a:rPr lang="hu-HU" sz="36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36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3600" dirty="0">
                <a:solidFill>
                  <a:schemeClr val="bg2">
                    <a:lumMod val="25000"/>
                  </a:schemeClr>
                </a:solidFill>
              </a:rPr>
              <a:t>Sánta, mert anyja ledobta az Olümposzról</a:t>
            </a:r>
            <a:br>
              <a:rPr lang="hu-HU" sz="36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36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3600" dirty="0">
                <a:solidFill>
                  <a:schemeClr val="bg2">
                    <a:lumMod val="25000"/>
                  </a:schemeClr>
                </a:solidFill>
              </a:rPr>
              <a:t>Az istenek kovácsa, a tűz istene, a kézművességek pártfogója</a:t>
            </a:r>
            <a:br>
              <a:rPr lang="hu-HU" sz="36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36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3600" dirty="0">
                <a:solidFill>
                  <a:schemeClr val="bg2">
                    <a:lumMod val="25000"/>
                  </a:schemeClr>
                </a:solidFill>
              </a:rPr>
              <a:t>Jelképei: kalapács, fogó</a:t>
            </a:r>
          </a:p>
        </p:txBody>
      </p:sp>
    </p:spTree>
    <p:extLst>
      <p:ext uri="{BB962C8B-B14F-4D97-AF65-F5344CB8AC3E}">
        <p14:creationId xmlns:p14="http://schemas.microsoft.com/office/powerpoint/2010/main" val="33335832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4744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7372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2967" y="9271"/>
            <a:ext cx="7886700" cy="975642"/>
          </a:xfrm>
        </p:spPr>
        <p:txBody>
          <a:bodyPr>
            <a:normAutofit/>
          </a:bodyPr>
          <a:lstStyle/>
          <a:p>
            <a:r>
              <a:rPr lang="hu-HU" sz="6000" dirty="0">
                <a:latin typeface="Arial" panose="020B0604020202020204" pitchFamily="34" charset="0"/>
                <a:cs typeface="Arial" panose="020B0604020202020204" pitchFamily="34" charset="0"/>
              </a:rPr>
              <a:t>APOLLÓN</a:t>
            </a:r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7971"/>
            <a:ext cx="4364750" cy="5845405"/>
          </a:xfrm>
        </p:spPr>
      </p:pic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17717" y="188640"/>
            <a:ext cx="4418779" cy="4351338"/>
          </a:xfrm>
        </p:spPr>
        <p:txBody>
          <a:bodyPr>
            <a:noAutofit/>
          </a:bodyPr>
          <a:lstStyle/>
          <a:p>
            <a:r>
              <a:rPr lang="hu-HU" sz="3800" dirty="0">
                <a:solidFill>
                  <a:schemeClr val="bg2">
                    <a:lumMod val="25000"/>
                  </a:schemeClr>
                </a:solidFill>
              </a:rPr>
              <a:t>Zeusz és Létó fia, Artemisz ikertestvére</a:t>
            </a:r>
            <a:br>
              <a:rPr lang="hu-HU" sz="38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38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3800" dirty="0">
                <a:solidFill>
                  <a:schemeClr val="bg2">
                    <a:lumMod val="25000"/>
                  </a:schemeClr>
                </a:solidFill>
              </a:rPr>
              <a:t>A költészet, a jóslás és a férfiszépség istene</a:t>
            </a:r>
            <a:br>
              <a:rPr lang="hu-HU" sz="38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38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3800" dirty="0">
                <a:solidFill>
                  <a:schemeClr val="bg2">
                    <a:lumMod val="25000"/>
                  </a:schemeClr>
                </a:solidFill>
              </a:rPr>
              <a:t>Gyógyító isten  és napisten is</a:t>
            </a:r>
            <a:br>
              <a:rPr lang="hu-HU" sz="38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38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3800" dirty="0">
                <a:solidFill>
                  <a:schemeClr val="bg2">
                    <a:lumMod val="25000"/>
                  </a:schemeClr>
                </a:solidFill>
              </a:rPr>
              <a:t>A múzsák vezetője</a:t>
            </a:r>
          </a:p>
        </p:txBody>
      </p:sp>
    </p:spTree>
    <p:extLst>
      <p:ext uri="{BB962C8B-B14F-4D97-AF65-F5344CB8AC3E}">
        <p14:creationId xmlns:p14="http://schemas.microsoft.com/office/powerpoint/2010/main" val="36657098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78" y="116632"/>
            <a:ext cx="4390088" cy="6696744"/>
          </a:xfrm>
        </p:spPr>
      </p:pic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4008" y="620688"/>
            <a:ext cx="4320480" cy="5230181"/>
          </a:xfrm>
        </p:spPr>
        <p:txBody>
          <a:bodyPr>
            <a:noAutofit/>
          </a:bodyPr>
          <a:lstStyle/>
          <a:p>
            <a:r>
              <a:rPr lang="hu-HU" sz="3800" dirty="0">
                <a:solidFill>
                  <a:schemeClr val="bg2">
                    <a:lumMod val="25000"/>
                  </a:schemeClr>
                </a:solidFill>
              </a:rPr>
              <a:t>Jelképe a lant</a:t>
            </a:r>
            <a:br>
              <a:rPr lang="hu-HU" sz="38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38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3800" dirty="0">
                <a:solidFill>
                  <a:schemeClr val="bg2">
                    <a:lumMod val="25000"/>
                  </a:schemeClr>
                </a:solidFill>
              </a:rPr>
              <a:t>Szent fája : a babér</a:t>
            </a:r>
            <a:br>
              <a:rPr lang="hu-HU" sz="38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38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3800" dirty="0">
                <a:solidFill>
                  <a:schemeClr val="bg2">
                    <a:lumMod val="25000"/>
                  </a:schemeClr>
                </a:solidFill>
              </a:rPr>
              <a:t>Lakhelye Helikon hegye</a:t>
            </a:r>
            <a:br>
              <a:rPr lang="hu-HU" sz="38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38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3800" dirty="0">
                <a:solidFill>
                  <a:schemeClr val="bg2">
                    <a:lumMod val="25000"/>
                  </a:schemeClr>
                </a:solidFill>
              </a:rPr>
              <a:t>Leghíresebb jóshelye: Delphoi</a:t>
            </a:r>
          </a:p>
        </p:txBody>
      </p:sp>
    </p:spTree>
    <p:extLst>
      <p:ext uri="{BB962C8B-B14F-4D97-AF65-F5344CB8AC3E}">
        <p14:creationId xmlns:p14="http://schemas.microsoft.com/office/powerpoint/2010/main" val="30240803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40751" y="0"/>
            <a:ext cx="7886700" cy="692696"/>
          </a:xfrm>
        </p:spPr>
        <p:txBody>
          <a:bodyPr>
            <a:normAutofit/>
          </a:bodyPr>
          <a:lstStyle/>
          <a:p>
            <a:pPr algn="ctr"/>
            <a:r>
              <a:rPr lang="hu-HU" sz="3800" dirty="0">
                <a:latin typeface="Arial" panose="020B0604020202020204" pitchFamily="34" charset="0"/>
                <a:cs typeface="Arial" panose="020B0604020202020204" pitchFamily="34" charset="0"/>
              </a:rPr>
              <a:t>Egy mítosz Apollónról</a:t>
            </a:r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1268760"/>
            <a:ext cx="3843615" cy="4973638"/>
          </a:xfrm>
        </p:spPr>
      </p:pic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3419872" y="908720"/>
            <a:ext cx="5616624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3300" dirty="0">
                <a:solidFill>
                  <a:schemeClr val="bg2">
                    <a:lumMod val="25000"/>
                  </a:schemeClr>
                </a:solidFill>
              </a:rPr>
              <a:t>Apollón beleszeretett egy szépséges nimfába, </a:t>
            </a:r>
            <a:r>
              <a:rPr lang="hu-HU" sz="3300" dirty="0" err="1">
                <a:solidFill>
                  <a:schemeClr val="bg2">
                    <a:lumMod val="25000"/>
                  </a:schemeClr>
                </a:solidFill>
              </a:rPr>
              <a:t>Daphnéba</a:t>
            </a:r>
            <a:r>
              <a:rPr lang="hu-HU" sz="3300" dirty="0">
                <a:solidFill>
                  <a:schemeClr val="bg2">
                    <a:lumMod val="25000"/>
                  </a:schemeClr>
                </a:solidFill>
              </a:rPr>
              <a:t>, de a lány visszautasította az isten szerelmét. Apollón üldözni kezdte </a:t>
            </a:r>
            <a:r>
              <a:rPr lang="hu-HU" sz="3300" dirty="0" err="1">
                <a:solidFill>
                  <a:schemeClr val="bg2">
                    <a:lumMod val="25000"/>
                  </a:schemeClr>
                </a:solidFill>
              </a:rPr>
              <a:t>Daphnét</a:t>
            </a:r>
            <a:r>
              <a:rPr lang="hu-HU" sz="3300" dirty="0">
                <a:solidFill>
                  <a:schemeClr val="bg2">
                    <a:lumMod val="25000"/>
                  </a:schemeClr>
                </a:solidFill>
              </a:rPr>
              <a:t>; a nimfa az istenekhez fohászkodott segítségért. Imáját meghallgatva babérfává  változtatták. Apollón letört egy ágat a fáról, és koszorút készített belőle. Azóta hord Apollón babérkoszorút a fején.</a:t>
            </a:r>
          </a:p>
        </p:txBody>
      </p:sp>
    </p:spTree>
    <p:extLst>
      <p:ext uri="{BB962C8B-B14F-4D97-AF65-F5344CB8AC3E}">
        <p14:creationId xmlns:p14="http://schemas.microsoft.com/office/powerpoint/2010/main" val="41552818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4220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0"/>
            <a:ext cx="7886700" cy="975642"/>
          </a:xfrm>
        </p:spPr>
        <p:txBody>
          <a:bodyPr>
            <a:normAutofit/>
          </a:bodyPr>
          <a:lstStyle/>
          <a:p>
            <a:r>
              <a:rPr lang="hu-HU" sz="6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ARTEMISZ</a:t>
            </a:r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836711"/>
            <a:ext cx="3913022" cy="6010403"/>
          </a:xfrm>
        </p:spPr>
      </p:pic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499992" y="188640"/>
            <a:ext cx="4398613" cy="4351338"/>
          </a:xfrm>
        </p:spPr>
        <p:txBody>
          <a:bodyPr>
            <a:noAutofit/>
          </a:bodyPr>
          <a:lstStyle/>
          <a:p>
            <a:r>
              <a:rPr lang="hu-HU" sz="3600" dirty="0">
                <a:solidFill>
                  <a:schemeClr val="bg2">
                    <a:lumMod val="25000"/>
                  </a:schemeClr>
                </a:solidFill>
              </a:rPr>
              <a:t>Zeusz és Létó lánya, Apollón ikertestvére</a:t>
            </a:r>
            <a:br>
              <a:rPr lang="hu-HU" sz="36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36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3600" dirty="0">
                <a:solidFill>
                  <a:schemeClr val="bg2">
                    <a:lumMod val="25000"/>
                  </a:schemeClr>
                </a:solidFill>
              </a:rPr>
              <a:t>A vadászat istennője</a:t>
            </a:r>
            <a:br>
              <a:rPr lang="hu-HU" sz="36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36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3600" dirty="0">
                <a:solidFill>
                  <a:schemeClr val="bg2">
                    <a:lumMod val="25000"/>
                  </a:schemeClr>
                </a:solidFill>
              </a:rPr>
              <a:t>A szüzesség  védelmezője</a:t>
            </a:r>
            <a:br>
              <a:rPr lang="hu-HU" sz="36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36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3600" dirty="0">
                <a:solidFill>
                  <a:schemeClr val="bg2">
                    <a:lumMod val="25000"/>
                  </a:schemeClr>
                </a:solidFill>
              </a:rPr>
              <a:t>Holdistennő (testvérei </a:t>
            </a:r>
            <a:r>
              <a:rPr lang="hu-HU" sz="3600" dirty="0" err="1">
                <a:solidFill>
                  <a:schemeClr val="bg2">
                    <a:lumMod val="25000"/>
                  </a:schemeClr>
                </a:solidFill>
              </a:rPr>
              <a:t>Szelené</a:t>
            </a:r>
            <a:r>
              <a:rPr lang="hu-HU" sz="3600" dirty="0">
                <a:solidFill>
                  <a:schemeClr val="bg2">
                    <a:lumMod val="25000"/>
                  </a:schemeClr>
                </a:solidFill>
              </a:rPr>
              <a:t> és </a:t>
            </a:r>
            <a:r>
              <a:rPr lang="hu-HU" sz="3600" dirty="0" err="1">
                <a:solidFill>
                  <a:schemeClr val="bg2">
                    <a:lumMod val="25000"/>
                  </a:schemeClr>
                </a:solidFill>
              </a:rPr>
              <a:t>Hekaté</a:t>
            </a:r>
            <a:r>
              <a:rPr lang="hu-HU" sz="3600" dirty="0">
                <a:solidFill>
                  <a:schemeClr val="bg2">
                    <a:lumMod val="25000"/>
                  </a:schemeClr>
                </a:solidFill>
              </a:rPr>
              <a:t>)</a:t>
            </a:r>
            <a:br>
              <a:rPr lang="hu-HU" sz="36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10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3600" dirty="0">
                <a:solidFill>
                  <a:schemeClr val="bg2">
                    <a:lumMod val="25000"/>
                  </a:schemeClr>
                </a:solidFill>
              </a:rPr>
              <a:t>Kísérői a nimfák</a:t>
            </a:r>
          </a:p>
        </p:txBody>
      </p:sp>
    </p:spTree>
    <p:extLst>
      <p:ext uri="{BB962C8B-B14F-4D97-AF65-F5344CB8AC3E}">
        <p14:creationId xmlns:p14="http://schemas.microsoft.com/office/powerpoint/2010/main" val="20134084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artalom helye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9" y="188640"/>
            <a:ext cx="4634921" cy="6512065"/>
          </a:xfrm>
        </p:spPr>
      </p:pic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860032" y="548680"/>
            <a:ext cx="4176464" cy="5230181"/>
          </a:xfrm>
        </p:spPr>
        <p:txBody>
          <a:bodyPr>
            <a:noAutofit/>
          </a:bodyPr>
          <a:lstStyle/>
          <a:p>
            <a:r>
              <a:rPr lang="hu-HU" sz="3600" dirty="0">
                <a:solidFill>
                  <a:schemeClr val="bg2">
                    <a:lumMod val="25000"/>
                  </a:schemeClr>
                </a:solidFill>
              </a:rPr>
              <a:t>Íjjal és nyíllal vagy lándzsával ábrázolják</a:t>
            </a:r>
            <a:br>
              <a:rPr lang="hu-HU" sz="36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36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3600" dirty="0">
                <a:solidFill>
                  <a:schemeClr val="bg2">
                    <a:lumMod val="25000"/>
                  </a:schemeClr>
                </a:solidFill>
              </a:rPr>
              <a:t>Hajában holdsarló formájú fejék</a:t>
            </a:r>
            <a:br>
              <a:rPr lang="hu-HU" sz="36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36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3600" dirty="0">
                <a:solidFill>
                  <a:schemeClr val="bg2">
                    <a:lumMod val="25000"/>
                  </a:schemeClr>
                </a:solidFill>
              </a:rPr>
              <a:t>Kutyák kísérik</a:t>
            </a:r>
            <a:br>
              <a:rPr lang="hu-HU" sz="36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36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3600" dirty="0">
                <a:solidFill>
                  <a:schemeClr val="bg2">
                    <a:lumMod val="25000"/>
                  </a:schemeClr>
                </a:solidFill>
              </a:rPr>
              <a:t>Szent állata a szarvas</a:t>
            </a:r>
          </a:p>
        </p:txBody>
      </p:sp>
    </p:spTree>
    <p:extLst>
      <p:ext uri="{BB962C8B-B14F-4D97-AF65-F5344CB8AC3E}">
        <p14:creationId xmlns:p14="http://schemas.microsoft.com/office/powerpoint/2010/main" val="14266075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2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7938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25523"/>
            <a:ext cx="7886700" cy="1119658"/>
          </a:xfrm>
        </p:spPr>
        <p:txBody>
          <a:bodyPr>
            <a:normAutofit/>
          </a:bodyPr>
          <a:lstStyle/>
          <a:p>
            <a:r>
              <a:rPr lang="hu-HU" sz="6000" dirty="0">
                <a:latin typeface="Arial" panose="020B0604020202020204" pitchFamily="34" charset="0"/>
                <a:cs typeface="Arial" panose="020B0604020202020204" pitchFamily="34" charset="0"/>
              </a:rPr>
              <a:t>HERMÉSZ</a:t>
            </a:r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92" y="980728"/>
            <a:ext cx="2633464" cy="5762019"/>
          </a:xfrm>
        </p:spPr>
      </p:pic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3635896" y="1186391"/>
            <a:ext cx="5184576" cy="4351338"/>
          </a:xfrm>
        </p:spPr>
        <p:txBody>
          <a:bodyPr>
            <a:noAutofit/>
          </a:bodyPr>
          <a:lstStyle/>
          <a:p>
            <a:r>
              <a:rPr lang="hu-HU" sz="3800" dirty="0">
                <a:solidFill>
                  <a:schemeClr val="bg2">
                    <a:lumMod val="25000"/>
                  </a:schemeClr>
                </a:solidFill>
              </a:rPr>
              <a:t>Apollón fia egy nimfától</a:t>
            </a:r>
            <a:br>
              <a:rPr lang="hu-HU" sz="38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38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3800" dirty="0">
                <a:solidFill>
                  <a:schemeClr val="bg2">
                    <a:lumMod val="25000"/>
                  </a:schemeClr>
                </a:solidFill>
              </a:rPr>
              <a:t>Az istenek hírnöke</a:t>
            </a:r>
            <a:br>
              <a:rPr lang="hu-HU" sz="38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38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3800" dirty="0">
                <a:solidFill>
                  <a:schemeClr val="bg2">
                    <a:lumMod val="25000"/>
                  </a:schemeClr>
                </a:solidFill>
              </a:rPr>
              <a:t>A kereskedők, a tolvajok, az utazók patrónusa</a:t>
            </a:r>
            <a:br>
              <a:rPr lang="hu-HU" sz="38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38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3800" dirty="0">
                <a:solidFill>
                  <a:schemeClr val="bg2">
                    <a:lumMod val="25000"/>
                  </a:schemeClr>
                </a:solidFill>
              </a:rPr>
              <a:t>A lelkek alvilági kísérője</a:t>
            </a:r>
          </a:p>
        </p:txBody>
      </p:sp>
    </p:spTree>
    <p:extLst>
      <p:ext uri="{BB962C8B-B14F-4D97-AF65-F5344CB8AC3E}">
        <p14:creationId xmlns:p14="http://schemas.microsoft.com/office/powerpoint/2010/main" val="2238201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" y="260648"/>
            <a:ext cx="4517234" cy="6504818"/>
          </a:xfrm>
        </p:spPr>
      </p:pic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716016" y="836712"/>
            <a:ext cx="4320480" cy="5086165"/>
          </a:xfrm>
        </p:spPr>
        <p:txBody>
          <a:bodyPr>
            <a:noAutofit/>
          </a:bodyPr>
          <a:lstStyle/>
          <a:p>
            <a:r>
              <a:rPr lang="hu-HU" sz="3800" dirty="0">
                <a:solidFill>
                  <a:schemeClr val="bg2">
                    <a:lumMod val="25000"/>
                  </a:schemeClr>
                </a:solidFill>
              </a:rPr>
              <a:t>Ábrázolása:</a:t>
            </a:r>
            <a:br>
              <a:rPr lang="hu-HU" sz="38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hu-HU" sz="3800" dirty="0">
                <a:solidFill>
                  <a:schemeClr val="bg2">
                    <a:lumMod val="25000"/>
                  </a:schemeClr>
                </a:solidFill>
              </a:rPr>
              <a:t>szárnyas kalapban és saruval, pálcával</a:t>
            </a:r>
            <a:br>
              <a:rPr lang="hu-HU" sz="38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38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3800" dirty="0">
                <a:solidFill>
                  <a:schemeClr val="bg2">
                    <a:lumMod val="25000"/>
                  </a:schemeClr>
                </a:solidFill>
              </a:rPr>
              <a:t>Szent állata a kakas</a:t>
            </a:r>
            <a:br>
              <a:rPr lang="hu-HU" sz="38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38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hu-HU" sz="3800" dirty="0">
                <a:solidFill>
                  <a:schemeClr val="bg2">
                    <a:lumMod val="25000"/>
                  </a:schemeClr>
                </a:solidFill>
              </a:rPr>
              <a:t>A furfangosság, ravaszság megtestesítője</a:t>
            </a:r>
            <a:br>
              <a:rPr lang="hu-HU" sz="3800" dirty="0"/>
            </a:br>
            <a:endParaRPr lang="hu-HU" sz="3800" dirty="0"/>
          </a:p>
          <a:p>
            <a:endParaRPr lang="hu-HU" sz="3800" dirty="0"/>
          </a:p>
        </p:txBody>
      </p:sp>
    </p:spTree>
    <p:extLst>
      <p:ext uri="{BB962C8B-B14F-4D97-AF65-F5344CB8AC3E}">
        <p14:creationId xmlns:p14="http://schemas.microsoft.com/office/powerpoint/2010/main" val="12175132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4744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0547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0"/>
            <a:ext cx="7886700" cy="975642"/>
          </a:xfrm>
        </p:spPr>
        <p:txBody>
          <a:bodyPr>
            <a:normAutofit/>
          </a:bodyPr>
          <a:lstStyle/>
          <a:p>
            <a:r>
              <a:rPr lang="hu-HU" sz="6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DIONÜSZOSZ</a:t>
            </a:r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960568"/>
            <a:ext cx="3058656" cy="6117312"/>
          </a:xfrm>
        </p:spPr>
      </p:pic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3995936" y="1196752"/>
            <a:ext cx="4899550" cy="4222069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hu-HU" sz="3500" dirty="0">
                <a:solidFill>
                  <a:schemeClr val="bg2">
                    <a:lumMod val="25000"/>
                  </a:schemeClr>
                </a:solidFill>
              </a:rPr>
              <a:t>Zeusz fia egy földi királynőtől</a:t>
            </a:r>
          </a:p>
          <a:p>
            <a:pPr>
              <a:lnSpc>
                <a:spcPct val="110000"/>
              </a:lnSpc>
            </a:pPr>
            <a:r>
              <a:rPr lang="hu-HU" sz="3500" dirty="0">
                <a:solidFill>
                  <a:schemeClr val="bg2">
                    <a:lumMod val="25000"/>
                  </a:schemeClr>
                </a:solidFill>
              </a:rPr>
              <a:t>A bor, a mámor istene</a:t>
            </a:r>
          </a:p>
          <a:p>
            <a:pPr>
              <a:lnSpc>
                <a:spcPct val="110000"/>
              </a:lnSpc>
            </a:pPr>
            <a:r>
              <a:rPr lang="hu-HU" sz="3500" dirty="0">
                <a:solidFill>
                  <a:schemeClr val="bg2">
                    <a:lumMod val="25000"/>
                  </a:schemeClr>
                </a:solidFill>
              </a:rPr>
              <a:t>Ábrázolás: hajában szőlőlevelekkel, kezében kehellyel, szőlőlevelekkel befont bottal</a:t>
            </a:r>
          </a:p>
          <a:p>
            <a:pPr>
              <a:lnSpc>
                <a:spcPct val="110000"/>
              </a:lnSpc>
            </a:pPr>
            <a:r>
              <a:rPr lang="hu-HU" sz="3500" dirty="0">
                <a:solidFill>
                  <a:schemeClr val="bg2">
                    <a:lumMod val="25000"/>
                  </a:schemeClr>
                </a:solidFill>
              </a:rPr>
              <a:t>Kísérői a szatírok</a:t>
            </a:r>
            <a:br>
              <a:rPr lang="hu-HU" sz="3500" dirty="0">
                <a:solidFill>
                  <a:schemeClr val="bg2">
                    <a:lumMod val="25000"/>
                  </a:schemeClr>
                </a:solidFill>
              </a:rPr>
            </a:br>
            <a:br>
              <a:rPr lang="hu-HU" sz="3500" dirty="0">
                <a:solidFill>
                  <a:schemeClr val="bg2">
                    <a:lumMod val="25000"/>
                  </a:schemeClr>
                </a:solidFill>
              </a:rPr>
            </a:br>
            <a:endParaRPr lang="hu-HU" sz="3500" dirty="0">
              <a:solidFill>
                <a:schemeClr val="bg2">
                  <a:lumMod val="25000"/>
                </a:schemeClr>
              </a:solidFill>
            </a:endParaRPr>
          </a:p>
          <a:p>
            <a:endParaRPr lang="hu-HU" sz="35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1856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" y="1196752"/>
            <a:ext cx="9139251" cy="456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7896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>
            <a:spLocks noGrp="1"/>
          </p:cNvSpPr>
          <p:nvPr>
            <p:ph type="title"/>
          </p:nvPr>
        </p:nvSpPr>
        <p:spPr>
          <a:xfrm>
            <a:off x="251520" y="0"/>
            <a:ext cx="7886700" cy="975642"/>
          </a:xfrm>
        </p:spPr>
        <p:txBody>
          <a:bodyPr>
            <a:normAutofit/>
          </a:bodyPr>
          <a:lstStyle/>
          <a:p>
            <a:r>
              <a:rPr lang="hu-HU" sz="6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PROMÉTHEUSZ</a:t>
            </a:r>
          </a:p>
        </p:txBody>
      </p:sp>
      <p:sp>
        <p:nvSpPr>
          <p:cNvPr id="6" name="Tartalom helye 3"/>
          <p:cNvSpPr>
            <a:spLocks noGrp="1"/>
          </p:cNvSpPr>
          <p:nvPr>
            <p:ph sz="half" idx="2"/>
          </p:nvPr>
        </p:nvSpPr>
        <p:spPr>
          <a:xfrm>
            <a:off x="3707904" y="1052736"/>
            <a:ext cx="5331598" cy="5832648"/>
          </a:xfrm>
        </p:spPr>
        <p:txBody>
          <a:bodyPr>
            <a:noAutofit/>
          </a:bodyPr>
          <a:lstStyle/>
          <a:p>
            <a:r>
              <a:rPr lang="hu-HU" sz="2800" dirty="0" err="1"/>
              <a:t>Iapetosz</a:t>
            </a:r>
            <a:r>
              <a:rPr lang="hu-HU" sz="2800" dirty="0"/>
              <a:t> és </a:t>
            </a:r>
            <a:r>
              <a:rPr lang="hu-HU" sz="2800" dirty="0" err="1"/>
              <a:t>Klüméné</a:t>
            </a:r>
            <a:r>
              <a:rPr lang="hu-HU" sz="2800" dirty="0"/>
              <a:t> fia, Atlasz, </a:t>
            </a:r>
            <a:r>
              <a:rPr lang="hu-HU" sz="2800" dirty="0" err="1"/>
              <a:t>Menoetiusz</a:t>
            </a:r>
            <a:r>
              <a:rPr lang="hu-HU" sz="2800" dirty="0"/>
              <a:t> és </a:t>
            </a:r>
            <a:r>
              <a:rPr lang="hu-HU" sz="2800" dirty="0" err="1"/>
              <a:t>Epimétheusz</a:t>
            </a:r>
            <a:r>
              <a:rPr lang="hu-HU" sz="2800" dirty="0"/>
              <a:t> testvére, titán</a:t>
            </a:r>
          </a:p>
          <a:p>
            <a:r>
              <a:rPr lang="hu-HU" sz="2800" dirty="0"/>
              <a:t>Prométheuszt és </a:t>
            </a:r>
            <a:r>
              <a:rPr lang="hu-HU" sz="2800" dirty="0" err="1"/>
              <a:t>Epimétheuszt</a:t>
            </a:r>
            <a:r>
              <a:rPr lang="hu-HU" sz="2800" dirty="0"/>
              <a:t> bízta meg Zeusz azzal, hogy teremtsenek lényeket, melyek benépesítik a földet. </a:t>
            </a:r>
            <a:r>
              <a:rPr lang="hu-HU" sz="2800" dirty="0" err="1"/>
              <a:t>Epimétheusz</a:t>
            </a:r>
            <a:r>
              <a:rPr lang="hu-HU" sz="2800" dirty="0"/>
              <a:t> teremtette az állatokat, Prométheusz pedig az istenek képmására az embert, de olyan sokáig foglalkozott vele, hogy mire elkészült, </a:t>
            </a:r>
            <a:r>
              <a:rPr lang="hu-HU" sz="2800" dirty="0" err="1"/>
              <a:t>Epimétheusz</a:t>
            </a:r>
            <a:r>
              <a:rPr lang="hu-HU" sz="2800" dirty="0"/>
              <a:t> az összes előnyös tulajdonságot elhasználta az állatok teremtésénél.</a:t>
            </a:r>
            <a:br>
              <a:rPr lang="hu-HU" sz="2800" dirty="0"/>
            </a:br>
            <a:br>
              <a:rPr lang="hu-HU" sz="2800" dirty="0"/>
            </a:br>
            <a:endParaRPr lang="hu-H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40160"/>
            <a:ext cx="3500193" cy="494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7830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20617"/>
            <a:ext cx="8119814" cy="1176136"/>
          </a:xfrm>
        </p:spPr>
        <p:txBody>
          <a:bodyPr/>
          <a:lstStyle/>
          <a:p>
            <a:pPr algn="ctr"/>
            <a:r>
              <a:rPr lang="hu-HU" dirty="0"/>
              <a:t>Ellopta az Olümposzról a tüzet és oda adta az embereknek, ezért Zeusz megbüntette.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95" y="1176177"/>
            <a:ext cx="6862896" cy="5801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5420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>
            <a:extLst>
              <a:ext uri="{FF2B5EF4-FFF2-40B4-BE49-F238E27FC236}">
                <a16:creationId xmlns:a16="http://schemas.microsoft.com/office/drawing/2014/main" id="{469577F1-5BAA-442C-BD4D-D796D36E8E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30120"/>
            <a:ext cx="9144001" cy="612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1688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571500"/>
            <a:ext cx="5715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4944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5496" y="2420888"/>
            <a:ext cx="9036496" cy="1325563"/>
          </a:xfrm>
        </p:spPr>
        <p:txBody>
          <a:bodyPr>
            <a:noAutofit/>
          </a:bodyPr>
          <a:lstStyle/>
          <a:p>
            <a:pPr algn="ctr"/>
            <a:r>
              <a:rPr lang="sk-SK" sz="5500" b="1" dirty="0">
                <a:latin typeface="+mn-lt"/>
              </a:rPr>
              <a:t>A GÖRÖGÖK TOVÁBBI ISTENEI</a:t>
            </a:r>
            <a:br>
              <a:rPr lang="sk-SK" sz="5500" b="1" dirty="0">
                <a:latin typeface="+mn-lt"/>
              </a:rPr>
            </a:br>
            <a:r>
              <a:rPr lang="sk-SK" sz="5500" b="1" dirty="0">
                <a:latin typeface="+mn-lt"/>
              </a:rPr>
              <a:t>ÉS MITOLÓGIAI ALAKJAI</a:t>
            </a:r>
            <a:endParaRPr lang="en-US" sz="55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771078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0" y="1124743"/>
            <a:ext cx="9132250" cy="456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3683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9248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81295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52503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74005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" y="1124743"/>
            <a:ext cx="9137949" cy="456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8455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94619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9248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39065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57423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7450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2736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092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29451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56288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3627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3524"/>
            <a:ext cx="9144000" cy="3790951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2339752" y="692696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dirty="0">
                <a:solidFill>
                  <a:schemeClr val="bg1"/>
                </a:solidFill>
              </a:rPr>
              <a:t>Kháron – a révész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57471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67725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30418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19485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>
            <a:extLst>
              <a:ext uri="{FF2B5EF4-FFF2-40B4-BE49-F238E27FC236}">
                <a16:creationId xmlns:a16="http://schemas.microsoft.com/office/drawing/2014/main" id="{791DC8A6-8926-4891-82D8-E103DEB5C1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585" y="0"/>
            <a:ext cx="70128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85092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/>
          <p:cNvSpPr txBox="1"/>
          <p:nvPr/>
        </p:nvSpPr>
        <p:spPr>
          <a:xfrm>
            <a:off x="395536" y="332656"/>
            <a:ext cx="828092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500" dirty="0">
                <a:solidFill>
                  <a:schemeClr val="bg1"/>
                </a:solidFill>
              </a:rPr>
              <a:t>KÖSZÖNÖM A FIGYELMET!</a:t>
            </a:r>
            <a:endParaRPr lang="en-US" sz="5500" dirty="0">
              <a:solidFill>
                <a:schemeClr val="bg1"/>
              </a:solidFill>
            </a:endParaRP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0808"/>
            <a:ext cx="9149252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6439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365</TotalTime>
  <Words>667</Words>
  <Application>Microsoft Office PowerPoint</Application>
  <PresentationFormat>Diavetítés a képernyőre (4:3 oldalarány)</PresentationFormat>
  <Paragraphs>106</Paragraphs>
  <Slides>63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63</vt:i4>
      </vt:variant>
    </vt:vector>
  </HeadingPairs>
  <TitlesOfParts>
    <vt:vector size="67" baseType="lpstr">
      <vt:lpstr>Arial</vt:lpstr>
      <vt:lpstr>Calibri</vt:lpstr>
      <vt:lpstr>Calibri Light</vt:lpstr>
      <vt:lpstr>Office-téma</vt:lpstr>
      <vt:lpstr>A görög mitológia és istenek</vt:lpstr>
      <vt:lpstr>Tudnivalók a görög istenekről:</vt:lpstr>
      <vt:lpstr>ZEUSZ</vt:lpstr>
      <vt:lpstr>PowerPoint-bemutató</vt:lpstr>
      <vt:lpstr>PowerPoint-bemutató</vt:lpstr>
      <vt:lpstr>HÉRA</vt:lpstr>
      <vt:lpstr>PowerPoint-bemutató</vt:lpstr>
      <vt:lpstr>PowerPoint-bemutató</vt:lpstr>
      <vt:lpstr>HÁDÉSZ</vt:lpstr>
      <vt:lpstr>PowerPoint-bemutató</vt:lpstr>
      <vt:lpstr>DÉMÉTÉR</vt:lpstr>
      <vt:lpstr>PowerPoint-bemutató</vt:lpstr>
      <vt:lpstr>PowerPoint-bemutató</vt:lpstr>
      <vt:lpstr>PowerPoint-bemutató</vt:lpstr>
      <vt:lpstr>POSZEIDON</vt:lpstr>
      <vt:lpstr>PowerPoint-bemutató</vt:lpstr>
      <vt:lpstr>APHRODITÉ</vt:lpstr>
      <vt:lpstr>PowerPoint-bemutató</vt:lpstr>
      <vt:lpstr>Botticelli: Vénusz születése</vt:lpstr>
      <vt:lpstr>PowerPoint-bemutató</vt:lpstr>
      <vt:lpstr>ÁRÉSZ</vt:lpstr>
      <vt:lpstr>PowerPoint-bemutató</vt:lpstr>
      <vt:lpstr>PALLASZ ATHÉNÉ</vt:lpstr>
      <vt:lpstr>PowerPoint-bemutató</vt:lpstr>
      <vt:lpstr>PowerPoint-bemutató</vt:lpstr>
      <vt:lpstr>HÉPHAISZTOSZ</vt:lpstr>
      <vt:lpstr>PowerPoint-bemutató</vt:lpstr>
      <vt:lpstr>APOLLÓN</vt:lpstr>
      <vt:lpstr>PowerPoint-bemutató</vt:lpstr>
      <vt:lpstr>Egy mítosz Apollónról</vt:lpstr>
      <vt:lpstr>PowerPoint-bemutató</vt:lpstr>
      <vt:lpstr>ARTEMISZ</vt:lpstr>
      <vt:lpstr>PowerPoint-bemutató</vt:lpstr>
      <vt:lpstr>PowerPoint-bemutató</vt:lpstr>
      <vt:lpstr>HERMÉSZ</vt:lpstr>
      <vt:lpstr>PowerPoint-bemutató</vt:lpstr>
      <vt:lpstr>PowerPoint-bemutató</vt:lpstr>
      <vt:lpstr>DIONÜSZOSZ</vt:lpstr>
      <vt:lpstr>PowerPoint-bemutató</vt:lpstr>
      <vt:lpstr>PROMÉTHEUSZ</vt:lpstr>
      <vt:lpstr>Ellopta az Olümposzról a tüzet és oda adta az embereknek, ezért Zeusz megbüntette.</vt:lpstr>
      <vt:lpstr>PowerPoint-bemutató</vt:lpstr>
      <vt:lpstr>PowerPoint-bemutató</vt:lpstr>
      <vt:lpstr>A GÖRÖGÖK TOVÁBBI ISTENEI ÉS MITOLÓGIAI ALAKJAI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Devichné Dankházi Blanka</dc:creator>
  <cp:lastModifiedBy>os</cp:lastModifiedBy>
  <cp:revision>57</cp:revision>
  <dcterms:created xsi:type="dcterms:W3CDTF">2017-09-27T08:50:51Z</dcterms:created>
  <dcterms:modified xsi:type="dcterms:W3CDTF">2024-10-09T16:59:34Z</dcterms:modified>
</cp:coreProperties>
</file>