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23.jpg" ContentType="image/pn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32"/>
  </p:notesMasterIdLst>
  <p:handoutMasterIdLst>
    <p:handoutMasterId r:id="rId33"/>
  </p:handoutMasterIdLst>
  <p:sldIdLst>
    <p:sldId id="263" r:id="rId2"/>
    <p:sldId id="264" r:id="rId3"/>
    <p:sldId id="290" r:id="rId4"/>
    <p:sldId id="277" r:id="rId5"/>
    <p:sldId id="257" r:id="rId6"/>
    <p:sldId id="291" r:id="rId7"/>
    <p:sldId id="295" r:id="rId8"/>
    <p:sldId id="258" r:id="rId9"/>
    <p:sldId id="273" r:id="rId10"/>
    <p:sldId id="266" r:id="rId11"/>
    <p:sldId id="281" r:id="rId12"/>
    <p:sldId id="276" r:id="rId13"/>
    <p:sldId id="292" r:id="rId14"/>
    <p:sldId id="296" r:id="rId15"/>
    <p:sldId id="297" r:id="rId16"/>
    <p:sldId id="269" r:id="rId17"/>
    <p:sldId id="293" r:id="rId18"/>
    <p:sldId id="275" r:id="rId19"/>
    <p:sldId id="259" r:id="rId20"/>
    <p:sldId id="282" r:id="rId21"/>
    <p:sldId id="268" r:id="rId22"/>
    <p:sldId id="298" r:id="rId23"/>
    <p:sldId id="280" r:id="rId24"/>
    <p:sldId id="279" r:id="rId25"/>
    <p:sldId id="287" r:id="rId26"/>
    <p:sldId id="294" r:id="rId27"/>
    <p:sldId id="271" r:id="rId28"/>
    <p:sldId id="284" r:id="rId29"/>
    <p:sldId id="288" r:id="rId30"/>
    <p:sldId id="289" r:id="rId31"/>
  </p:sldIdLst>
  <p:sldSz cx="9144000" cy="6858000" type="screen4x3"/>
  <p:notesSz cx="6858000" cy="9144000"/>
  <p:custDataLst>
    <p:tags r:id="rId3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FFFFF"/>
    <a:srgbClr val="FFCC00"/>
    <a:srgbClr val="CC6600"/>
    <a:srgbClr val="996633"/>
    <a:srgbClr val="993300"/>
    <a:srgbClr val="FFCC99"/>
    <a:srgbClr val="FF00FF"/>
    <a:srgbClr val="6666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21" autoAdjust="0"/>
    <p:restoredTop sz="94647" autoAdjust="0"/>
  </p:normalViewPr>
  <p:slideViewPr>
    <p:cSldViewPr>
      <p:cViewPr varScale="1">
        <p:scale>
          <a:sx n="105" d="100"/>
          <a:sy n="105" d="100"/>
        </p:scale>
        <p:origin x="63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3" d="100"/>
          <a:sy n="33" d="100"/>
        </p:scale>
        <p:origin x="-1162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hu-HU" altLang="en-US"/>
              <a:t>Henez Árpád.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hu-HU" altLang="en-US"/>
              <a:t>Cím helye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B6380FE-1EF9-4074-B641-0744D658BF2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noProof="0"/>
              <a:t>Mintaszöveg szerkesztése</a:t>
            </a:r>
          </a:p>
          <a:p>
            <a:pPr lvl="1"/>
            <a:r>
              <a:rPr lang="hu-HU" altLang="en-US" noProof="0"/>
              <a:t>Második szint</a:t>
            </a:r>
          </a:p>
          <a:p>
            <a:pPr lvl="2"/>
            <a:r>
              <a:rPr lang="hu-HU" altLang="en-US" noProof="0"/>
              <a:t>Harmadik szint</a:t>
            </a:r>
          </a:p>
          <a:p>
            <a:pPr lvl="3"/>
            <a:r>
              <a:rPr lang="hu-HU" altLang="en-US" noProof="0"/>
              <a:t>Negyedik szint</a:t>
            </a:r>
          </a:p>
          <a:p>
            <a:pPr lvl="4"/>
            <a:r>
              <a:rPr lang="hu-HU" altLang="en-US" noProof="0"/>
              <a:t>Ötödik szint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D7EFE94-E1F1-4353-87AE-AF84682DA6A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7A90BE-0422-4B24-89E2-C2337FA06E67}" type="slidenum">
              <a:rPr lang="hu-HU" altLang="en-US" sz="1200" smtClean="0"/>
              <a:pPr/>
              <a:t>1</a:t>
            </a:fld>
            <a:endParaRPr lang="hu-HU" alt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85FCE3A-ACE4-4EBD-8A11-5DA62DB3C79E}" type="slidenum">
              <a:rPr lang="hu-HU" altLang="en-US" sz="1200" smtClean="0"/>
              <a:pPr/>
              <a:t>2</a:t>
            </a:fld>
            <a:endParaRPr lang="hu-HU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F175BF-EE4D-4735-A81C-D03D821B1AFA}" type="slidenum">
              <a:rPr lang="hu-HU" altLang="en-US" sz="1200" smtClean="0"/>
              <a:pPr/>
              <a:t>4</a:t>
            </a:fld>
            <a:endParaRPr lang="hu-HU" altLang="en-US" sz="12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09B2CB-0DBF-4541-824C-73D72F6FB979}" type="slidenum">
              <a:rPr lang="hu-HU" altLang="en-US" sz="1200" smtClean="0"/>
              <a:pPr/>
              <a:t>5</a:t>
            </a:fld>
            <a:endParaRPr lang="hu-HU" altLang="en-US" sz="120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1D2984-4000-46EB-AD4F-3CCDBF07FFC3}" type="slidenum">
              <a:rPr lang="hu-HU" altLang="en-US" sz="1200" smtClean="0"/>
              <a:pPr/>
              <a:t>8</a:t>
            </a:fld>
            <a:endParaRPr lang="hu-HU" altLang="en-US" sz="120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8E532D-6719-4B77-A93B-A9D804BDA51C}" type="slidenum">
              <a:rPr lang="hu-HU" altLang="en-US" sz="1200" smtClean="0"/>
              <a:pPr/>
              <a:t>9</a:t>
            </a:fld>
            <a:endParaRPr lang="hu-HU" altLang="en-US" sz="12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ECC7D2-6D66-4803-AF05-CC4991CD3D73}" type="slidenum">
              <a:rPr lang="hu-HU" altLang="en-US" sz="1200" smtClean="0"/>
              <a:pPr/>
              <a:t>10</a:t>
            </a:fld>
            <a:endParaRPr lang="hu-HU" alt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0B3066E-0C54-4FB0-9A43-58EA00C2501E}" type="slidenum">
              <a:rPr lang="hu-HU" altLang="en-US" sz="1200" smtClean="0"/>
              <a:pPr/>
              <a:t>11</a:t>
            </a:fld>
            <a:endParaRPr lang="hu-HU" alt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430F53-7DD5-4F0B-80F1-0AD938C149C9}" type="slidenum">
              <a:rPr lang="hu-HU" altLang="en-US" sz="1200" smtClean="0"/>
              <a:pPr/>
              <a:t>12</a:t>
            </a:fld>
            <a:endParaRPr lang="hu-HU" alt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8D85216-F5A2-42CE-9AFD-8EBF26BC6D53}" type="slidenum">
              <a:rPr lang="hu-HU" altLang="en-US" sz="1200" smtClean="0"/>
              <a:pPr/>
              <a:t>16</a:t>
            </a:fld>
            <a:endParaRPr lang="hu-HU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D1C52BA-99ED-4240-91AB-CC3699B8BC51}" type="slidenum">
              <a:rPr lang="hu-HU" altLang="en-US" sz="1200" smtClean="0"/>
              <a:pPr/>
              <a:t>18</a:t>
            </a:fld>
            <a:endParaRPr lang="hu-HU" alt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43CF890-88D6-49D0-B2F4-4F460E55BC0B}" type="slidenum">
              <a:rPr lang="hu-HU" altLang="en-US" sz="1200" smtClean="0"/>
              <a:pPr/>
              <a:t>19</a:t>
            </a:fld>
            <a:endParaRPr lang="hu-HU" alt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FBCCAB-FA45-417E-AC92-82CE92AA2A62}" type="slidenum">
              <a:rPr lang="hu-HU" altLang="en-US" sz="1200" smtClean="0"/>
              <a:pPr/>
              <a:t>20</a:t>
            </a:fld>
            <a:endParaRPr lang="hu-HU" altLang="en-US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46BF3F-2913-44ED-B37F-D7E73167FD9D}" type="slidenum">
              <a:rPr lang="hu-HU" altLang="en-US" sz="1200" smtClean="0"/>
              <a:pPr/>
              <a:t>21</a:t>
            </a:fld>
            <a:endParaRPr lang="hu-HU" altLang="en-US" sz="12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CA77E4-D4D7-456D-B9A3-A9865CAA0548}" type="slidenum">
              <a:rPr lang="hu-HU" altLang="en-US" sz="1200" smtClean="0"/>
              <a:pPr/>
              <a:t>23</a:t>
            </a:fld>
            <a:endParaRPr lang="hu-HU" altLang="en-US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A294E42-05FA-483F-BEA5-C99EA43F8E18}" type="slidenum">
              <a:rPr lang="hu-HU" altLang="en-US" sz="1200" smtClean="0"/>
              <a:pPr/>
              <a:t>24</a:t>
            </a:fld>
            <a:endParaRPr lang="hu-HU" altLang="en-US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B1D941-1FF9-4ADE-8055-8CA2DCDA6AF4}" type="slidenum">
              <a:rPr lang="hu-HU" altLang="en-US" sz="1200" smtClean="0"/>
              <a:pPr/>
              <a:t>25</a:t>
            </a:fld>
            <a:endParaRPr lang="hu-HU" alt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87088C3-0354-40F7-A1C4-369E422D015D}" type="slidenum">
              <a:rPr lang="hu-HU" altLang="en-US" sz="1200" smtClean="0"/>
              <a:pPr/>
              <a:t>27</a:t>
            </a:fld>
            <a:endParaRPr lang="hu-HU" alt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5FEDE9-B89A-4432-8EA7-E21131CEE5BA}" type="slidenum">
              <a:rPr lang="hu-HU" altLang="en-US" sz="1200" smtClean="0"/>
              <a:pPr/>
              <a:t>28</a:t>
            </a:fld>
            <a:endParaRPr lang="hu-HU" alt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690563" y="3340100"/>
            <a:ext cx="7653337" cy="485775"/>
          </a:xfrm>
          <a:custGeom>
            <a:avLst/>
            <a:gdLst>
              <a:gd name="T0" fmla="*/ 2147483646 w 4128"/>
              <a:gd name="T1" fmla="*/ 2147483646 h 479"/>
              <a:gd name="T2" fmla="*/ 2147483646 w 4128"/>
              <a:gd name="T3" fmla="*/ 2147483646 h 479"/>
              <a:gd name="T4" fmla="*/ 2147483646 w 4128"/>
              <a:gd name="T5" fmla="*/ 2147483646 h 479"/>
              <a:gd name="T6" fmla="*/ 0 w 4128"/>
              <a:gd name="T7" fmla="*/ 2147483646 h 479"/>
              <a:gd name="T8" fmla="*/ 2147483646 w 4128"/>
              <a:gd name="T9" fmla="*/ 2147483646 h 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u-HU" altLang="en-US" noProof="0"/>
              <a:t>Mintacím szerkesztése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hu-HU" altLang="en-US" noProof="0"/>
              <a:t>Mintaalcím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B96BCE67-0591-4F8A-8FC3-1C0DDB197754}" type="datetime1">
              <a:rPr lang="hu-HU" altLang="en-US"/>
              <a:pPr>
                <a:defRPr/>
              </a:pPr>
              <a:t>2025. 01. 04.</a:t>
            </a:fld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63C1D406-E175-402A-AE41-04DBF866D4A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3126289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3ADB8-B4F3-4088-A8AE-8561A86D94B9}" type="datetime1">
              <a:rPr lang="hu-HU" altLang="en-US"/>
              <a:pPr>
                <a:defRPr/>
              </a:pPr>
              <a:t>2025. 01. 04.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2ACBF-F8F3-4C5A-9254-11B8C8F7286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6592236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8C9ED-E160-4791-B8C6-E24D009930FD}" type="datetime1">
              <a:rPr lang="hu-HU" altLang="en-US"/>
              <a:pPr>
                <a:defRPr/>
              </a:pPr>
              <a:t>2025. 01. 04.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2A3CD3-22A7-4B8A-BEAA-A21BEA88DB9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33408491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37FA4-D6BC-472C-9BD2-BA7204C7397F}" type="datetime1">
              <a:rPr lang="hu-HU" altLang="en-US"/>
              <a:pPr>
                <a:defRPr/>
              </a:pPr>
              <a:t>2025. 01. 04.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16E4B-0F23-4EE1-B17B-97105F67E98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1477683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7E388-F50E-4E08-A27A-4C82F2AC4453}" type="datetime1">
              <a:rPr lang="hu-HU" altLang="en-US"/>
              <a:pPr>
                <a:defRPr/>
              </a:pPr>
              <a:t>2025. 01. 04.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74CF2-4FDC-4D91-8CC5-1549E90AFD7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9319134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5CA05-803B-41A8-A8BF-E3104D96E0EE}" type="datetime1">
              <a:rPr lang="hu-HU" altLang="en-US"/>
              <a:pPr>
                <a:defRPr/>
              </a:pPr>
              <a:t>2025. 01. 04.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7B73A-BC3F-4298-A72A-EDC7881BB25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7798139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835D0-CA56-4F36-88EE-8F60CCA0792D}" type="datetime1">
              <a:rPr lang="hu-HU" altLang="en-US"/>
              <a:pPr>
                <a:defRPr/>
              </a:pPr>
              <a:t>2025. 01. 04.</a:t>
            </a:fld>
            <a:endParaRPr lang="hu-H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1E60E-E7AB-466F-B8A1-EDE96C3F7A1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56778039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383EF-E2B6-463F-98A8-3ABAEA12DC4B}" type="datetime1">
              <a:rPr lang="hu-HU" altLang="en-US"/>
              <a:pPr>
                <a:defRPr/>
              </a:pPr>
              <a:t>2025. 01. 04.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065F1-7620-4CF6-B5F0-2505318EED5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9349458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3FD9C-D86E-488A-AD25-A51681FCF5F8}" type="datetime1">
              <a:rPr lang="hu-HU" altLang="en-US"/>
              <a:pPr>
                <a:defRPr/>
              </a:pPr>
              <a:t>2025. 01. 04.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F8F24-CB6C-4328-8D98-E806C8B8822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405188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56B63-9E38-44FD-A6B3-4D8AF5141F6A}" type="datetime1">
              <a:rPr lang="hu-HU" altLang="en-US"/>
              <a:pPr>
                <a:defRPr/>
              </a:pPr>
              <a:t>2025. 01. 04.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1D6FD-78C6-47F4-B8B9-D4756EED62E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6802826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6F2E8-FE05-498F-9708-ABBAD95A2FC8}" type="datetime1">
              <a:rPr lang="hu-HU" altLang="en-US"/>
              <a:pPr>
                <a:defRPr/>
              </a:pPr>
              <a:t>2025. 01. 04.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493B8-D696-4FA8-9A82-64F29427CDA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70443698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144FE-0B02-4D93-A487-5B53DC180627}" type="datetime1">
              <a:rPr lang="hu-HU" altLang="en-US"/>
              <a:pPr>
                <a:defRPr/>
              </a:pPr>
              <a:t>2025. 01. 04.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FCD91-F358-4423-9DF2-9FDCA1C4E8D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8117827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C8E44-4D94-4653-9F47-96238BB2CEBD}" type="datetime1">
              <a:rPr lang="hu-HU" altLang="en-US"/>
              <a:pPr>
                <a:defRPr/>
              </a:pPr>
              <a:t>2025. 01. 04.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34051-D2E0-4451-98BA-B64D4D4CF5D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3043399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5C358-1AC4-46C3-90CC-20AD03302450}" type="datetime1">
              <a:rPr lang="hu-HU" altLang="en-US"/>
              <a:pPr>
                <a:defRPr/>
              </a:pPr>
              <a:t>2025. 01. 04.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5C9EC-C8ED-4BB3-8A24-1640C07C88E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59708581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F866BC4-B648-4293-8D50-BC7178D013BB}" type="datetime1">
              <a:rPr lang="hu-HU" altLang="en-US"/>
              <a:pPr>
                <a:defRPr/>
              </a:pPr>
              <a:t>2025. 01. 04.</a:t>
            </a:fld>
            <a:endParaRPr lang="hu-HU" alt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485DE2F-FD15-418C-9D64-CF03330B59E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</p:sldLayoutIdLst>
  <p:transition spd="med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§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l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http://www.sulinet.hu/eletestudomany/archiv/1998/9806/eretnek/images/174-1.jpg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763"/>
            <a:ext cx="9144000" cy="762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ctr">
              <a:defRPr/>
            </a:pPr>
            <a:r>
              <a:rPr lang="hu-HU" altLang="en-US" sz="40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nagy földrajzi felfedezések és hatásuk</a:t>
            </a:r>
            <a:r>
              <a:rPr lang="hu-HU" altLang="en-US" sz="4000" b="1" i="1" dirty="0">
                <a:solidFill>
                  <a:schemeClr val="accent4"/>
                </a:solidFill>
              </a:rPr>
              <a:t> </a:t>
            </a:r>
            <a:endParaRPr kumimoji="0" lang="hu-HU" altLang="en-US" sz="2400" dirty="0">
              <a:solidFill>
                <a:schemeClr val="accent4"/>
              </a:solidFill>
              <a:sym typeface="Wingdings" pitchFamily="2" charset="2"/>
            </a:endParaRPr>
          </a:p>
        </p:txBody>
      </p:sp>
      <p:pic>
        <p:nvPicPr>
          <p:cNvPr id="5123" name="Picture 12" descr="térké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9" y="766763"/>
            <a:ext cx="6311900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260850"/>
            <a:ext cx="5937250" cy="252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9"/>
          <p:cNvSpPr txBox="1">
            <a:spLocks noChangeArrowheads="1"/>
          </p:cNvSpPr>
          <p:nvPr/>
        </p:nvSpPr>
        <p:spPr bwMode="auto">
          <a:xfrm>
            <a:off x="36513" y="1268413"/>
            <a:ext cx="9144000" cy="533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Az </a:t>
            </a:r>
            <a:r>
              <a:rPr lang="hu-HU" alt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árutermelés és pénzgazdálkodás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fellendülése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			 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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Igény a terjeszkedésre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 </a:t>
            </a:r>
            <a:r>
              <a:rPr lang="hu-HU" alt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kereslet nő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gabonából, fűszerből, textíliából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		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Kialakul az „aranyéhség”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Európa aranytermelése csökken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Keleti (szárazföldi + levantei) kereskedelem veszteséges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Oszmán hódítás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- Különböző társadalmi csoportok érdeke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- Közvetlen kereskedelmi kapcsolat Kelet-Ázsiával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- A </a:t>
            </a:r>
            <a:r>
              <a:rPr lang="hu-HU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reconquista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folytatása és a kereszténység terjesztése (politika)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0" y="0"/>
            <a:ext cx="9144000" cy="144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Fellendülés - új utak keresése, 14. század második fele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84758"/>
            <a:ext cx="8064896" cy="6350045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23528" y="46290"/>
            <a:ext cx="88204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000" dirty="0"/>
              <a:t>A nagy földrajzi felfedezések megindulásának okai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57100817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1483pop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363" y="0"/>
            <a:ext cx="8243887" cy="6788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"/>
          <p:cNvSpPr>
            <a:spLocks noChangeArrowheads="1"/>
          </p:cNvSpPr>
          <p:nvPr/>
        </p:nvSpPr>
        <p:spPr bwMode="auto">
          <a:xfrm>
            <a:off x="3548063" y="2790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pic>
        <p:nvPicPr>
          <p:cNvPr id="11267" name="Picture 9" descr="http://www.sulinet.hu/eletestudomany/archiv/1998/9806/eretnek/images/174-1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52400"/>
            <a:ext cx="204787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Box 11"/>
          <p:cNvSpPr txBox="1">
            <a:spLocks noChangeArrowheads="1"/>
          </p:cNvSpPr>
          <p:nvPr/>
        </p:nvSpPr>
        <p:spPr bwMode="auto">
          <a:xfrm>
            <a:off x="6769100" y="1341438"/>
            <a:ext cx="1841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hu-HU" altLang="en-US" sz="2400">
                <a:solidFill>
                  <a:srgbClr val="FF3300"/>
                </a:solidFill>
              </a:rPr>
              <a:t>Asztrolábium</a:t>
            </a:r>
          </a:p>
        </p:txBody>
      </p:sp>
      <p:pic>
        <p:nvPicPr>
          <p:cNvPr id="11269" name="Picture 14" descr="KARAVE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"/>
          <a:stretch>
            <a:fillRect/>
          </a:stretch>
        </p:blipFill>
        <p:spPr bwMode="auto">
          <a:xfrm>
            <a:off x="5362575" y="1811338"/>
            <a:ext cx="3673475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15"/>
          <p:cNvSpPr>
            <a:spLocks noChangeArrowheads="1"/>
          </p:cNvSpPr>
          <p:nvPr/>
        </p:nvSpPr>
        <p:spPr bwMode="auto">
          <a:xfrm>
            <a:off x="6557963" y="6427788"/>
            <a:ext cx="13668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hu-HU" altLang="en-US" sz="2400">
                <a:solidFill>
                  <a:srgbClr val="FF3300"/>
                </a:solidFill>
              </a:rPr>
              <a:t>Karavella</a:t>
            </a:r>
          </a:p>
        </p:txBody>
      </p:sp>
      <p:sp>
        <p:nvSpPr>
          <p:cNvPr id="11271" name="Text Box 16"/>
          <p:cNvSpPr txBox="1">
            <a:spLocks noChangeArrowheads="1"/>
          </p:cNvSpPr>
          <p:nvPr/>
        </p:nvSpPr>
        <p:spPr bwMode="auto">
          <a:xfrm>
            <a:off x="0" y="625475"/>
            <a:ext cx="5580063" cy="592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Technikai fejlődés (hajózás, navigáció)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Földrajzi ismeretek bővülése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(Ptolemaiosz földgömb elmélete)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	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Toscanelli 1474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Kvadráns, szextáns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  <a:sym typeface="Wingdings 2" panose="05020102010507070707" pitchFamily="18" charset="2"/>
            </a:endParaRP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Sagres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- Tengerészakadémia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Portugália az élen (miért?)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Földrajzi elhelyezkedés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Állam szerepe (vállalkozó kedv)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Kereskedelmi tőke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               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Genova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keresi az elzártságból a kiutat</a:t>
            </a:r>
          </a:p>
        </p:txBody>
      </p:sp>
      <p:sp>
        <p:nvSpPr>
          <p:cNvPr id="11272" name="Rectangle 17"/>
          <p:cNvSpPr>
            <a:spLocks noChangeArrowheads="1"/>
          </p:cNvSpPr>
          <p:nvPr/>
        </p:nvSpPr>
        <p:spPr bwMode="auto">
          <a:xfrm>
            <a:off x="0" y="6402388"/>
            <a:ext cx="6584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chemeClr val="accent4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 </a:t>
            </a:r>
            <a:r>
              <a:rPr lang="hu-HU" altLang="en-US" dirty="0">
                <a:solidFill>
                  <a:schemeClr val="accent4"/>
                </a:solidFill>
                <a:latin typeface="Times New Roman" panose="02020603050405020304" pitchFamily="18" charset="0"/>
              </a:rPr>
              <a:t> Az arab ismeretek felhasználása (</a:t>
            </a:r>
            <a:r>
              <a:rPr lang="hu-HU" altLang="en-US" dirty="0" err="1">
                <a:solidFill>
                  <a:schemeClr val="accent4"/>
                </a:solidFill>
                <a:latin typeface="Times New Roman" panose="02020603050405020304" pitchFamily="18" charset="0"/>
              </a:rPr>
              <a:t>reconquista</a:t>
            </a:r>
            <a:r>
              <a:rPr lang="hu-HU" altLang="en-US" dirty="0">
                <a:solidFill>
                  <a:schemeClr val="accent4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34925" y="-7938"/>
            <a:ext cx="6481763" cy="628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A felfedezések feltételei</a:t>
            </a:r>
          </a:p>
        </p:txBody>
      </p:sp>
      <p:pic>
        <p:nvPicPr>
          <p:cNvPr id="11274" name="Kép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54213"/>
            <a:ext cx="2233612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428"/>
            <a:ext cx="9144000" cy="674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0321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84E6B483-B4A3-4C7D-BE4C-25A6AD4BA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003" y="0"/>
            <a:ext cx="68079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90818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1"/>
          <p:cNvSpPr>
            <a:spLocks noChangeArrowheads="1"/>
          </p:cNvSpPr>
          <p:nvPr/>
        </p:nvSpPr>
        <p:spPr bwMode="auto">
          <a:xfrm>
            <a:off x="3143250" y="2157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pic>
        <p:nvPicPr>
          <p:cNvPr id="13315" name="Picture 14" descr="vasco de ga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113" y="687388"/>
            <a:ext cx="2655887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15" descr="karavell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919538"/>
            <a:ext cx="34417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0" y="17463"/>
            <a:ext cx="9144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2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A felfedezések megindulása - Portugália</a:t>
            </a:r>
          </a:p>
        </p:txBody>
      </p:sp>
      <p:sp>
        <p:nvSpPr>
          <p:cNvPr id="13318" name="Text Box 18"/>
          <p:cNvSpPr txBox="1">
            <a:spLocks noChangeArrowheads="1"/>
          </p:cNvSpPr>
          <p:nvPr/>
        </p:nvSpPr>
        <p:spPr bwMode="auto">
          <a:xfrm>
            <a:off x="-28575" y="677863"/>
            <a:ext cx="7092950" cy="600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hu-HU" alt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- 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 portugálok Afrika megkerülésével próbálkoznak 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1471 - elérik az Egyenlítőt (</a:t>
            </a:r>
            <a:r>
              <a:rPr lang="hu-HU" altLang="en-US" dirty="0" err="1">
                <a:solidFill>
                  <a:srgbClr val="000000"/>
                </a:solidFill>
              </a:rPr>
              <a:t>Goncalves</a:t>
            </a:r>
            <a:r>
              <a:rPr lang="hu-HU" altLang="en-US" dirty="0">
                <a:solidFill>
                  <a:srgbClr val="000000"/>
                </a:solidFill>
              </a:rPr>
              <a:t>)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1487 - </a:t>
            </a:r>
            <a:r>
              <a:rPr lang="hu-HU" altLang="en-US" dirty="0" err="1">
                <a:solidFill>
                  <a:srgbClr val="000000"/>
                </a:solidFill>
              </a:rPr>
              <a:t>Diaz</a:t>
            </a:r>
            <a:r>
              <a:rPr lang="hu-HU" altLang="en-US" dirty="0">
                <a:solidFill>
                  <a:srgbClr val="000000"/>
                </a:solidFill>
              </a:rPr>
              <a:t> megkerüli Afrikát  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   Jóreménység fok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1498 - Vasco de Gama 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   Nyugat - India (</a:t>
            </a:r>
            <a:r>
              <a:rPr lang="hu-HU" altLang="en-US" dirty="0" err="1">
                <a:solidFill>
                  <a:srgbClr val="000000"/>
                </a:solidFill>
              </a:rPr>
              <a:t>Kalikut</a:t>
            </a:r>
            <a:r>
              <a:rPr lang="hu-HU" altLang="en-US" dirty="0">
                <a:solidFill>
                  <a:srgbClr val="000000"/>
                </a:solidFill>
              </a:rPr>
              <a:t>)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1542 - Eljutnak Japánba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 portugál felfedezések sajátosságai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Part-menti hajózás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Támaszpontok, lerakatok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		     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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</a:p>
          <a:p>
            <a:pPr lvl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Nincs nagy gyarmatosítás 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(kivétel Brazília)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Lakosság kicsi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0" y="4445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u-HU" altLang="en-US" sz="4400" i="1" dirty="0" err="1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Bartalomeo</a:t>
            </a: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hu-HU" altLang="en-US" sz="4400" i="1" dirty="0" err="1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Diaz</a:t>
            </a: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 és Vasco de Gama</a:t>
            </a:r>
          </a:p>
        </p:txBody>
      </p:sp>
      <p:pic>
        <p:nvPicPr>
          <p:cNvPr id="15363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774700"/>
            <a:ext cx="8172450" cy="605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8" descr="vespuc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0" y="793750"/>
            <a:ext cx="2001838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12"/>
          <p:cNvSpPr txBox="1">
            <a:spLocks noChangeArrowheads="1"/>
          </p:cNvSpPr>
          <p:nvPr/>
        </p:nvSpPr>
        <p:spPr bwMode="auto">
          <a:xfrm>
            <a:off x="120650" y="801688"/>
            <a:ext cx="7380288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Kolumbusz tervei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portugál udvar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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Kasztíliai Izabella segítsége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	  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1492.08.03.-10.12.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„Új világ”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További útjai: 1493-4; 1498; 1502-04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Amerigo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Vespucci - 1499-1502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	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- Vasco </a:t>
            </a:r>
            <a:r>
              <a:rPr lang="hu-HU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Nunez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de Balboa - 1513. Csendes-óceán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		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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Erősödik a feltételezés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</a:t>
            </a:r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0" y="6350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A spanyol felfedezések megindulása</a:t>
            </a:r>
          </a:p>
        </p:txBody>
      </p:sp>
      <p:sp>
        <p:nvSpPr>
          <p:cNvPr id="17413" name="Text Box 14"/>
          <p:cNvSpPr txBox="1">
            <a:spLocks noChangeArrowheads="1"/>
          </p:cNvSpPr>
          <p:nvPr/>
        </p:nvSpPr>
        <p:spPr bwMode="auto">
          <a:xfrm>
            <a:off x="5148263" y="3398838"/>
            <a:ext cx="2808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hu-HU" altLang="en-US" sz="2400">
                <a:solidFill>
                  <a:srgbClr val="FF3300"/>
                </a:solidFill>
              </a:rPr>
              <a:t>Amerigo Vespucci</a:t>
            </a:r>
          </a:p>
        </p:txBody>
      </p:sp>
      <p:pic>
        <p:nvPicPr>
          <p:cNvPr id="17414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538663"/>
            <a:ext cx="2447925" cy="2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Kép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3" y="3863975"/>
            <a:ext cx="1968500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Text Box 14"/>
          <p:cNvSpPr txBox="1">
            <a:spLocks noChangeArrowheads="1"/>
          </p:cNvSpPr>
          <p:nvPr/>
        </p:nvSpPr>
        <p:spPr bwMode="auto">
          <a:xfrm>
            <a:off x="5940425" y="6453188"/>
            <a:ext cx="340518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hu-HU" altLang="en-US" sz="2400">
                <a:solidFill>
                  <a:srgbClr val="FF3300"/>
                </a:solidFill>
              </a:rPr>
              <a:t>Balboa - conquistador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újvilágtérké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0"/>
            <a:ext cx="9072563" cy="396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6" descr="columbuszhajói"/>
          <p:cNvPicPr>
            <a:picLocks noGrp="1" noChangeAspect="1" noChangeArrowheads="1"/>
          </p:cNvPicPr>
          <p:nvPr>
            <p:ph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3716338"/>
            <a:ext cx="4103687" cy="30781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8"/>
          <p:cNvSpPr txBox="1">
            <a:spLocks noChangeArrowheads="1"/>
          </p:cNvSpPr>
          <p:nvPr/>
        </p:nvSpPr>
        <p:spPr bwMode="auto">
          <a:xfrm>
            <a:off x="4787900" y="6211888"/>
            <a:ext cx="4032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hu-HU" altLang="en-US" dirty="0">
                <a:solidFill>
                  <a:schemeClr val="accent4"/>
                </a:solidFill>
                <a:latin typeface="Times New Roman" panose="02020603050405020304" pitchFamily="18" charset="0"/>
              </a:rPr>
              <a:t>Kolumbusz saját rajzai hajóiról</a:t>
            </a:r>
          </a:p>
        </p:txBody>
      </p:sp>
      <p:sp>
        <p:nvSpPr>
          <p:cNvPr id="19461" name="Text Box 10"/>
          <p:cNvSpPr txBox="1">
            <a:spLocks noChangeArrowheads="1"/>
          </p:cNvSpPr>
          <p:nvPr/>
        </p:nvSpPr>
        <p:spPr bwMode="auto">
          <a:xfrm>
            <a:off x="4643438" y="4149725"/>
            <a:ext cx="4321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hu-HU" altLang="en-US">
                <a:solidFill>
                  <a:schemeClr val="accent4"/>
                </a:solidFill>
                <a:latin typeface="Times New Roman" panose="02020603050405020304" pitchFamily="18" charset="0"/>
              </a:rPr>
              <a:t>Térkép Kolumbusz utazásai után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0321santamaria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7700" y="1412875"/>
            <a:ext cx="3416300" cy="4368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7" descr="kolumbuszútvon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80063" cy="427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9"/>
          <p:cNvSpPr txBox="1">
            <a:spLocks noChangeArrowheads="1"/>
          </p:cNvSpPr>
          <p:nvPr/>
        </p:nvSpPr>
        <p:spPr bwMode="auto">
          <a:xfrm>
            <a:off x="5364163" y="5949950"/>
            <a:ext cx="3779837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hu-HU" altLang="en-US" dirty="0">
                <a:solidFill>
                  <a:schemeClr val="accent4"/>
                </a:solidFill>
                <a:latin typeface="Times New Roman" panose="02020603050405020304" pitchFamily="18" charset="0"/>
              </a:rPr>
              <a:t>Kolumbusz a kor hajóival vágott neki az ismeretlennek</a:t>
            </a:r>
          </a:p>
        </p:txBody>
      </p:sp>
      <p:sp>
        <p:nvSpPr>
          <p:cNvPr id="21509" name="Text Box 10"/>
          <p:cNvSpPr txBox="1">
            <a:spLocks noChangeArrowheads="1"/>
          </p:cNvSpPr>
          <p:nvPr/>
        </p:nvSpPr>
        <p:spPr bwMode="auto">
          <a:xfrm>
            <a:off x="0" y="4508500"/>
            <a:ext cx="5364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hu-HU" altLang="en-US" dirty="0">
                <a:solidFill>
                  <a:schemeClr val="accent4"/>
                </a:solidFill>
                <a:latin typeface="Times New Roman" panose="02020603050405020304" pitchFamily="18" charset="0"/>
              </a:rPr>
              <a:t>Kolumbusz négy „</a:t>
            </a:r>
            <a:r>
              <a:rPr lang="hu-HU" altLang="en-US" dirty="0" err="1">
                <a:solidFill>
                  <a:schemeClr val="accent4"/>
                </a:solidFill>
                <a:latin typeface="Times New Roman" panose="02020603050405020304" pitchFamily="18" charset="0"/>
              </a:rPr>
              <a:t>Újvilágbeli</a:t>
            </a:r>
            <a:r>
              <a:rPr lang="hu-HU" altLang="en-US" dirty="0">
                <a:solidFill>
                  <a:schemeClr val="accent4"/>
                </a:solidFill>
                <a:latin typeface="Times New Roman" panose="02020603050405020304" pitchFamily="18" charset="0"/>
              </a:rPr>
              <a:t> utazása”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9D8389E5-0F3F-46C6-902F-185442D0F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865" y="0"/>
            <a:ext cx="45502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7315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F999626D-3141-4FFE-9E96-E5CA5B05D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121" y="0"/>
            <a:ext cx="5491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8290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0367"/>
            <a:ext cx="9144000" cy="513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15433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5"/>
          <p:cNvSpPr txBox="1">
            <a:spLocks noChangeArrowheads="1"/>
          </p:cNvSpPr>
          <p:nvPr/>
        </p:nvSpPr>
        <p:spPr bwMode="auto">
          <a:xfrm>
            <a:off x="0" y="404664"/>
            <a:ext cx="9144000" cy="622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Az új területeket fel kell osztani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Kísérlet a spanyol - portugál hegemónia létrehozására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   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b="1" dirty="0">
                <a:solidFill>
                  <a:srgbClr val="C00000"/>
                </a:solidFill>
                <a:latin typeface="Times New Roman" panose="02020603050405020304" pitchFamily="18" charset="0"/>
              </a:rPr>
              <a:t>1494 </a:t>
            </a:r>
            <a:r>
              <a:rPr lang="hu-HU" altLang="en-US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Tordesillas</a:t>
            </a:r>
            <a:r>
              <a:rPr lang="hu-HU" altLang="en-US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(</a:t>
            </a:r>
            <a:r>
              <a:rPr lang="hu-HU" altLang="en-US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tordesillasi</a:t>
            </a:r>
            <a:r>
              <a:rPr lang="hu-HU" altLang="en-US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egyezmény)</a:t>
            </a: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            lényegében ez volt a világ első felosztása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    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b="1" dirty="0">
                <a:solidFill>
                  <a:srgbClr val="C00000"/>
                </a:solidFill>
                <a:latin typeface="Times New Roman" panose="02020603050405020304" pitchFamily="18" charset="0"/>
              </a:rPr>
              <a:t>1529 Zaragoza (zaragozai egyezmény)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Következmény 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	    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  Brazília portugál Dél- és Közép Amerika spanyol lesz 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b="1" i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De más is szót kér!</a:t>
            </a:r>
          </a:p>
          <a:p>
            <a:pPr marL="457200" indent="-365125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Angol szolgálatban </a:t>
            </a:r>
          </a:p>
          <a:p>
            <a:pPr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John </a:t>
            </a:r>
            <a:r>
              <a:rPr lang="hu-HU" altLang="en-US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Cabot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felfedezi 1497-ben É-Amerikát</a:t>
            </a:r>
          </a:p>
          <a:p>
            <a:pPr marL="457200" indent="-365125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Néhány évtized múlva a franciák követték </a:t>
            </a:r>
          </a:p>
          <a:p>
            <a:pPr lvl="1" indent="-365125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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A firenzei </a:t>
            </a:r>
            <a:r>
              <a:rPr lang="hu-HU" altLang="en-US" b="1" dirty="0" err="1">
                <a:solidFill>
                  <a:srgbClr val="000000"/>
                </a:solidFill>
                <a:latin typeface="+mn-lt"/>
              </a:rPr>
              <a:t>Verrazano</a:t>
            </a: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1524</a:t>
            </a:r>
          </a:p>
          <a:p>
            <a:pPr lvl="1" indent="-365125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   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 </a:t>
            </a:r>
            <a:r>
              <a:rPr lang="hu-HU" altLang="en-US" b="1" dirty="0" err="1">
                <a:solidFill>
                  <a:srgbClr val="000000"/>
                </a:solidFill>
                <a:latin typeface="+mn-lt"/>
              </a:rPr>
              <a:t>Cartier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 1534 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0" y="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A hogyan tovább?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907880"/>
            <a:ext cx="2915816" cy="291581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A937C94-231E-4DA2-9D01-563C1E59F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020" y="0"/>
            <a:ext cx="6721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8235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9" descr="EuropeanExploration51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2"/>
          <a:stretch>
            <a:fillRect/>
          </a:stretch>
        </p:blipFill>
        <p:spPr>
          <a:xfrm>
            <a:off x="-36513" y="-26988"/>
            <a:ext cx="9180513" cy="69469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" descr="dra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787775"/>
            <a:ext cx="2306638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8" descr="magellá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638" y="1125538"/>
            <a:ext cx="2649882" cy="3527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0" y="115888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A  Föld gömb alakú</a:t>
            </a:r>
          </a:p>
        </p:txBody>
      </p:sp>
      <p:sp>
        <p:nvSpPr>
          <p:cNvPr id="27653" name="Text Box 12"/>
          <p:cNvSpPr txBox="1">
            <a:spLocks noChangeArrowheads="1"/>
          </p:cNvSpPr>
          <p:nvPr/>
        </p:nvSpPr>
        <p:spPr bwMode="auto">
          <a:xfrm>
            <a:off x="0" y="692150"/>
            <a:ext cx="9144000" cy="3120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 portugál 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Magellán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spanyol szolgálatban 1519-1522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(Fülöp-sz. Magellán halála 1521)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Juan Sebastian </a:t>
            </a:r>
            <a:r>
              <a:rPr lang="hu-HU" altLang="en-US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Elcano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 Victoriával hazaér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</a:t>
            </a:r>
            <a:r>
              <a:rPr lang="hu-HU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(körül hajózva a Földet, 4 ázsiai és 17 európai túlélővel)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Az angol 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Drake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1577-1580 másodikként </a:t>
            </a:r>
            <a:r>
              <a:rPr lang="hu-HU" alt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(visszatér)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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Közben 1579 kifosztja Panamát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hu-HU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privateer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– a spanyolok szemében kalóz)</a:t>
            </a:r>
          </a:p>
        </p:txBody>
      </p:sp>
      <p:sp>
        <p:nvSpPr>
          <p:cNvPr id="27654" name="Text Box 14"/>
          <p:cNvSpPr txBox="1">
            <a:spLocks noChangeArrowheads="1"/>
          </p:cNvSpPr>
          <p:nvPr/>
        </p:nvSpPr>
        <p:spPr bwMode="auto">
          <a:xfrm>
            <a:off x="5435600" y="4868863"/>
            <a:ext cx="381635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Magellán célja a közvetlen út megteremtése a fűszertermő szigetek és Európa között</a:t>
            </a:r>
          </a:p>
        </p:txBody>
      </p:sp>
      <p:sp>
        <p:nvSpPr>
          <p:cNvPr id="27655" name="Text Box 15"/>
          <p:cNvSpPr txBox="1">
            <a:spLocks noChangeArrowheads="1"/>
          </p:cNvSpPr>
          <p:nvPr/>
        </p:nvSpPr>
        <p:spPr bwMode="auto">
          <a:xfrm>
            <a:off x="103188" y="4052888"/>
            <a:ext cx="2447925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Sir Francis Drake, a spanyolok úgy féltek tőle, mint az ördögtől – a spanyol „armada” visszaverése 1588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7"/>
          <p:cNvSpPr txBox="1">
            <a:spLocks noChangeArrowheads="1"/>
          </p:cNvSpPr>
          <p:nvPr/>
        </p:nvSpPr>
        <p:spPr bwMode="auto">
          <a:xfrm>
            <a:off x="0" y="622300"/>
            <a:ext cx="9144000" cy="633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 portugálok az arabok kiszorítása után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		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kereskedelmi telepek, támaszpontok létrehozása az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</a:t>
            </a:r>
            <a:r>
              <a:rPr lang="hu-HU" altLang="en-US" dirty="0">
                <a:solidFill>
                  <a:srgbClr val="000000"/>
                </a:solidFill>
              </a:rPr>
              <a:t> Terület megszállása és gyarmatosítás nem lehetséges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			 </a:t>
            </a:r>
            <a:endParaRPr lang="hu-HU" altLang="en-US" dirty="0">
              <a:solidFill>
                <a:srgbClr val="000000"/>
              </a:solidFill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</a:rPr>
              <a:t>     a népes és fejlett ázsiai országok miatt (India, Kína)</a:t>
            </a: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en-US" b="1" u="sng" dirty="0">
                <a:solidFill>
                  <a:srgbClr val="C00000"/>
                </a:solidFill>
                <a:latin typeface="Times New Roman" panose="02020603050405020304" pitchFamily="18" charset="0"/>
              </a:rPr>
              <a:t>Portugál kereskedelmi támaszpontok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1498 </a:t>
            </a:r>
            <a:r>
              <a:rPr lang="hu-HU" altLang="en-US" dirty="0" err="1">
                <a:solidFill>
                  <a:srgbClr val="000000"/>
                </a:solidFill>
              </a:rPr>
              <a:t>Kalikut</a:t>
            </a:r>
            <a:r>
              <a:rPr lang="hu-HU" altLang="en-US" dirty="0">
                <a:solidFill>
                  <a:srgbClr val="000000"/>
                </a:solidFill>
              </a:rPr>
              <a:t>, 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1510 </a:t>
            </a:r>
            <a:r>
              <a:rPr lang="hu-HU" altLang="en-US" dirty="0" err="1">
                <a:solidFill>
                  <a:srgbClr val="000000"/>
                </a:solidFill>
              </a:rPr>
              <a:t>Goa</a:t>
            </a:r>
            <a:r>
              <a:rPr lang="hu-HU" altLang="en-US" dirty="0">
                <a:solidFill>
                  <a:srgbClr val="000000"/>
                </a:solidFill>
              </a:rPr>
              <a:t>, Indonézia, 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1516 Kanton, 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1517 </a:t>
            </a:r>
            <a:r>
              <a:rPr lang="hu-HU" altLang="en-US" dirty="0" err="1">
                <a:solidFill>
                  <a:srgbClr val="000000"/>
                </a:solidFill>
              </a:rPr>
              <a:t>Macao</a:t>
            </a:r>
            <a:r>
              <a:rPr lang="hu-HU" altLang="en-US" dirty="0">
                <a:solidFill>
                  <a:srgbClr val="000000"/>
                </a:solidFill>
              </a:rPr>
              <a:t>, 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1530 </a:t>
            </a:r>
            <a:r>
              <a:rPr lang="hu-HU" altLang="en-US" dirty="0" err="1">
                <a:solidFill>
                  <a:srgbClr val="000000"/>
                </a:solidFill>
              </a:rPr>
              <a:t>Diu</a:t>
            </a:r>
            <a:r>
              <a:rPr lang="hu-HU" altLang="en-US" dirty="0">
                <a:solidFill>
                  <a:srgbClr val="000000"/>
                </a:solidFill>
              </a:rPr>
              <a:t>,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 1534 Japán.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            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A keleti fűszerkereskedelem 100 évre portugál kézbe kerül</a:t>
            </a:r>
          </a:p>
        </p:txBody>
      </p:sp>
      <p:sp>
        <p:nvSpPr>
          <p:cNvPr id="29699" name="Rectangle 8"/>
          <p:cNvSpPr>
            <a:spLocks noChangeArrowheads="1"/>
          </p:cNvSpPr>
          <p:nvPr/>
        </p:nvSpPr>
        <p:spPr bwMode="auto">
          <a:xfrm>
            <a:off x="3419872" y="2924944"/>
            <a:ext cx="140335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en-US" altLang="en-US" sz="20000" dirty="0">
                <a:solidFill>
                  <a:srgbClr val="FF3300"/>
                </a:solidFill>
              </a:rPr>
              <a:t>}</a:t>
            </a:r>
            <a:endParaRPr kumimoji="0" lang="hu-HU" altLang="en-US" sz="20000" dirty="0">
              <a:solidFill>
                <a:srgbClr val="FF3300"/>
              </a:solidFill>
            </a:endParaRPr>
          </a:p>
        </p:txBody>
      </p:sp>
      <p:sp>
        <p:nvSpPr>
          <p:cNvPr id="29700" name="Text Box 9"/>
          <p:cNvSpPr txBox="1">
            <a:spLocks noChangeArrowheads="1"/>
          </p:cNvSpPr>
          <p:nvPr/>
        </p:nvSpPr>
        <p:spPr bwMode="auto">
          <a:xfrm>
            <a:off x="4427538" y="4365625"/>
            <a:ext cx="4248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Lisszabon a távol-keleti áruk elosztóhelyévé válik</a:t>
            </a:r>
            <a:endParaRPr kumimoji="0" lang="hu-HU" altLang="en-US" sz="2400"/>
          </a:p>
        </p:txBody>
      </p:sp>
      <p:sp>
        <p:nvSpPr>
          <p:cNvPr id="99339" name="Text Box 11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Gyarmatosítás megindulása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pPr algn="ctr">
              <a:defRPr/>
            </a:pPr>
            <a:r>
              <a:rPr lang="hu-HU" altLang="en-US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Gyarmatosítás megindulása</a:t>
            </a:r>
          </a:p>
        </p:txBody>
      </p:sp>
      <p:sp>
        <p:nvSpPr>
          <p:cNvPr id="31747" name="Text Box 8"/>
          <p:cNvSpPr txBox="1">
            <a:spLocks noChangeArrowheads="1"/>
          </p:cNvSpPr>
          <p:nvPr/>
        </p:nvSpPr>
        <p:spPr bwMode="auto">
          <a:xfrm>
            <a:off x="0" y="765175"/>
            <a:ext cx="8964613" cy="533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Spanyol – </a:t>
            </a:r>
            <a:r>
              <a:rPr lang="hu-HU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Conquistadorok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(hódítók)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1519-21 </a:t>
            </a:r>
            <a:r>
              <a:rPr lang="hu-HU" altLang="en-US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Hernán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Cortés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Azték birodalom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1531-1534 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Francisco Pizarro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Inka Birodalom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1534 </a:t>
            </a:r>
            <a:r>
              <a:rPr lang="hu-HU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Pedro de </a:t>
            </a:r>
            <a:r>
              <a:rPr lang="hu-HU" altLang="en-US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Alvarado</a:t>
            </a:r>
            <a:endParaRPr lang="hu-HU" altLang="en-US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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Maya Birodalom megdöntése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                 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 gyarmatbirodalom létrehozása - alkirályságok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</a:t>
            </a:r>
            <a:r>
              <a:rPr lang="hu-HU" altLang="en-US" dirty="0">
                <a:solidFill>
                  <a:srgbClr val="000000"/>
                </a:solidFill>
              </a:rPr>
              <a:t> Ültetvények 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  </a:t>
            </a:r>
            <a:r>
              <a:rPr lang="hu-HU" altLang="en-US" dirty="0">
                <a:solidFill>
                  <a:srgbClr val="000000"/>
                </a:solidFill>
              </a:rPr>
              <a:t> rabszolgák 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</a:rPr>
              <a:t>(bennszülöttek, </a:t>
            </a:r>
            <a:r>
              <a:rPr kumimoji="0" lang="hu-HU" altLang="en-US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lang="hu-HU" altLang="en-US" dirty="0">
                <a:solidFill>
                  <a:srgbClr val="000000"/>
                </a:solidFill>
              </a:rPr>
              <a:t>feketék)</a:t>
            </a:r>
          </a:p>
        </p:txBody>
      </p:sp>
      <p:pic>
        <p:nvPicPr>
          <p:cNvPr id="31748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56150"/>
            <a:ext cx="3529013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68413"/>
            <a:ext cx="4560888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120" y="836712"/>
            <a:ext cx="2918080" cy="343652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784" y="775654"/>
            <a:ext cx="2332752" cy="355863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105" y="768464"/>
            <a:ext cx="2561302" cy="357301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4365DB3-9A67-4A7E-BF14-7EA9A63F8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70" y="0"/>
            <a:ext cx="753626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93975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 descr="Aztec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435600" cy="3668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8" descr="cortez)aztékbir)mayabi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66"/>
          <a:stretch>
            <a:fillRect/>
          </a:stretch>
        </p:blipFill>
        <p:spPr>
          <a:xfrm>
            <a:off x="3779838" y="2835275"/>
            <a:ext cx="5364162" cy="4022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11" descr="cortez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997200"/>
            <a:ext cx="2867025" cy="3816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7"/>
          <p:cNvSpPr txBox="1">
            <a:spLocks noChangeArrowheads="1"/>
          </p:cNvSpPr>
          <p:nvPr/>
        </p:nvSpPr>
        <p:spPr bwMode="auto">
          <a:xfrm>
            <a:off x="-36513" y="3068638"/>
            <a:ext cx="1763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hu-HU" altLang="en-US" sz="2400" b="1" dirty="0">
                <a:solidFill>
                  <a:srgbClr val="FF3300"/>
                </a:solidFill>
              </a:rPr>
              <a:t>Cortés útja</a:t>
            </a:r>
          </a:p>
        </p:txBody>
      </p:sp>
      <p:pic>
        <p:nvPicPr>
          <p:cNvPr id="33798" name="Picture 14" descr="tenochtitlan)azték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30913" y="142875"/>
            <a:ext cx="2522537" cy="3357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African%20slave%20trade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4"/>
          <a:stretch>
            <a:fillRect/>
          </a:stretch>
        </p:blipFill>
        <p:spPr>
          <a:xfrm>
            <a:off x="0" y="6350"/>
            <a:ext cx="9180513" cy="6843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artalom helye 1"/>
          <p:cNvSpPr>
            <a:spLocks noGrp="1"/>
          </p:cNvSpPr>
          <p:nvPr>
            <p:ph/>
          </p:nvPr>
        </p:nvSpPr>
        <p:spPr>
          <a:xfrm>
            <a:off x="290513" y="836613"/>
            <a:ext cx="7772400" cy="4538662"/>
          </a:xfrm>
        </p:spPr>
        <p:txBody>
          <a:bodyPr/>
          <a:lstStyle/>
          <a:p>
            <a:r>
              <a:rPr lang="sk-SK" altLang="en-US" dirty="0">
                <a:solidFill>
                  <a:srgbClr val="000000"/>
                </a:solidFill>
              </a:rPr>
              <a:t>James Cook (1728-1779 Hawaii)</a:t>
            </a:r>
          </a:p>
          <a:p>
            <a:pPr>
              <a:buFontTx/>
              <a:buChar char="-"/>
            </a:pPr>
            <a:r>
              <a:rPr lang="sk-SK" altLang="en-US" sz="2200" dirty="0">
                <a:solidFill>
                  <a:srgbClr val="000000"/>
                </a:solidFill>
              </a:rPr>
              <a:t>A déli sarkkör átlépése 1773</a:t>
            </a:r>
          </a:p>
          <a:p>
            <a:pPr>
              <a:buFontTx/>
              <a:buChar char="-"/>
            </a:pPr>
            <a:r>
              <a:rPr lang="sk-SK" altLang="en-US" sz="2200" dirty="0">
                <a:solidFill>
                  <a:srgbClr val="000000"/>
                </a:solidFill>
              </a:rPr>
              <a:t>Északnyugati átjáró</a:t>
            </a:r>
          </a:p>
          <a:p>
            <a:pPr>
              <a:buFontTx/>
              <a:buChar char="-"/>
            </a:pPr>
            <a:r>
              <a:rPr lang="sk-SK" altLang="en-US" sz="2200" dirty="0">
                <a:solidFill>
                  <a:srgbClr val="000000"/>
                </a:solidFill>
              </a:rPr>
              <a:t>Hajói: </a:t>
            </a:r>
            <a:r>
              <a:rPr lang="sk-SK" altLang="en-US" sz="2200" b="1" dirty="0">
                <a:solidFill>
                  <a:srgbClr val="000000"/>
                </a:solidFill>
              </a:rPr>
              <a:t>Endeavour</a:t>
            </a:r>
            <a:r>
              <a:rPr lang="sk-SK" altLang="en-US" sz="2200" dirty="0">
                <a:solidFill>
                  <a:srgbClr val="000000"/>
                </a:solidFill>
              </a:rPr>
              <a:t> (törekvés), </a:t>
            </a:r>
            <a:r>
              <a:rPr lang="sk-SK" altLang="en-US" sz="2200" b="1" dirty="0">
                <a:solidFill>
                  <a:srgbClr val="000000"/>
                </a:solidFill>
              </a:rPr>
              <a:t>Resolution</a:t>
            </a:r>
            <a:r>
              <a:rPr lang="sk-SK" altLang="en-US" sz="2200" dirty="0">
                <a:solidFill>
                  <a:srgbClr val="000000"/>
                </a:solidFill>
              </a:rPr>
              <a:t> (elhatározás), </a:t>
            </a:r>
            <a:r>
              <a:rPr lang="sk-SK" altLang="en-US" sz="2200" b="1" dirty="0">
                <a:solidFill>
                  <a:srgbClr val="000000"/>
                </a:solidFill>
              </a:rPr>
              <a:t>Discovery</a:t>
            </a:r>
            <a:r>
              <a:rPr lang="sk-SK" altLang="en-US" sz="2200" dirty="0">
                <a:solidFill>
                  <a:srgbClr val="000000"/>
                </a:solidFill>
              </a:rPr>
              <a:t> (felfedezés)</a:t>
            </a:r>
          </a:p>
          <a:p>
            <a:pPr>
              <a:buFontTx/>
              <a:buChar char="-"/>
            </a:pPr>
            <a:r>
              <a:rPr lang="sk-SK" altLang="en-US" sz="2200" dirty="0">
                <a:solidFill>
                  <a:srgbClr val="000000"/>
                </a:solidFill>
              </a:rPr>
              <a:t>Körülhajózta az Antarktiszt, feltérképezte Új Zéland és Ausztrália partvidékét</a:t>
            </a:r>
            <a:endParaRPr lang="en-US" altLang="en-US" sz="2200" dirty="0">
              <a:solidFill>
                <a:srgbClr val="000000"/>
              </a:solidFill>
            </a:endParaRPr>
          </a:p>
        </p:txBody>
      </p:sp>
      <p:sp>
        <p:nvSpPr>
          <p:cNvPr id="37891" name="Szövegdoboz 2"/>
          <p:cNvSpPr txBox="1">
            <a:spLocks noChangeArrowheads="1"/>
          </p:cNvSpPr>
          <p:nvPr/>
        </p:nvSpPr>
        <p:spPr bwMode="auto">
          <a:xfrm>
            <a:off x="1763713" y="52388"/>
            <a:ext cx="554513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k-SK" altLang="en-US" sz="4500"/>
              <a:t>Későbbi felfedezők</a:t>
            </a:r>
            <a:endParaRPr lang="en-US" altLang="en-US" sz="4500"/>
          </a:p>
        </p:txBody>
      </p:sp>
      <p:pic>
        <p:nvPicPr>
          <p:cNvPr id="37892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6338"/>
            <a:ext cx="4603750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243388"/>
            <a:ext cx="4967288" cy="249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4A0E03C3-3173-4FFC-BB0F-E86185920F91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" y="1"/>
            <a:ext cx="8184954" cy="6857999"/>
          </a:xfrm>
        </p:spPr>
      </p:pic>
    </p:spTree>
    <p:extLst>
      <p:ext uri="{BB962C8B-B14F-4D97-AF65-F5344CB8AC3E}">
        <p14:creationId xmlns:p14="http://schemas.microsoft.com/office/powerpoint/2010/main" val="135973431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0" y="44450"/>
            <a:ext cx="9144000" cy="66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A felfedezések, gyarmatosítás hatása</a:t>
            </a:r>
          </a:p>
        </p:txBody>
      </p:sp>
      <p:sp>
        <p:nvSpPr>
          <p:cNvPr id="46083" name="Text Box 7"/>
          <p:cNvSpPr txBox="1">
            <a:spLocks noChangeArrowheads="1"/>
          </p:cNvSpPr>
          <p:nvPr/>
        </p:nvSpPr>
        <p:spPr bwMode="auto">
          <a:xfrm>
            <a:off x="0" y="548680"/>
            <a:ext cx="9144000" cy="6460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b="1" i="1" dirty="0">
                <a:solidFill>
                  <a:srgbClr val="000000"/>
                </a:solidFill>
              </a:rPr>
              <a:t> </a:t>
            </a:r>
            <a:r>
              <a:rPr lang="hu-HU" altLang="en-US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Gazdasági:</a:t>
            </a:r>
          </a:p>
          <a:p>
            <a:pPr marL="800100" lvl="1" indent="-342900">
              <a:lnSpc>
                <a:spcPct val="110000"/>
              </a:lnSpc>
              <a:spcBef>
                <a:spcPct val="20000"/>
              </a:spcBef>
              <a:buFont typeface="Wingdings 2" panose="05020102010507070707" pitchFamily="18" charset="2"/>
              <a:buChar char="d"/>
              <a:defRPr/>
            </a:pPr>
            <a:r>
              <a:rPr lang="hu-HU" altLang="en-US" sz="2200" dirty="0">
                <a:solidFill>
                  <a:srgbClr val="000000"/>
                </a:solidFill>
              </a:rPr>
              <a:t>Új kultúrnövények (paprika, paradicsom,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sz="2200" dirty="0">
                <a:solidFill>
                  <a:srgbClr val="000000"/>
                </a:solidFill>
              </a:rPr>
              <a:t> burgonya, kukorica)</a:t>
            </a:r>
          </a:p>
          <a:p>
            <a:pPr marL="800100" lvl="1" indent="-342900">
              <a:lnSpc>
                <a:spcPct val="110000"/>
              </a:lnSpc>
              <a:spcBef>
                <a:spcPct val="20000"/>
              </a:spcBef>
              <a:buFont typeface="Wingdings 2" panose="05020102010507070707" pitchFamily="18" charset="2"/>
              <a:buChar char="d"/>
              <a:defRPr/>
            </a:pPr>
            <a:r>
              <a:rPr lang="hu-HU" altLang="en-US" sz="2200" dirty="0">
                <a:solidFill>
                  <a:srgbClr val="000000"/>
                </a:solidFill>
              </a:rPr>
              <a:t>„</a:t>
            </a:r>
            <a:r>
              <a:rPr lang="hu-HU" altLang="en-US" sz="2200" dirty="0" err="1">
                <a:solidFill>
                  <a:srgbClr val="000000"/>
                </a:solidFill>
              </a:rPr>
              <a:t>árforradalom</a:t>
            </a:r>
            <a:r>
              <a:rPr lang="hu-HU" altLang="en-US" sz="2200" dirty="0">
                <a:solidFill>
                  <a:srgbClr val="000000"/>
                </a:solidFill>
              </a:rPr>
              <a:t>” (sok a nemesfém, kevés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sz="2200" dirty="0">
                <a:solidFill>
                  <a:srgbClr val="000000"/>
                </a:solidFill>
              </a:rPr>
              <a:t> az áru, növekszik a populáció)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sz="2200" dirty="0">
                <a:solidFill>
                  <a:srgbClr val="000000"/>
                </a:solidFill>
                <a:sym typeface="Wingdings 2" panose="05020102010507070707" pitchFamily="18" charset="2"/>
              </a:rPr>
              <a:t></a:t>
            </a:r>
            <a:r>
              <a:rPr lang="hu-HU" altLang="en-US" sz="2200" dirty="0">
                <a:solidFill>
                  <a:srgbClr val="000000"/>
                </a:solidFill>
              </a:rPr>
              <a:t> Bekerítések megindulása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sz="2200" dirty="0">
                <a:solidFill>
                  <a:srgbClr val="000000"/>
                </a:solidFill>
                <a:sym typeface="Wingdings 2" panose="05020102010507070707" pitchFamily="18" charset="2"/>
              </a:rPr>
              <a:t></a:t>
            </a:r>
            <a:r>
              <a:rPr lang="hu-HU" altLang="en-US" sz="2200" dirty="0">
                <a:solidFill>
                  <a:srgbClr val="000000"/>
                </a:solidFill>
              </a:rPr>
              <a:t> Manufaktúrák számának növekedése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sz="2200" dirty="0">
                <a:solidFill>
                  <a:srgbClr val="000000"/>
                </a:solidFill>
                <a:sym typeface="Wingdings 2" panose="05020102010507070707" pitchFamily="18" charset="2"/>
              </a:rPr>
              <a:t></a:t>
            </a:r>
            <a:r>
              <a:rPr lang="hu-HU" altLang="en-US" sz="2200" dirty="0">
                <a:solidFill>
                  <a:srgbClr val="000000"/>
                </a:solidFill>
              </a:rPr>
              <a:t> Kereskedelmi útvonalak átrendeződése</a:t>
            </a:r>
            <a:endParaRPr lang="hu-HU" altLang="en-US" sz="2200" b="1" i="1" dirty="0">
              <a:solidFill>
                <a:srgbClr val="000000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itchFamily="18" charset="2"/>
              </a:rPr>
              <a:t>		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hu-HU" altLang="en-US" b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Világkereskedelem kialakulása</a:t>
            </a:r>
            <a:endParaRPr lang="hu-HU" altLang="en-US" b="1" i="1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 kereskedelem központja </a:t>
            </a:r>
            <a:r>
              <a:rPr lang="hu-HU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áthelyeződik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az Atlanti-partvidékre</a:t>
            </a:r>
            <a:endParaRPr lang="hu-HU" altLang="en-US" b="1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(Levante visszafejlődik)</a:t>
            </a:r>
            <a:endParaRPr lang="hu-HU" altLang="en-US" b="1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Munkamegosztás Nyugat- és Kelet-Közép-Európa között</a:t>
            </a:r>
            <a:endParaRPr lang="hu-HU" altLang="en-US" b="1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(centrum - periféria)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     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Rabszolga - kereskedelem kiterjedése</a:t>
            </a:r>
            <a:endParaRPr lang="hu-HU" altLang="en-US" dirty="0">
              <a:solidFill>
                <a:srgbClr val="000000"/>
              </a:solidFill>
              <a:latin typeface="Times New Roman" panose="02020603050405020304" pitchFamily="18" charset="0"/>
              <a:sym typeface="Wingdings 2" panose="05020102010507070707" pitchFamily="18" charset="2"/>
            </a:endParaRPr>
          </a:p>
        </p:txBody>
      </p:sp>
      <p:pic>
        <p:nvPicPr>
          <p:cNvPr id="39940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706438"/>
            <a:ext cx="2466975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5"/>
          <p:cNvSpPr txBox="1">
            <a:spLocks noChangeArrowheads="1"/>
          </p:cNvSpPr>
          <p:nvPr/>
        </p:nvSpPr>
        <p:spPr bwMode="auto">
          <a:xfrm>
            <a:off x="0" y="836613"/>
            <a:ext cx="9144000" cy="618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Társadalom: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Vállalkozói és bérmunkás rétegek kiszélesedése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</a:t>
            </a: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Nemesség: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	</a:t>
            </a:r>
            <a:r>
              <a:rPr lang="hu-HU" altLang="en-US" dirty="0">
                <a:solidFill>
                  <a:srgbClr val="000000"/>
                </a:solidFill>
              </a:rPr>
              <a:t> Változó reagálás (a „</a:t>
            </a:r>
            <a:r>
              <a:rPr lang="hu-HU" altLang="en-US" dirty="0" err="1">
                <a:solidFill>
                  <a:srgbClr val="000000"/>
                </a:solidFill>
              </a:rPr>
              <a:t>noblesse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dirty="0" err="1">
                <a:solidFill>
                  <a:srgbClr val="000000"/>
                </a:solidFill>
              </a:rPr>
              <a:t>oblige</a:t>
            </a:r>
            <a:r>
              <a:rPr lang="hu-HU" altLang="en-US" dirty="0">
                <a:solidFill>
                  <a:srgbClr val="000000"/>
                </a:solidFill>
              </a:rPr>
              <a:t>”-</a:t>
            </a:r>
            <a:r>
              <a:rPr lang="hu-HU" altLang="en-US" dirty="0" err="1">
                <a:solidFill>
                  <a:srgbClr val="000000"/>
                </a:solidFill>
              </a:rPr>
              <a:t>tól</a:t>
            </a:r>
            <a:r>
              <a:rPr lang="hu-HU" altLang="en-US" dirty="0">
                <a:solidFill>
                  <a:srgbClr val="000000"/>
                </a:solidFill>
              </a:rPr>
              <a:t>, ami nemes viselkedésformát jelentett a </a:t>
            </a:r>
            <a:r>
              <a:rPr lang="hu-HU" altLang="en-US" dirty="0" err="1">
                <a:solidFill>
                  <a:srgbClr val="000000"/>
                </a:solidFill>
              </a:rPr>
              <a:t>gentry-ig</a:t>
            </a:r>
            <a:r>
              <a:rPr lang="hu-HU" altLang="en-US" dirty="0">
                <a:solidFill>
                  <a:srgbClr val="000000"/>
                </a:solidFill>
              </a:rPr>
              <a:t>)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hu-HU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Politikum: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	</a:t>
            </a:r>
            <a:r>
              <a:rPr lang="hu-HU" altLang="en-US" dirty="0">
                <a:solidFill>
                  <a:srgbClr val="000000"/>
                </a:solidFill>
              </a:rPr>
              <a:t> Az államhatalom megerősödése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	</a:t>
            </a:r>
            <a:r>
              <a:rPr lang="hu-HU" altLang="en-US" dirty="0">
                <a:solidFill>
                  <a:srgbClr val="000000"/>
                </a:solidFill>
              </a:rPr>
              <a:t> Spanyol - portugál hegemónia 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		            </a:t>
            </a:r>
            <a:endParaRPr lang="hu-HU" altLang="en-US" dirty="0">
              <a:solidFill>
                <a:srgbClr val="000000"/>
              </a:solidFill>
            </a:endParaRP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    kísérlet az ismert és ismeretlen világ felosztására 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</a:rPr>
              <a:t>      (</a:t>
            </a:r>
            <a:r>
              <a:rPr lang="hu-HU" altLang="en-US" dirty="0" err="1">
                <a:solidFill>
                  <a:srgbClr val="000000"/>
                </a:solidFill>
              </a:rPr>
              <a:t>tordesillas</a:t>
            </a:r>
            <a:r>
              <a:rPr lang="hu-HU" altLang="en-US" dirty="0">
                <a:solidFill>
                  <a:srgbClr val="000000"/>
                </a:solidFill>
              </a:rPr>
              <a:t>-i szerződés, 1494)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	</a:t>
            </a:r>
            <a:r>
              <a:rPr lang="hu-HU" altLang="en-US" dirty="0">
                <a:solidFill>
                  <a:srgbClr val="000000"/>
                </a:solidFill>
              </a:rPr>
              <a:t> A „világ kitágulása”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</a:rPr>
              <a:t> szellemi kihívások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	</a:t>
            </a:r>
            <a:r>
              <a:rPr lang="hu-HU" altLang="en-US" dirty="0">
                <a:solidFill>
                  <a:srgbClr val="000000"/>
                </a:solidFill>
              </a:rPr>
              <a:t> Találkozás más civilizációkkal </a:t>
            </a:r>
          </a:p>
        </p:txBody>
      </p:sp>
      <p:sp>
        <p:nvSpPr>
          <p:cNvPr id="105478" name="Text Box 6"/>
          <p:cNvSpPr txBox="1">
            <a:spLocks noChangeArrowheads="1"/>
          </p:cNvSpPr>
          <p:nvPr/>
        </p:nvSpPr>
        <p:spPr bwMode="auto">
          <a:xfrm>
            <a:off x="0" y="6350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>
                <a:solidFill>
                  <a:schemeClr val="accent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További következmények</a:t>
            </a:r>
            <a:endParaRPr lang="hu-HU" altLang="en-US" sz="4400">
              <a:solidFill>
                <a:schemeClr val="accent4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artalom helye 2"/>
          <p:cNvSpPr>
            <a:spLocks noGrp="1"/>
          </p:cNvSpPr>
          <p:nvPr>
            <p:ph idx="1"/>
          </p:nvPr>
        </p:nvSpPr>
        <p:spPr>
          <a:xfrm>
            <a:off x="900113" y="2492375"/>
            <a:ext cx="7772400" cy="1223963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sk-SK" altLang="en-US" sz="6000" dirty="0">
                <a:solidFill>
                  <a:srgbClr val="000000"/>
                </a:solidFill>
              </a:rPr>
              <a:t>Köszönöm a figyelmet! </a:t>
            </a:r>
            <a:endParaRPr lang="en-US" altLang="en-US" sz="6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ANCHTO" val="262"/>
  <p:tag name="HOTSPOTTYPE" val="DefinedInNavigator"/>
  <p:tag name="DEFINEDINNAVIGATOR" val="True"/>
</p:tagLst>
</file>

<file path=ppt/theme/theme1.xml><?xml version="1.0" encoding="utf-8"?>
<a:theme xmlns:a="http://schemas.openxmlformats.org/drawingml/2006/main" name="Krepp">
  <a:themeElements>
    <a:clrScheme name="">
      <a:dk1>
        <a:srgbClr val="333333"/>
      </a:dk1>
      <a:lt1>
        <a:srgbClr val="A9BDA9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D1DBD1"/>
      </a:accent3>
      <a:accent4>
        <a:srgbClr val="2A2A2A"/>
      </a:accent4>
      <a:accent5>
        <a:srgbClr val="FFE2E2"/>
      </a:accent5>
      <a:accent6>
        <a:srgbClr val="A2CCA2"/>
      </a:accent6>
      <a:hlink>
        <a:srgbClr val="BDD7E5"/>
      </a:hlink>
      <a:folHlink>
        <a:srgbClr val="D2AAD2"/>
      </a:folHlink>
    </a:clrScheme>
    <a:fontScheme name="Krep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Krepp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Office\Sablonok\Bemutatótervek\KREPP.POT</Template>
  <TotalTime>8</TotalTime>
  <Words>920</Words>
  <Application>Microsoft Office PowerPoint</Application>
  <PresentationFormat>Diavetítés a képernyőre (4:3 oldalarány)</PresentationFormat>
  <Paragraphs>177</Paragraphs>
  <Slides>30</Slides>
  <Notes>19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7" baseType="lpstr">
      <vt:lpstr>Arial</vt:lpstr>
      <vt:lpstr>Monotype Sorts</vt:lpstr>
      <vt:lpstr>Symbol</vt:lpstr>
      <vt:lpstr>Times New Roman</vt:lpstr>
      <vt:lpstr>Wingdings</vt:lpstr>
      <vt:lpstr>Wingdings 2</vt:lpstr>
      <vt:lpstr>Krepp</vt:lpstr>
      <vt:lpstr>A nagy földrajzi felfedezések és hatásuk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Gyarmatosítás megindulása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HÁ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felfedezések okai és hatásai Európára</dc:title>
  <dc:subject/>
  <dc:creator>Henez Árpád.</dc:creator>
  <cp:lastModifiedBy>os</cp:lastModifiedBy>
  <cp:revision>151</cp:revision>
  <dcterms:created xsi:type="dcterms:W3CDTF">2003-06-09T11:24:30Z</dcterms:created>
  <dcterms:modified xsi:type="dcterms:W3CDTF">2025-01-04T16:35:47Z</dcterms:modified>
</cp:coreProperties>
</file>