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</p:sldMasterIdLst>
  <p:notesMasterIdLst>
    <p:notesMasterId r:id="rId50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1" r:id="rId36"/>
    <p:sldId id="284" r:id="rId37"/>
    <p:sldId id="283" r:id="rId38"/>
    <p:sldId id="289" r:id="rId39"/>
    <p:sldId id="290" r:id="rId40"/>
    <p:sldId id="292" r:id="rId41"/>
    <p:sldId id="294" r:id="rId42"/>
    <p:sldId id="295" r:id="rId43"/>
    <p:sldId id="296" r:id="rId44"/>
    <p:sldId id="291" r:id="rId45"/>
    <p:sldId id="293" r:id="rId46"/>
    <p:sldId id="286" r:id="rId47"/>
    <p:sldId id="287" r:id="rId48"/>
    <p:sldId id="288" r:id="rId49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704" y="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8" name="AutoShape 5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9" name="AutoShape 6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20" name="AutoShape 7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21" name="Rectangle 8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812800"/>
            <a:ext cx="5335588" cy="399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9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35675" cy="479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13323" name="Text Box 10"/>
          <p:cNvSpPr txBox="1">
            <a:spLocks noChangeArrowheads="1"/>
          </p:cNvSpPr>
          <p:nvPr/>
        </p:nvSpPr>
        <p:spPr bwMode="auto">
          <a:xfrm>
            <a:off x="0" y="0"/>
            <a:ext cx="3271838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24" name="Text Box 11"/>
          <p:cNvSpPr txBox="1">
            <a:spLocks noChangeArrowheads="1"/>
          </p:cNvSpPr>
          <p:nvPr/>
        </p:nvSpPr>
        <p:spPr bwMode="auto">
          <a:xfrm>
            <a:off x="4278313" y="0"/>
            <a:ext cx="3271837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25" name="Text Box 12"/>
          <p:cNvSpPr txBox="1">
            <a:spLocks noChangeArrowheads="1"/>
          </p:cNvSpPr>
          <p:nvPr/>
        </p:nvSpPr>
        <p:spPr bwMode="auto">
          <a:xfrm>
            <a:off x="0" y="10155238"/>
            <a:ext cx="3271838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5238"/>
            <a:ext cx="3268662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fld id="{A917E32B-C32D-4AFB-B2B0-299C3945376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799098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DBC086F-EE9A-42A8-8D02-ED4AD357090D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hu-HU" altLang="en-US" sz="1400"/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8E046CBF-9C65-4B83-9496-C0BFF3E1FADE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hu-HU" altLang="en-US" sz="1400"/>
          </a:p>
        </p:txBody>
      </p:sp>
      <p:sp>
        <p:nvSpPr>
          <p:cNvPr id="15364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0F692AE3-2C8B-4185-9E32-17FB3ABD73C5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hu-HU" altLang="en-US" sz="1400"/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5366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22D9679-DA1E-4F3C-AA77-86649635A436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hu-HU" altLang="en-US" sz="1400"/>
          </a:p>
        </p:txBody>
      </p:sp>
      <p:sp>
        <p:nvSpPr>
          <p:cNvPr id="1741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89DE05E5-5514-45B6-A27B-19610FAC0813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hu-HU" altLang="en-US" sz="1400"/>
          </a:p>
        </p:txBody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898E90CD-A702-4524-9434-F9D4D1C39B03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hu-HU" altLang="en-US" sz="1400"/>
          </a:p>
        </p:txBody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7414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7AAFE83-76FC-42DC-9406-BD946CE910E1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hu-HU" altLang="en-US" sz="1400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5B291ED9-0C2D-4D1C-9D59-426E4E88320D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hu-HU" altLang="en-US" sz="1400"/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56C383E-0F67-4627-B8B3-A4CB74FDFBD5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hu-HU" altLang="en-US" sz="1400"/>
          </a:p>
        </p:txBody>
      </p:sp>
      <p:sp>
        <p:nvSpPr>
          <p:cNvPr id="21507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65840125-F37F-442D-9606-CD01700E6D33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hu-HU" altLang="en-US" sz="1400"/>
          </a:p>
        </p:txBody>
      </p:sp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1334D1A3-CCDB-4006-BF84-4FFC75AC5CDC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hu-HU" altLang="en-US" sz="1400"/>
          </a:p>
        </p:txBody>
      </p:sp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1510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5F207BB-467A-4234-B580-C262702C6A85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hu-HU" altLang="en-US" sz="1400"/>
          </a:p>
        </p:txBody>
      </p:sp>
      <p:sp>
        <p:nvSpPr>
          <p:cNvPr id="2355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B82EC430-8574-4151-9A77-90A237BCB321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hu-HU" altLang="en-US" sz="1400"/>
          </a:p>
        </p:txBody>
      </p:sp>
      <p:sp>
        <p:nvSpPr>
          <p:cNvPr id="235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D17AC11-E899-498B-9ABF-5E155F92E75E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hu-HU" altLang="en-US" sz="1400"/>
          </a:p>
        </p:txBody>
      </p:sp>
      <p:sp>
        <p:nvSpPr>
          <p:cNvPr id="25603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463F3A86-C979-4A73-93F6-66E7B3AC84F1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hu-HU" altLang="en-US" sz="1400"/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C7ED3E6-D11C-4A81-BCA4-370AC8CE7898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hu-HU" altLang="en-US" sz="1400"/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9ED84F7E-E1A6-46B5-A4B8-67127EE114C0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hu-HU" altLang="en-US" sz="1400"/>
          </a:p>
        </p:txBody>
      </p:sp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6674FA0C-C3C2-4987-8AE0-6D4F5516C283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hu-HU" altLang="en-US" sz="1400"/>
          </a:p>
        </p:txBody>
      </p:sp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7654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FFEA1B-BEDE-47C4-9668-9A43C0C8FAA9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hu-HU" altLang="en-US" sz="140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9970B48-DCD6-4925-9FEC-19B2E320453D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hu-HU" altLang="en-US" sz="1400"/>
          </a:p>
        </p:txBody>
      </p:sp>
      <p:sp>
        <p:nvSpPr>
          <p:cNvPr id="29700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5C74D0F7-4336-43B6-9581-D0BA738EE10B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hu-HU" altLang="en-US" sz="1400"/>
          </a:p>
        </p:txBody>
      </p:sp>
      <p:sp>
        <p:nvSpPr>
          <p:cNvPr id="29701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9702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565FB42-148A-44CA-9D18-4671ABD9C255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hu-HU" altLang="en-US" sz="140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DF4E1D5C-176E-401F-93CE-69EEF9AF12A5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hu-HU" altLang="en-US" sz="1400"/>
          </a:p>
        </p:txBody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3E8A9D0F-F954-429C-80DF-997FCCCE2C9F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hu-HU" altLang="en-US" sz="140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1750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9122E5-D600-48C2-9767-B0687157C711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hu-HU" altLang="en-US" sz="1400"/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52D51495-3847-43A1-9BE0-3EBEFFC85372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hu-HU" altLang="en-US" sz="1400"/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03929611-FF04-4F3F-9044-D6E797F999E6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hu-HU" altLang="en-US" sz="1400"/>
          </a:p>
        </p:txBody>
      </p:sp>
      <p:sp>
        <p:nvSpPr>
          <p:cNvPr id="33797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3798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BB80AD0-85D3-4008-92EB-593D8FB262C3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hu-HU" altLang="en-US" sz="1400"/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F0DAA1B3-7F86-43F3-8B2F-BD3962A6508B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hu-HU" altLang="en-US" sz="1400"/>
          </a:p>
        </p:txBody>
      </p:sp>
      <p:sp>
        <p:nvSpPr>
          <p:cNvPr id="35844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B02A7DAA-A618-43B8-8155-DE6E9D63972C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hu-HU" altLang="en-US" sz="1400"/>
          </a:p>
        </p:txBody>
      </p:sp>
      <p:sp>
        <p:nvSpPr>
          <p:cNvPr id="35845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5846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AB73575-9C55-4CE2-9DD0-CA10E6A1ED6B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hu-HU" altLang="en-US" sz="1400"/>
          </a:p>
        </p:txBody>
      </p:sp>
      <p:sp>
        <p:nvSpPr>
          <p:cNvPr id="3789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82B77383-BF84-4FEA-9A56-D9F883AA5FC2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hu-HU" altLang="en-US" sz="1400"/>
          </a:p>
        </p:txBody>
      </p:sp>
      <p:sp>
        <p:nvSpPr>
          <p:cNvPr id="37892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A43638BB-FA40-4208-A49A-D169111870D3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hu-HU" altLang="en-US" sz="1400"/>
          </a:p>
        </p:txBody>
      </p:sp>
      <p:sp>
        <p:nvSpPr>
          <p:cNvPr id="37893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7894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3C4695E-B05B-4094-8838-B4C3381B6738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hu-HU" altLang="en-US" sz="1400"/>
          </a:p>
        </p:txBody>
      </p:sp>
      <p:sp>
        <p:nvSpPr>
          <p:cNvPr id="39939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21124A85-1DCC-4E66-A3E5-1D04BB053E89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hu-HU" altLang="en-US" sz="1400"/>
          </a:p>
        </p:txBody>
      </p:sp>
      <p:sp>
        <p:nvSpPr>
          <p:cNvPr id="39940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563D6583-32F4-4B4D-90DF-DC8E66881117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hu-HU" altLang="en-US" sz="1400"/>
          </a:p>
        </p:txBody>
      </p:sp>
      <p:sp>
        <p:nvSpPr>
          <p:cNvPr id="39941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9942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D023822-8FC3-4163-AE2F-F16EB877A04E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hu-HU" altLang="en-US" sz="1400"/>
          </a:p>
        </p:txBody>
      </p:sp>
      <p:sp>
        <p:nvSpPr>
          <p:cNvPr id="41987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FBB3C5EE-837D-4A65-BE77-91E30B8669A1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hu-HU" altLang="en-US" sz="140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A2E169E-1918-4C40-8836-3D8A0F5576E0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hu-HU" altLang="en-US" sz="1400"/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843EAD7-167B-4496-B99F-48C17B5039AF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hu-HU" altLang="en-US" sz="1400"/>
          </a:p>
        </p:txBody>
      </p:sp>
      <p:sp>
        <p:nvSpPr>
          <p:cNvPr id="44036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FD3C466-BF30-4A3A-B610-8CB6D2BA6744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hu-HU" altLang="en-US" sz="1400"/>
          </a:p>
        </p:txBody>
      </p:sp>
      <p:sp>
        <p:nvSpPr>
          <p:cNvPr id="44037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44038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9266A69-B7EA-4677-AA39-89B993785BBE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hu-HU" altLang="en-US" sz="1400"/>
          </a:p>
        </p:txBody>
      </p:sp>
      <p:sp>
        <p:nvSpPr>
          <p:cNvPr id="46083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E992B187-3528-4DDD-B92A-D67200EA7506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hu-HU" altLang="en-US" sz="1400"/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CE9BEF-57F3-4E74-B81C-C9BD27C83240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hu-HU" altLang="en-US" sz="1400"/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A639FDF2-74BE-4C37-9518-754C91BD210A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hu-HU" altLang="en-US" sz="1400"/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9B365D-1252-4A13-9303-50CCA9049859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hu-HU" altLang="en-US" sz="1400"/>
          </a:p>
        </p:txBody>
      </p:sp>
      <p:sp>
        <p:nvSpPr>
          <p:cNvPr id="50179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3BB408DB-BC0B-43DF-88CC-25C6A74AE301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hu-HU" altLang="en-US" sz="1400"/>
          </a:p>
        </p:txBody>
      </p:sp>
      <p:sp>
        <p:nvSpPr>
          <p:cNvPr id="50180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384168E7-8EF6-4F61-A374-4CFF5D4222B9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hu-HU" altLang="en-US" sz="1400"/>
          </a:p>
        </p:txBody>
      </p:sp>
      <p:sp>
        <p:nvSpPr>
          <p:cNvPr id="50181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0182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E38703-E7B3-47E1-B394-36A00DA2C101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hu-HU" altLang="en-US" sz="1400"/>
          </a:p>
        </p:txBody>
      </p:sp>
      <p:sp>
        <p:nvSpPr>
          <p:cNvPr id="52227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83F64901-A836-46BE-AA9E-B3FB0E57291D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hu-HU" altLang="en-US" sz="1400"/>
          </a:p>
        </p:txBody>
      </p:sp>
      <p:sp>
        <p:nvSpPr>
          <p:cNvPr id="52228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9E2B71F1-0AB5-4B8F-A51C-F4A24CF09BEC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hu-HU" altLang="en-US" sz="1400"/>
          </a:p>
        </p:txBody>
      </p:sp>
      <p:sp>
        <p:nvSpPr>
          <p:cNvPr id="52229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230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35CC93F-AEAA-4872-BA80-943D6035DCD6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hu-HU" altLang="en-US" sz="1400"/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52AD1918-FA70-4D18-944A-B95A6DBF34EB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hu-HU" altLang="en-US" sz="1400"/>
          </a:p>
        </p:txBody>
      </p:sp>
      <p:sp>
        <p:nvSpPr>
          <p:cNvPr id="54276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B27A5C9F-A1A8-4E8C-9CC1-D1E93668B7BB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hu-HU" altLang="en-US" sz="1400"/>
          </a:p>
        </p:txBody>
      </p:sp>
      <p:sp>
        <p:nvSpPr>
          <p:cNvPr id="54277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4278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0163FDE-8E49-4522-B077-68E708F3980D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hu-HU" altLang="en-US" sz="1400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B11F9FC-D7A0-4727-B9BB-0EF16C27A1DD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hu-HU" altLang="en-US" sz="1400"/>
          </a:p>
        </p:txBody>
      </p:sp>
      <p:sp>
        <p:nvSpPr>
          <p:cNvPr id="56324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CBE6AA5-3DAE-4CF5-A64D-BEA3443A840A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hu-HU" altLang="en-US" sz="1400"/>
          </a:p>
        </p:txBody>
      </p:sp>
      <p:sp>
        <p:nvSpPr>
          <p:cNvPr id="56325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6326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DE7C42-B8B4-4943-8EA3-F89EE17DFC15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hu-HU" altLang="en-US" sz="1400"/>
          </a:p>
        </p:txBody>
      </p:sp>
      <p:sp>
        <p:nvSpPr>
          <p:cNvPr id="5837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BE7D7666-48E5-46DF-BE62-4C60FD23AA12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hu-HU" altLang="en-US" sz="1400"/>
          </a:p>
        </p:txBody>
      </p:sp>
      <p:sp>
        <p:nvSpPr>
          <p:cNvPr id="58372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B5B5D6B-268B-4FD1-B21E-196CFBBEA3A2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hu-HU" altLang="en-US" sz="1400"/>
          </a:p>
        </p:txBody>
      </p:sp>
      <p:sp>
        <p:nvSpPr>
          <p:cNvPr id="58373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8374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3D74AC1-1952-4D1E-A1C6-FFD4AD14F91D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hu-HU" altLang="en-US" sz="1400"/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A0D535AB-1B4F-4F0C-A49F-6CF9E3FB79B1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hu-HU" altLang="en-US" sz="1400"/>
          </a:p>
        </p:txBody>
      </p:sp>
      <p:sp>
        <p:nvSpPr>
          <p:cNvPr id="60420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1ED378CD-2438-416B-B5A6-C151CCCC92E9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hu-HU" altLang="en-US" sz="1400"/>
          </a:p>
        </p:txBody>
      </p:sp>
      <p:sp>
        <p:nvSpPr>
          <p:cNvPr id="60421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0422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39B4434-430B-47FA-9F35-3182321E73D8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hu-HU" altLang="en-US" sz="140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5FEE3B3B-609F-40BF-AF8B-02945AE0CF1A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hu-HU" altLang="en-US" sz="1400"/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F69B1426-6446-426C-A826-3977B5D4E3B8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hu-HU" altLang="en-US" sz="1400"/>
          </a:p>
        </p:txBody>
      </p:sp>
      <p:sp>
        <p:nvSpPr>
          <p:cNvPr id="62469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2470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F7ACD7B-4722-4B15-88E9-9422F7D7BCD4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hu-HU" altLang="en-US" sz="1400"/>
          </a:p>
        </p:txBody>
      </p:sp>
      <p:sp>
        <p:nvSpPr>
          <p:cNvPr id="6451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E722698B-F329-4B52-8F5C-936C99ED9F5D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hu-HU" altLang="en-US" sz="1400"/>
          </a:p>
        </p:txBody>
      </p:sp>
      <p:sp>
        <p:nvSpPr>
          <p:cNvPr id="64516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17D2DBF8-A174-479B-BE2A-4BBCE02A094E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hu-HU" altLang="en-US" sz="1400"/>
          </a:p>
        </p:txBody>
      </p:sp>
      <p:sp>
        <p:nvSpPr>
          <p:cNvPr id="64517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5113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4518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C0216DC-B1CE-4B22-8FF9-5D8A63766DE4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hu-HU" altLang="en-US" sz="1400"/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44D195E2-373F-40B6-B5AD-D78C60A24C58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hu-HU" altLang="en-US" sz="1400"/>
          </a:p>
        </p:txBody>
      </p:sp>
      <p:sp>
        <p:nvSpPr>
          <p:cNvPr id="66564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612534B7-C05B-4222-828D-98A72A0D2A42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hu-HU" altLang="en-US" sz="1400"/>
          </a:p>
        </p:txBody>
      </p:sp>
      <p:sp>
        <p:nvSpPr>
          <p:cNvPr id="66565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5113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6566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847334" indent="-325898">
              <a:defRPr sz="1400">
                <a:solidFill>
                  <a:schemeClr val="tx1"/>
                </a:solidFill>
                <a:latin typeface="Arial" charset="0"/>
              </a:defRPr>
            </a:lvl2pPr>
            <a:lvl3pPr marL="1303592" indent="-260718">
              <a:defRPr sz="1400">
                <a:solidFill>
                  <a:schemeClr val="tx1"/>
                </a:solidFill>
                <a:latin typeface="Arial" charset="0"/>
              </a:defRPr>
            </a:lvl3pPr>
            <a:lvl4pPr marL="1825028" indent="-260718">
              <a:defRPr sz="1400">
                <a:solidFill>
                  <a:schemeClr val="tx1"/>
                </a:solidFill>
                <a:latin typeface="Arial" charset="0"/>
              </a:defRPr>
            </a:lvl4pPr>
            <a:lvl5pPr marL="2346465" indent="-260718">
              <a:defRPr sz="1400">
                <a:solidFill>
                  <a:schemeClr val="tx1"/>
                </a:solidFill>
                <a:latin typeface="Arial" charset="0"/>
              </a:defRPr>
            </a:lvl5pPr>
            <a:lvl6pPr marL="2867901" indent="-260718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3389338" indent="-260718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910775" indent="-260718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4432211" indent="-260718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E2240F8-CDEF-464A-9801-9CDD66EA1263}" type="slidenum">
              <a:rPr lang="hu-HU" altLang="hu-HU"/>
              <a:pPr/>
              <a:t>30</a:t>
            </a:fld>
            <a:endParaRPr lang="hu-HU" altLang="hu-HU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90E70EC-A443-4645-B3F1-3E05C9CB6482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hu-HU" altLang="en-US" sz="1400"/>
          </a:p>
        </p:txBody>
      </p:sp>
      <p:sp>
        <p:nvSpPr>
          <p:cNvPr id="70659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3324D96D-CE49-41B4-8A64-9F03511A6B4B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hu-HU" altLang="en-US" sz="1400"/>
          </a:p>
        </p:txBody>
      </p:sp>
      <p:sp>
        <p:nvSpPr>
          <p:cNvPr id="70660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DF017E5-9695-404B-BC82-65BB43FC02ED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hu-HU" altLang="en-US" sz="1400"/>
          </a:p>
        </p:txBody>
      </p:sp>
      <p:sp>
        <p:nvSpPr>
          <p:cNvPr id="7066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6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54E76A8-F06E-4DA9-A80C-B04C6931D7E4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hu-HU" altLang="en-US" sz="1400"/>
          </a:p>
        </p:txBody>
      </p:sp>
      <p:sp>
        <p:nvSpPr>
          <p:cNvPr id="72707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856AB3D0-13F2-40FA-9782-DA85BBCA1114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hu-HU" altLang="en-US" sz="1400"/>
          </a:p>
        </p:txBody>
      </p:sp>
      <p:sp>
        <p:nvSpPr>
          <p:cNvPr id="72708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6623F707-6021-4FC7-8E4B-330B87C8AFAB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hu-HU" altLang="en-US" sz="1400"/>
          </a:p>
        </p:txBody>
      </p:sp>
      <p:sp>
        <p:nvSpPr>
          <p:cNvPr id="72709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5113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2710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763EC10-F5CD-4E8E-8095-C24F5405B3E1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hu-HU" altLang="en-US" sz="1400"/>
          </a:p>
        </p:txBody>
      </p:sp>
      <p:sp>
        <p:nvSpPr>
          <p:cNvPr id="7475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A07569CD-FD87-4431-AECE-474A52268D02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hu-HU" altLang="en-US" sz="1400"/>
          </a:p>
        </p:txBody>
      </p:sp>
      <p:sp>
        <p:nvSpPr>
          <p:cNvPr id="74756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2AA3CDA0-09C6-443B-8304-AE28C27B96DC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hu-HU" altLang="en-US" sz="1400"/>
          </a:p>
        </p:txBody>
      </p:sp>
      <p:sp>
        <p:nvSpPr>
          <p:cNvPr id="74757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5113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4758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944EC-C633-4E82-8A14-D7B8F8C3F4C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2859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ACEA9-692F-427D-AE76-46353C5DE1F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7557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431D-1E70-48B6-8729-F94A953CD50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4296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7B06A-2D52-46EF-9DC1-48C4B95D0F6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58187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D3402-0CED-4CBA-9089-86ABDC12262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0666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A4AF2-4920-48B1-9E0A-A3D4F5FC0CA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80972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723E0-1266-47BD-95DD-F094E2CDD01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6764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E8E32-1219-46F3-B42A-2AB0C3D2776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0303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9C0AE-430D-4D0C-AA30-52098803C73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9955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9D0D9-23E7-4051-9F76-94C4FBCE057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5690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4F1EA-3DBF-4251-AD14-4434F0F726F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25992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737E6-AC1B-4E4C-93F3-393A740ECAF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40637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7290A-0390-4A78-A570-A21428865D6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49465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DC1EA-1253-43FE-AA65-3AF9DF9A793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34893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37F18-390C-48B0-8618-68A2E01882E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57606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30C76-32F2-41E4-BCD0-19538D38A07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82688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0E014-9B17-47F5-A6FF-49BEE887912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38891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7B028-8543-4D06-AB59-CB9BD18F913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95961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EEB7F-5CA3-4D17-978C-ADEEFDFAE15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834623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60CD8-AA03-49AB-8310-1B623685A37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8968718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ECCB2-2387-4140-9BF3-86E95F3E621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980056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8E95E-94C4-4AB6-9F0F-C29F44214DC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39162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69C72-703D-4667-A0AE-1F7479A48F1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249338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45CA3-0450-4203-998E-3B8F320BA54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94559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3CEB8-2C35-47C9-911A-7CADD0385CB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67545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B68E0-028E-4FB3-88EA-A5464359866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170296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3F187-0E49-4B54-A09D-BC6E70D9B61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831199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8F10E-E73D-4A0A-A1D7-21C73ABF9E3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285420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52474-F0C7-4B7C-9C02-E3832DECA4A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204318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388E-C694-4151-BC99-8A0A6F761B0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118954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9F680-E596-403F-949F-607346FC192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617226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DF5DF-BFA2-4E55-9336-7A886D19B38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691727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7C718-E644-4A7E-8ADF-09A4C20D13C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967189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B8584-7DB3-4C7B-B976-3B438CA538B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684773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445FE-3FF1-41F9-B0E7-A97D2165A29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722176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F0184-F91C-4DF5-9838-BEF22940863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394594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4A73C-C997-42FD-B2DF-CCA27E239DD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237753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C303C-FCB7-41D0-9B68-CF301DE3378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31206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31046-E1E2-440E-B0E5-4117162496B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042550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C3CBF-A78F-40F0-9453-F7D5E951AE5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450841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C907B-83BE-475D-AFE8-49CD54171B2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98158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62B8F-30FC-41C2-94FA-97A1758FBFD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70057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58600-4D1D-45AE-96CB-E49F3B3EAA3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724856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DAEE3-C370-41E1-9067-243409CBFA3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284409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258F4-21F9-42D4-B66D-C11AC5E8619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677441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6BDFF-C73E-42E7-9CB1-0D71566688F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69432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F60BB-E8A1-490F-99B9-459178C5611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314174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450BE-4E85-4D6D-9B38-D64D4972A61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609928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D709D-9657-4950-BAA8-08750162586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728824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21ABB-4E02-4126-BA21-A86F5E21759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609858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62547-92F0-4FFF-B8FA-736AC060F2E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157286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4CD66-1AE2-4ED0-BF9F-261C45BC90A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486582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CE158-56A1-4F84-8271-8C40C7BA20D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024385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BC49D-022C-4D5C-87A9-0017BFCF3C2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25443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8A242-A93A-4ECB-A2E2-EE05BFD5B8C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948693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FEE72-DBF3-4569-A3B9-B0F1B9F7398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065074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B6F24-345C-43A9-906C-6163CD387CF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393851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1BA39-D573-4D6C-9654-238E898F345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369148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FB36A-7E9E-47E5-8FEF-89740266AD4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440544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3CEC1-2F07-4243-9C43-5182131B844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08981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88D3F-BB50-49BB-8943-436964FEDED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400764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E5A43-1481-4EA6-AEFE-C416D5FAEF9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483069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E1BC1-23EF-45BA-95F1-2BD948E9BBB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940237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BEBDE-8511-457C-9009-5CBD36E8E32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6466574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1CC26-2510-4CB6-8B3C-AACD82B585D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3358100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F11D4-9FE5-40C9-B7A7-3EAFB2CE346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9872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50CE7-46A2-452C-9F63-CB7123BA90C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628942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D5B07-B09B-4AFB-AAE9-1E2FFEEEE8B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068663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857D9-6FDD-409F-90D5-9A7628081E5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931356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22363-BFB7-43EF-8A0C-E2978F2B4FD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56480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A8AFB-633D-4E37-9FDA-711D1525041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8291183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F674C-989E-422C-875F-C64FC69ACF4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36114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82739-58C0-4058-8E87-EC7D92F677B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119942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B58FB-8108-48AC-B80C-B62B33EFB78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7663451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6AE65-F71A-4A1B-9F52-AD55EA5F500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29053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A012B-67E0-415C-8D46-5309CD55347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871819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8C5E1-AB72-4870-9C75-6FAA3C2019A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3622065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335B4-5E96-4B46-8D6D-FCAF5EA7BA6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931145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4270D-65B2-4090-A503-4E94B71B0D4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344090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36748-7A61-41E6-B0AC-F8120AF1814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899498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466DA-02F7-47BA-A612-9A3455A5E77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619664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C98B8-498E-48A6-9367-C5649AE1117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7620419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2ABFB-F973-4509-8F25-F7226E594B6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0806355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8362D-2748-4CC4-9C11-F492EA4B032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796477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5E21F-5212-4A8A-AE71-D6A44FB483A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1476105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49988-09EA-4F87-8E86-07243C2474B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535629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A7602-AB34-462D-8A06-0F378B74749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7643379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E9F72-C005-4C31-92F2-094D30EBA33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188251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504031" y="1763925"/>
            <a:ext cx="9072563" cy="4989036"/>
          </a:xfrm>
        </p:spPr>
        <p:txBody>
          <a:bodyPr/>
          <a:lstStyle/>
          <a:p>
            <a:pPr lvl="0"/>
            <a:endParaRPr lang="hu-H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04031" y="6884204"/>
            <a:ext cx="2352146" cy="524977"/>
          </a:xfrm>
          <a:prstGeom prst="rect">
            <a:avLst/>
          </a:prstGeom>
          <a:ln/>
        </p:spPr>
        <p:txBody>
          <a:bodyPr lIns="100794" tIns="50397" rIns="100794" bIns="50397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44214" y="6884204"/>
            <a:ext cx="3192198" cy="524977"/>
          </a:xfrm>
          <a:prstGeom prst="rect">
            <a:avLst/>
          </a:prstGeom>
          <a:ln/>
        </p:spPr>
        <p:txBody>
          <a:bodyPr lIns="100794" tIns="50397" rIns="100794" bIns="50397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81067-4117-444B-B0E8-FD76B46ADA4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36414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63A04-D625-4A44-AEAE-7D015A598B1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688367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824E5-5705-41A3-AE1D-9A0F721E1AE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999794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2E11E-C9EA-4C5C-9CC8-5E07DD6E5B9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0920575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8E449-355E-4AE6-AF9B-15FAA95AB00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7468286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CDC2D-7D1C-4311-960B-6BAF8FE26F3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1149614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20DB9-739C-45DC-A961-79467DBBB97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857573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5308C-02BD-4210-A8B9-591FA5A8891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426752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244D1-B429-403F-9CAA-9987EF57863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8654745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3A837-3D49-4EC6-9CAC-1A7DAC14B39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1998617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CE024-FE1D-48BA-9E4F-F1901B3CD76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728078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8C072-4582-47A6-99C8-9FF1ADDD6C3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085045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2704D-D90E-4558-95C4-0E63C026127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835877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DC552-E34B-4D68-AD0A-7E5F03C01F3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6564860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22B85-08B0-423D-BCD2-E4112C1B601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4990129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59FCB-8FAD-43C8-AC02-DDD673DB88C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023182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FD928-E93E-4292-A0D7-37DC6305A37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6030940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91B19-EBAD-458E-8D26-0AE32A558F3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495973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7E0E0-AFB9-413D-A558-8F38C759A0E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9193491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81C80-4250-4C04-9F0D-81B0F29C147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81236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80245-C631-4DEC-BFB6-C0EBD035144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4787738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F4AF2-B29D-4E89-AD23-08B71F00AC4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960874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40817-C68E-4EB5-8960-E672A9D4B4B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304207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C341E-6A96-473C-A81F-89FCA631A8A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3258078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830B9-B43B-479B-A763-ADEF0D64552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0346982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B548E-3504-4BED-A36B-26DC11295D5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4651330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42B07-4460-4CAF-8F9A-3400668A43D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5078294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DCF72-F054-4EA3-B2A3-3ED238B3482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371948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C00C8-0F9D-4888-B268-C099BD0334B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710127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00F58-E202-40EC-8E1E-666C9D5B8DF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629054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4D751-A96B-4EBB-B230-4608567CB3E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953797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B1B3A-2BDE-4573-BD53-40275A55313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0292209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3E55A-D3D2-4F63-96E6-2954D4B26EB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670398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46B0B-2B24-44E9-900C-2453EA817D0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7537713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D0B0E-42AE-411A-918F-2CEEBDC46F5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4833079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6885B-2B70-43E1-A3B9-7AB539A0493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7987916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CCF1D-8C21-4853-977E-CF3DDA1A7B9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9811583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2FD52-0E0D-4BA4-B318-C204B275E0A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937104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94FB0-5C17-488C-AA7B-6B148FBF0E4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218684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CE356-2612-4211-BC29-DF384730E1B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0229206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DFD8B-6ADA-4B55-9936-D583D286106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933617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A479C-5E9F-473D-A56C-A62EF42B6A4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8565847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B5F74-1FCC-4FE5-ABC7-FCD53DFFC5D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1393267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1F879-4D5F-4F58-899F-0BC483F72A6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6484535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BB32F-1943-4550-923A-58EA2280B08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2778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1"/>
          <p:cNvSpPr>
            <a:spLocks noChangeArrowheads="1"/>
          </p:cNvSpPr>
          <p:nvPr/>
        </p:nvSpPr>
        <p:spPr bwMode="auto">
          <a:xfrm>
            <a:off x="0" y="0"/>
            <a:ext cx="10080625" cy="3779838"/>
          </a:xfrm>
          <a:prstGeom prst="roundRect">
            <a:avLst>
              <a:gd name="adj" fmla="val 42"/>
            </a:avLst>
          </a:prstGeom>
          <a:gradFill rotWithShape="0">
            <a:gsLst>
              <a:gs pos="0">
                <a:srgbClr val="CCCCC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503238" y="6886575"/>
            <a:ext cx="2338387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30" name="Text Box 5"/>
          <p:cNvSpPr txBox="1">
            <a:spLocks noChangeArrowheads="1"/>
          </p:cNvSpPr>
          <p:nvPr/>
        </p:nvSpPr>
        <p:spPr bwMode="auto">
          <a:xfrm>
            <a:off x="3448050" y="6886575"/>
            <a:ext cx="3186113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fld id="{3E6F59C2-3A51-4DFE-83D7-D1A451B615C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78013B2-C779-4CDC-B8F3-ACCF338789B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E0595DF-0765-413A-8E85-89F57E19FEF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C9B333D-DC8F-4CF3-8C59-1E23FFDBA2A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924C28C-49D5-4E25-B496-326FEEA75BC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508310B-A37D-47AB-822E-8FAAC68198C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2EE1009-85A5-44E8-A56A-031BE8FC59F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822497B-1879-4190-BB1C-6FE149E3476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92" r:id="rId12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8EB0B9B-8739-445F-9E15-BCAF8B2121A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C4FFA29-DD4C-45A6-BE0F-E9FE94C5FDC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F9ED377-FC1B-400C-8B43-70214B68A4D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Címszöveg formátumának szerkesztése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Vázlatszöveg formátumának szerkesztése</a:t>
            </a:r>
          </a:p>
          <a:p>
            <a:pPr lvl="1"/>
            <a:r>
              <a:rPr lang="en-GB" altLang="en-US"/>
              <a:t>Második vázlatszint</a:t>
            </a:r>
          </a:p>
          <a:p>
            <a:pPr lvl="2"/>
            <a:r>
              <a:rPr lang="en-GB" altLang="en-US"/>
              <a:t>Harmadik vázlatszint</a:t>
            </a:r>
          </a:p>
          <a:p>
            <a:pPr lvl="3"/>
            <a:r>
              <a:rPr lang="en-GB" altLang="en-US"/>
              <a:t>Negyedik vázlatszint</a:t>
            </a:r>
          </a:p>
          <a:p>
            <a:pPr lvl="4"/>
            <a:r>
              <a:rPr lang="en-GB" altLang="en-US"/>
              <a:t>Ötödik vázlatszint</a:t>
            </a:r>
          </a:p>
          <a:p>
            <a:pPr lvl="4"/>
            <a:r>
              <a:rPr lang="en-GB" altLang="en-US"/>
              <a:t>Hatodik vázlatszint</a:t>
            </a:r>
          </a:p>
          <a:p>
            <a:pPr lvl="4"/>
            <a:r>
              <a:rPr lang="en-GB" altLang="en-US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B39EB41-5D54-44A3-A8C5-6F365EBC6AF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40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hu.wikipedia.org/wiki/K%C3%A9p:DrGuillotin.jpg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469900" y="179388"/>
            <a:ext cx="9070975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656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8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4400" b="1"/>
              <a:t>A nagy francia forradalom</a:t>
            </a:r>
            <a:br>
              <a:rPr lang="hu-HU" altLang="en-US" sz="4400" b="1"/>
            </a:br>
            <a:r>
              <a:rPr lang="hu-HU" altLang="en-US" sz="4400" b="1"/>
              <a:t>1789-1795 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1474788"/>
            <a:ext cx="8318500" cy="610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69850" y="19050"/>
            <a:ext cx="9937750" cy="5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4000" b="1"/>
              <a:t>A társadalom átalakulása a XVIII. században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58738" y="611188"/>
            <a:ext cx="9845675" cy="498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855663" indent="-6397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just" eaLnBrk="1">
              <a:buClrTx/>
              <a:buFontTx/>
              <a:buNone/>
            </a:pPr>
            <a:r>
              <a:rPr lang="hu-HU" altLang="en-US" sz="2800">
                <a:cs typeface="Times New Roman" panose="02020603050405020304" pitchFamily="18" charset="0"/>
              </a:rPr>
              <a:t>→ átalakuló társadalom: </a:t>
            </a:r>
            <a:r>
              <a:rPr lang="hu-HU" altLang="en-US" sz="2800" u="sng">
                <a:cs typeface="Times New Roman" panose="02020603050405020304" pitchFamily="18" charset="0"/>
              </a:rPr>
              <a:t>POLGÁROSODÁS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r>
              <a:rPr lang="hu-HU" altLang="en-US" sz="2800">
                <a:cs typeface="Times New Roman" panose="02020603050405020304" pitchFamily="18" charset="0"/>
              </a:rPr>
              <a:t>- bekapcsolódás a vállalkozásba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r>
              <a:rPr lang="hu-HU" altLang="en-US" sz="2800">
                <a:cs typeface="Times New Roman" panose="02020603050405020304" pitchFamily="18" charset="0"/>
              </a:rPr>
              <a:t>- bérmunkások megjelenése a városokban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r>
              <a:rPr lang="hu-HU" altLang="en-US" sz="2800">
                <a:cs typeface="Times New Roman" panose="02020603050405020304" pitchFamily="18" charset="0"/>
              </a:rPr>
              <a:t>- parasztság elszegényedése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endParaRPr lang="hu-HU" altLang="en-US" sz="500">
              <a:cs typeface="Times New Roman" panose="02020603050405020304" pitchFamily="18" charset="0"/>
            </a:endParaRP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r>
              <a:rPr lang="hu-HU" altLang="en-US" sz="2800">
                <a:cs typeface="Times New Roman" panose="02020603050405020304" pitchFamily="18" charset="0"/>
              </a:rPr>
              <a:t>↔ A népesség többsége vidéken él, rendi keretek között! 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endParaRPr lang="hu-HU" altLang="en-US" sz="2800">
              <a:cs typeface="Times New Roman" panose="02020603050405020304" pitchFamily="18" charset="0"/>
            </a:endParaRPr>
          </a:p>
        </p:txBody>
      </p:sp>
      <p:pic>
        <p:nvPicPr>
          <p:cNvPr id="16388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3708400"/>
            <a:ext cx="5507037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08400"/>
            <a:ext cx="4375150" cy="370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503238" y="125413"/>
            <a:ext cx="906145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5400" b="1">
                <a:solidFill>
                  <a:srgbClr val="F57900"/>
                </a:solidFill>
                <a:latin typeface="Bitstream Vera Sans" pitchFamily="32" charset="0"/>
              </a:rPr>
              <a:t>Társadalmi </a:t>
            </a:r>
            <a:r>
              <a:rPr lang="hu-HU" altLang="en-US" sz="5400" b="1">
                <a:solidFill>
                  <a:srgbClr val="F27900"/>
                </a:solidFill>
                <a:latin typeface="Bitstream Vera Sans" pitchFamily="32" charset="0"/>
              </a:rPr>
              <a:t>feszültségek</a:t>
            </a:r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144463" y="971550"/>
            <a:ext cx="9936162" cy="555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339725" indent="-33972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Font typeface="Wingdings" charset="2"/>
              <a:buChar char=""/>
            </a:pPr>
            <a:r>
              <a:rPr lang="hu-HU" altLang="en-US"/>
              <a:t>A </a:t>
            </a:r>
            <a:r>
              <a:rPr lang="hu-HU" altLang="en-US" b="1" u="sng"/>
              <a:t>POLGÁRSÁG</a:t>
            </a:r>
            <a:r>
              <a:rPr lang="hu-HU" altLang="en-US"/>
              <a:t> nehezen viseli a </a:t>
            </a:r>
            <a:r>
              <a:rPr lang="hu-HU" altLang="en-US" b="1"/>
              <a:t>RENDI</a:t>
            </a:r>
            <a:r>
              <a:rPr lang="hu-HU" altLang="en-US"/>
              <a:t> jellegű kötöttségeket és egyenlőtlenségeket</a:t>
            </a:r>
          </a:p>
          <a:p>
            <a:pPr eaLnBrk="1">
              <a:buFont typeface="Wingdings" charset="2"/>
              <a:buChar char=""/>
            </a:pPr>
            <a:r>
              <a:rPr lang="hu-HU" altLang="en-US"/>
              <a:t>Párizsban megnő a bérmunkások és kispolgárok </a:t>
            </a:r>
            <a:r>
              <a:rPr lang="hu-HU" altLang="en-US" b="1" u="sng"/>
              <a:t>TÖMEGE</a:t>
            </a:r>
            <a:r>
              <a:rPr lang="hu-HU" altLang="en-US"/>
              <a:t>: biztosítják a forradalom támogatottságát</a:t>
            </a:r>
          </a:p>
          <a:p>
            <a:pPr eaLnBrk="1">
              <a:buFont typeface="Wingdings" charset="2"/>
              <a:buChar char=""/>
            </a:pPr>
            <a:r>
              <a:rPr lang="hu-HU" altLang="en-US"/>
              <a:t>A </a:t>
            </a:r>
            <a:r>
              <a:rPr lang="hu-HU" altLang="en-US" b="1" u="sng"/>
              <a:t>FELVILÁGOSODÁS</a:t>
            </a:r>
            <a:r>
              <a:rPr lang="hu-HU" altLang="en-US" b="1"/>
              <a:t> </a:t>
            </a:r>
            <a:r>
              <a:rPr lang="hu-HU" altLang="en-US"/>
              <a:t>eszméinek terjedése: megkérdőjeleződik az abszolutizmus jogszerűsége</a:t>
            </a:r>
          </a:p>
          <a:p>
            <a:pPr eaLnBrk="1">
              <a:buClrTx/>
              <a:buFontTx/>
              <a:buNone/>
            </a:pPr>
            <a:endParaRPr lang="hu-HU" altLang="en-US"/>
          </a:p>
        </p:txBody>
      </p:sp>
      <p:pic>
        <p:nvPicPr>
          <p:cNvPr id="1843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4132263"/>
            <a:ext cx="9664700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493713" y="0"/>
            <a:ext cx="9070975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4800" b="1"/>
              <a:t>A király: XVI. Lajos (1774-1793)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0" y="879475"/>
            <a:ext cx="10067925" cy="165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209550"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Clr>
                <a:srgbClr val="F579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en-US" sz="2800" b="1" u="sng">
                <a:solidFill>
                  <a:srgbClr val="000000"/>
                </a:solidFill>
                <a:latin typeface="Times New Roman" panose="02020603050405020304" pitchFamily="18" charset="0"/>
              </a:rPr>
              <a:t>Az abszolutizmus hanyatlása</a:t>
            </a:r>
            <a:r>
              <a:rPr lang="hu-HU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</a:pPr>
            <a:r>
              <a:rPr lang="hu-HU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- fényűzés, pazarlás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</a:pPr>
            <a:r>
              <a:rPr lang="hu-HU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- az „idegen” királyné elleni gyűlölet (Maria Antoinette)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2906713"/>
            <a:ext cx="6494462" cy="340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712788" y="7210425"/>
            <a:ext cx="187325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800" b="1">
                <a:latin typeface="Arial" panose="020B0604020202020204" pitchFamily="34" charset="0"/>
              </a:rPr>
              <a:t>XVI. Lajos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824413" y="6511925"/>
            <a:ext cx="4537075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800" b="1">
                <a:latin typeface="Arial" panose="020B0604020202020204" pitchFamily="34" charset="0"/>
              </a:rPr>
              <a:t>és felesége: Maria Antoinette</a:t>
            </a:r>
          </a:p>
        </p:txBody>
      </p:sp>
      <p:pic>
        <p:nvPicPr>
          <p:cNvPr id="20487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2506663"/>
            <a:ext cx="3263900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88" y="3959225"/>
            <a:ext cx="6048375" cy="34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95885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88900"/>
            <a:ext cx="5891212" cy="372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4038600"/>
            <a:ext cx="344805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4" name="Text Box 5"/>
          <p:cNvSpPr txBox="1">
            <a:spLocks noChangeArrowheads="1"/>
          </p:cNvSpPr>
          <p:nvPr/>
        </p:nvSpPr>
        <p:spPr bwMode="auto">
          <a:xfrm>
            <a:off x="431800" y="6911975"/>
            <a:ext cx="287972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2600" b="1">
                <a:latin typeface="Arial" panose="020B0604020202020204" pitchFamily="34" charset="0"/>
              </a:rPr>
              <a:t>Versailles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87338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3959225"/>
            <a:ext cx="4249738" cy="331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1584325" y="6264275"/>
            <a:ext cx="3024188" cy="82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2600" b="1">
                <a:latin typeface="Arial" panose="020B0604020202020204" pitchFamily="34" charset="0"/>
              </a:rPr>
              <a:t>Mária Antónia „hóbortjai”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503238" y="-6350"/>
            <a:ext cx="907097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Az egyház</a:t>
            </a:r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0" y="827088"/>
            <a:ext cx="9070975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209550"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Clr>
                <a:srgbClr val="F579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Az abszolutizmus eszmei támasza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</a:pPr>
            <a:r>
              <a:rPr lang="hu-HU" altLang="en-US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↔ tekintélye megrendül</a:t>
            </a:r>
          </a:p>
          <a:p>
            <a:pPr eaLnBrk="1">
              <a:lnSpc>
                <a:spcPct val="93000"/>
              </a:lnSpc>
              <a:spcAft>
                <a:spcPts val="1138"/>
              </a:spcAft>
              <a:buSzPct val="100000"/>
            </a:pPr>
            <a:r>
              <a:rPr lang="hu-HU" altLang="en-US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fényűzés</a:t>
            </a:r>
          </a:p>
          <a:p>
            <a:pPr eaLnBrk="1">
              <a:lnSpc>
                <a:spcPct val="93000"/>
              </a:lnSpc>
              <a:spcAft>
                <a:spcPts val="1138"/>
              </a:spcAft>
              <a:buSzPct val="100000"/>
            </a:pPr>
            <a:r>
              <a:rPr lang="hu-HU" altLang="en-US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felvilágosodás eszméinek terjedése</a:t>
            </a:r>
          </a:p>
        </p:txBody>
      </p:sp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325" y="2124075"/>
            <a:ext cx="4576763" cy="543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9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082925"/>
            <a:ext cx="4811712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503238" y="0"/>
            <a:ext cx="9070975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A nemesség</a:t>
            </a:r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144463" y="974725"/>
            <a:ext cx="9936162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342900" indent="-3365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1.) </a:t>
            </a:r>
            <a:r>
              <a:rPr lang="hu-HU" altLang="en-US" sz="2600" b="1" u="sng">
                <a:latin typeface="Calibri" panose="020F0502020204030204" pitchFamily="34" charset="0"/>
              </a:rPr>
              <a:t>arisztokrácia</a:t>
            </a:r>
            <a:r>
              <a:rPr lang="hu-HU" altLang="en-US" sz="2600" b="1">
                <a:latin typeface="Calibri" panose="020F0502020204030204" pitchFamily="34" charset="0"/>
              </a:rPr>
              <a:t> (nagy földbirtokosok)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- a költséges udvari élet miatt eladósodnak (királyi kegydíjakra szorulnak)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- </a:t>
            </a:r>
            <a:r>
              <a:rPr lang="hu-HU" altLang="en-US" sz="2600">
                <a:solidFill>
                  <a:srgbClr val="008000"/>
                </a:solidFill>
                <a:latin typeface="Calibri" panose="020F0502020204030204" pitchFamily="34" charset="0"/>
              </a:rPr>
              <a:t>modernizálják a birtokaikat és bekapcsolódnak a vállalkozásba</a:t>
            </a:r>
          </a:p>
          <a:p>
            <a:pPr eaLnBrk="1"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2.) </a:t>
            </a:r>
            <a:r>
              <a:rPr lang="hu-HU" altLang="en-US" sz="2600" b="1" u="sng">
                <a:latin typeface="Calibri" panose="020F0502020204030204" pitchFamily="34" charset="0"/>
              </a:rPr>
              <a:t>vidéki nemesség</a:t>
            </a:r>
            <a:r>
              <a:rPr lang="hu-HU" altLang="en-US" sz="2600" b="1">
                <a:latin typeface="Calibri" panose="020F0502020204030204" pitchFamily="34" charset="0"/>
              </a:rPr>
              <a:t> (kisebb földbirtokkal)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- hagyományos életmód, nem kapcsolódnak be a vállalkozásba („A rang kötelez.”)</a:t>
            </a:r>
          </a:p>
          <a:p>
            <a:pPr eaLnBrk="1"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3.) </a:t>
            </a:r>
            <a:r>
              <a:rPr lang="hu-HU" altLang="en-US" sz="2600" b="1" u="sng">
                <a:latin typeface="Calibri" panose="020F0502020204030204" pitchFamily="34" charset="0"/>
              </a:rPr>
              <a:t>taláros nemesség</a:t>
            </a:r>
            <a:r>
              <a:rPr lang="hu-HU" altLang="en-US" sz="2600" b="1">
                <a:latin typeface="Calibri" panose="020F0502020204030204" pitchFamily="34" charset="0"/>
              </a:rPr>
              <a:t> (magas hivatalt vásárló polgár)</a:t>
            </a:r>
          </a:p>
          <a:p>
            <a:pPr eaLnBrk="1">
              <a:spcAft>
                <a:spcPts val="1138"/>
              </a:spcAft>
              <a:buFont typeface="Times New Roman" panose="02020603050405020304" pitchFamily="18" charset="0"/>
              <a:buChar char="-"/>
            </a:pPr>
            <a:r>
              <a:rPr lang="hu-HU" altLang="en-US" sz="2600">
                <a:latin typeface="Calibri" panose="020F0502020204030204" pitchFamily="34" charset="0"/>
              </a:rPr>
              <a:t>a kezdetben élethosszig szóló nemesi cím örökölhetővé 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      tételén fáradoznak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endParaRPr lang="hu-HU" altLang="en-US" sz="2600">
              <a:latin typeface="Calibri" panose="020F0502020204030204" pitchFamily="34" charset="0"/>
            </a:endParaRPr>
          </a:p>
        </p:txBody>
      </p:sp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38" y="4951413"/>
            <a:ext cx="4103687" cy="260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5184775" y="6372225"/>
            <a:ext cx="16764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8678" name="Text Box 5"/>
          <p:cNvSpPr txBox="1">
            <a:spLocks noChangeArrowheads="1"/>
          </p:cNvSpPr>
          <p:nvPr/>
        </p:nvSpPr>
        <p:spPr bwMode="auto">
          <a:xfrm>
            <a:off x="5111750" y="6156325"/>
            <a:ext cx="1368425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8679" name="Text Box 6"/>
          <p:cNvSpPr txBox="1">
            <a:spLocks noChangeArrowheads="1"/>
          </p:cNvSpPr>
          <p:nvPr/>
        </p:nvSpPr>
        <p:spPr bwMode="auto">
          <a:xfrm>
            <a:off x="2830513" y="6545263"/>
            <a:ext cx="3168650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875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200" b="1"/>
              <a:t>Chenonceaux kastélya</a:t>
            </a:r>
          </a:p>
          <a:p>
            <a:pPr algn="ctr" eaLnBrk="1">
              <a:spcBef>
                <a:spcPts val="875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200" b="1">
                <a:cs typeface="Times New Roman" panose="02020603050405020304" pitchFamily="18" charset="0"/>
              </a:rPr>
              <a:t>a Loire mentén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503238" y="66675"/>
            <a:ext cx="9070975" cy="78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Parasztság</a:t>
            </a: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770063"/>
            <a:ext cx="4606925" cy="578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4" name="Text Box 3"/>
          <p:cNvSpPr txBox="1">
            <a:spLocks noChangeArrowheads="1"/>
          </p:cNvSpPr>
          <p:nvPr/>
        </p:nvSpPr>
        <p:spPr bwMode="auto">
          <a:xfrm>
            <a:off x="177800" y="971550"/>
            <a:ext cx="9721850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342900" indent="-3365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just" eaLnBrk="1">
              <a:buClrTx/>
              <a:buFontTx/>
              <a:buNone/>
            </a:pPr>
            <a:r>
              <a:rPr lang="hu-HU" altLang="en-US" sz="3000">
                <a:cs typeface="Times New Roman" panose="02020603050405020304" pitchFamily="18" charset="0"/>
              </a:rPr>
              <a:t>→</a:t>
            </a:r>
            <a:r>
              <a:rPr lang="hu-HU" altLang="en-US" sz="3000"/>
              <a:t> a lakosság döntő többségét ők teszik ki</a:t>
            </a:r>
          </a:p>
          <a:p>
            <a:pPr algn="just" eaLnBrk="1">
              <a:buClrTx/>
              <a:buFontTx/>
              <a:buNone/>
            </a:pPr>
            <a:r>
              <a:rPr lang="hu-HU" altLang="en-US" sz="3000">
                <a:cs typeface="Times New Roman" panose="02020603050405020304" pitchFamily="18" charset="0"/>
              </a:rPr>
              <a:t>→ megszűnik a hagyományos jobbágyság (bérlők!)</a:t>
            </a:r>
          </a:p>
          <a:p>
            <a:pPr algn="just" eaLnBrk="1">
              <a:lnSpc>
                <a:spcPct val="139000"/>
              </a:lnSpc>
              <a:buClrTx/>
              <a:buFontTx/>
              <a:buNone/>
            </a:pPr>
            <a:endParaRPr lang="hu-HU" altLang="en-US" sz="3000">
              <a:solidFill>
                <a:srgbClr val="008000"/>
              </a:solidFill>
            </a:endParaRPr>
          </a:p>
          <a:p>
            <a:pPr algn="just" eaLnBrk="1">
              <a:lnSpc>
                <a:spcPct val="139000"/>
              </a:lnSpc>
              <a:buFont typeface="Times New Roman" panose="02020603050405020304" pitchFamily="18" charset="0"/>
              <a:buChar char="-"/>
            </a:pPr>
            <a:r>
              <a:rPr lang="hu-HU" altLang="en-US" sz="3000" b="1"/>
              <a:t>nehezen fizeti az állami adókat</a:t>
            </a:r>
          </a:p>
          <a:p>
            <a:pPr algn="just" eaLnBrk="1">
              <a:lnSpc>
                <a:spcPct val="139000"/>
              </a:lnSpc>
              <a:buFont typeface="Times New Roman" panose="02020603050405020304" pitchFamily="18" charset="0"/>
              <a:buChar char="-"/>
            </a:pPr>
            <a:r>
              <a:rPr lang="hu-HU" altLang="en-US" sz="3000" b="1"/>
              <a:t>veszélyben a megélhetése </a:t>
            </a:r>
          </a:p>
          <a:p>
            <a:pPr eaLnBrk="1">
              <a:lnSpc>
                <a:spcPct val="139000"/>
              </a:lnSpc>
              <a:buFont typeface="Times New Roman" panose="02020603050405020304" pitchFamily="18" charset="0"/>
              <a:buChar char="-"/>
            </a:pPr>
            <a:r>
              <a:rPr lang="hu-HU" altLang="en-US" sz="3000" b="1"/>
              <a:t>rossz termésű évek!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501650" y="-11113"/>
            <a:ext cx="9070975" cy="838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972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8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A polgárság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3328988"/>
            <a:ext cx="2627312" cy="423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2" name="Text Box 3"/>
          <p:cNvSpPr txBox="1">
            <a:spLocks noChangeArrowheads="1"/>
          </p:cNvSpPr>
          <p:nvPr/>
        </p:nvSpPr>
        <p:spPr bwMode="auto">
          <a:xfrm>
            <a:off x="215900" y="1058863"/>
            <a:ext cx="9683750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342900" indent="-3365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2800" b="1" u="sng">
                <a:solidFill>
                  <a:schemeClr val="tx1"/>
                </a:solidFill>
              </a:rPr>
              <a:t>nagypolgárság</a:t>
            </a:r>
            <a:r>
              <a:rPr lang="hu-HU" altLang="en-US" sz="2800">
                <a:solidFill>
                  <a:schemeClr val="tx1"/>
                </a:solidFill>
              </a:rPr>
              <a:t>: gazdagabb az arisztokráciánál!</a:t>
            </a:r>
          </a:p>
          <a:p>
            <a:pPr eaLnBrk="1">
              <a:buClrTx/>
              <a:buFontTx/>
              <a:buNone/>
            </a:pPr>
            <a:r>
              <a:rPr lang="hu-HU" altLang="en-US" sz="2800">
                <a:solidFill>
                  <a:schemeClr val="tx1"/>
                </a:solidFill>
              </a:rPr>
              <a:t>hitelezés az államnak, adóbérlet, földbirtokok megszerzése</a:t>
            </a:r>
          </a:p>
          <a:p>
            <a:pPr eaLnBrk="1">
              <a:buClrTx/>
              <a:buFontTx/>
              <a:buNone/>
            </a:pPr>
            <a:endParaRPr lang="hu-HU" altLang="en-US" sz="2800">
              <a:solidFill>
                <a:schemeClr val="tx1"/>
              </a:solidFill>
            </a:endParaRP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800" b="1" u="sng">
                <a:solidFill>
                  <a:schemeClr val="tx1"/>
                </a:solidFill>
              </a:rPr>
              <a:t>kispolgárság</a:t>
            </a:r>
            <a:r>
              <a:rPr lang="hu-HU" altLang="en-US" sz="2800">
                <a:solidFill>
                  <a:schemeClr val="tx1"/>
                </a:solidFill>
              </a:rPr>
              <a:t>: nehezen tartanak lépést a fejlődéssel </a:t>
            </a:r>
            <a:r>
              <a:rPr lang="hu-HU" altLang="en-US" sz="2800">
                <a:solidFill>
                  <a:schemeClr val="tx1"/>
                </a:solidFill>
                <a:cs typeface="Times New Roman" panose="02020603050405020304" pitchFamily="18" charset="0"/>
              </a:rPr>
              <a:t>↔ legnagyobb arány!</a:t>
            </a:r>
          </a:p>
          <a:p>
            <a:pPr eaLnBrk="1">
              <a:buClrTx/>
              <a:buFontTx/>
              <a:buNone/>
            </a:pPr>
            <a:r>
              <a:rPr lang="hu-HU" altLang="en-US" sz="2800" b="1" u="sng">
                <a:solidFill>
                  <a:schemeClr val="tx1"/>
                </a:solidFill>
                <a:cs typeface="Times New Roman" panose="02020603050405020304" pitchFamily="18" charset="0"/>
              </a:rPr>
              <a:t>bérmunkások</a:t>
            </a:r>
            <a:r>
              <a:rPr lang="hu-HU" altLang="en-US" sz="2800">
                <a:solidFill>
                  <a:schemeClr val="tx1"/>
                </a:solidFill>
                <a:cs typeface="Times New Roman" panose="02020603050405020304" pitchFamily="18" charset="0"/>
              </a:rPr>
              <a:t>: nagy arányban nő a létszámuk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800">
                <a:solidFill>
                  <a:schemeClr val="tx1"/>
                </a:solidFill>
                <a:cs typeface="Times New Roman" panose="02020603050405020304" pitchFamily="18" charset="0"/>
              </a:rPr>
              <a:t>→ városi szegénység létszáma is nő</a:t>
            </a:r>
          </a:p>
          <a:p>
            <a:pPr eaLnBrk="1">
              <a:buClrTx/>
              <a:buFontTx/>
              <a:buNone/>
            </a:pPr>
            <a:endParaRPr lang="hu-HU" altLang="en-US" sz="280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3277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4922838"/>
            <a:ext cx="4446588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503238" y="0"/>
            <a:ext cx="9070975" cy="7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5400" b="1">
                <a:solidFill>
                  <a:schemeClr val="tx1"/>
                </a:solidFill>
              </a:rPr>
              <a:t>Államcsőd</a:t>
            </a: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36513" y="746125"/>
            <a:ext cx="9070975" cy="525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855663" indent="-6397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just" eaLnBrk="1">
              <a:buClrTx/>
              <a:buFontTx/>
              <a:buNone/>
            </a:pPr>
            <a:r>
              <a:rPr lang="hu-HU" altLang="en-US"/>
              <a:t>- költséges udvartartás és hadsereg</a:t>
            </a:r>
          </a:p>
          <a:p>
            <a:pPr algn="just" eaLnBrk="1">
              <a:buClrTx/>
              <a:buFontTx/>
              <a:buNone/>
            </a:pPr>
            <a:r>
              <a:rPr lang="hu-HU" altLang="en-US"/>
              <a:t>- </a:t>
            </a:r>
            <a:r>
              <a:rPr lang="hu-HU" altLang="en-US" b="1" u="sng"/>
              <a:t>költséges külpolitika</a:t>
            </a:r>
            <a:r>
              <a:rPr lang="hu-HU" altLang="en-US" b="1"/>
              <a:t> </a:t>
            </a:r>
            <a:r>
              <a:rPr lang="hu-HU" altLang="en-US"/>
              <a:t>(függetlenségi háború)</a:t>
            </a:r>
          </a:p>
          <a:p>
            <a:pPr algn="just" eaLnBrk="1">
              <a:buClrTx/>
              <a:buFontTx/>
              <a:buNone/>
            </a:pPr>
            <a:r>
              <a:rPr lang="hu-HU" altLang="en-US">
                <a:cs typeface="Times New Roman" panose="02020603050405020304" pitchFamily="18" charset="0"/>
              </a:rPr>
              <a:t>↔ </a:t>
            </a:r>
            <a:r>
              <a:rPr lang="hu-HU" altLang="en-US" b="1">
                <a:solidFill>
                  <a:srgbClr val="C00000"/>
                </a:solidFill>
                <a:cs typeface="Times New Roman" panose="02020603050405020304" pitchFamily="18" charset="0"/>
              </a:rPr>
              <a:t>Takarékossági kísérletek bukása </a:t>
            </a:r>
            <a:r>
              <a:rPr lang="hu-HU" altLang="en-US">
                <a:cs typeface="Times New Roman" panose="02020603050405020304" pitchFamily="18" charset="0"/>
              </a:rPr>
              <a:t>(pl.: Jacques Necker)</a:t>
            </a:r>
          </a:p>
          <a:p>
            <a:pPr algn="just" eaLnBrk="1">
              <a:buClrTx/>
              <a:buFontTx/>
              <a:buNone/>
            </a:pPr>
            <a:r>
              <a:rPr lang="hu-HU" altLang="en-US">
                <a:cs typeface="Times New Roman" panose="02020603050405020304" pitchFamily="18" charset="0"/>
              </a:rPr>
              <a:t>     + rossz termésű évek: </a:t>
            </a:r>
            <a:r>
              <a:rPr lang="hu-HU" altLang="en-US" b="1" u="sng">
                <a:cs typeface="Times New Roman" panose="02020603050405020304" pitchFamily="18" charset="0"/>
              </a:rPr>
              <a:t>éhezés</a:t>
            </a:r>
            <a:r>
              <a:rPr lang="hu-HU" altLang="en-US" b="1">
                <a:cs typeface="Times New Roman" panose="02020603050405020304" pitchFamily="18" charset="0"/>
              </a:rPr>
              <a:t>!</a:t>
            </a:r>
          </a:p>
          <a:p>
            <a:pPr algn="just" eaLnBrk="1">
              <a:buClrTx/>
              <a:buFontTx/>
              <a:buNone/>
            </a:pPr>
            <a:endParaRPr lang="hu-HU" altLang="en-US">
              <a:cs typeface="Times New Roman" panose="02020603050405020304" pitchFamily="18" charset="0"/>
            </a:endParaRPr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275" y="2674938"/>
            <a:ext cx="3509963" cy="443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82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4925"/>
            <a:ext cx="5106987" cy="367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2" name="Text Box 5"/>
          <p:cNvSpPr txBox="1">
            <a:spLocks noChangeArrowheads="1"/>
          </p:cNvSpPr>
          <p:nvPr/>
        </p:nvSpPr>
        <p:spPr bwMode="auto">
          <a:xfrm>
            <a:off x="7046913" y="7112000"/>
            <a:ext cx="194468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600" b="1"/>
              <a:t>Jacques Necker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541338" y="19050"/>
            <a:ext cx="907097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A rendi mozgalom</a:t>
            </a:r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146050" y="814388"/>
            <a:ext cx="9863138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855663" indent="-6397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just" eaLnBrk="1">
              <a:buClrTx/>
              <a:buFontTx/>
              <a:buNone/>
            </a:pPr>
            <a:r>
              <a:rPr lang="hu-HU" altLang="en-US">
                <a:cs typeface="Times New Roman" panose="02020603050405020304" pitchFamily="18" charset="0"/>
              </a:rPr>
              <a:t>→ a király elhatározza a </a:t>
            </a:r>
            <a:r>
              <a:rPr lang="hu-HU" altLang="en-US" b="1" u="sng">
                <a:cs typeface="Times New Roman" panose="02020603050405020304" pitchFamily="18" charset="0"/>
              </a:rPr>
              <a:t>RENDI GYŰLÉS</a:t>
            </a:r>
            <a:r>
              <a:rPr lang="hu-HU" altLang="en-US" u="sng">
                <a:cs typeface="Times New Roman" panose="02020603050405020304" pitchFamily="18" charset="0"/>
              </a:rPr>
              <a:t> </a:t>
            </a:r>
            <a:r>
              <a:rPr lang="hu-HU" altLang="en-US">
                <a:cs typeface="Times New Roman" panose="02020603050405020304" pitchFamily="18" charset="0"/>
              </a:rPr>
              <a:t>összehívását 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r>
              <a:rPr lang="hu-HU" altLang="en-US">
                <a:cs typeface="Times New Roman" panose="02020603050405020304" pitchFamily="18" charset="0"/>
              </a:rPr>
              <a:t>→ 1789, tavasz: rendi gyűlési választások – </a:t>
            </a:r>
            <a:r>
              <a:rPr lang="hu-HU" altLang="en-US"/>
              <a:t>A felvilágosodás eszméinek és az alkotmányosság igényének terjedése még a főnemesség egyes rangos képviselőinek körében is (pl.: az orleans-i herceg, </a:t>
            </a:r>
            <a:r>
              <a:rPr lang="hu-HU" altLang="en-US" b="1"/>
              <a:t>La Fayette</a:t>
            </a:r>
            <a:r>
              <a:rPr lang="hu-HU" altLang="en-US"/>
              <a:t>, </a:t>
            </a:r>
            <a:r>
              <a:rPr lang="hu-HU" altLang="en-US" b="1"/>
              <a:t>Mirabeau</a:t>
            </a:r>
            <a:r>
              <a:rPr lang="hu-HU" altLang="en-US"/>
              <a:t>)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endParaRPr lang="hu-HU" altLang="en-US">
              <a:cs typeface="Times New Roman" panose="02020603050405020304" pitchFamily="18" charset="0"/>
            </a:endParaRPr>
          </a:p>
          <a:p>
            <a:pPr algn="just" eaLnBrk="1">
              <a:buClrTx/>
              <a:buFontTx/>
              <a:buNone/>
            </a:pPr>
            <a:endParaRPr lang="hu-HU" altLang="en-US">
              <a:cs typeface="Times New Roman" panose="02020603050405020304" pitchFamily="18" charset="0"/>
            </a:endParaRPr>
          </a:p>
        </p:txBody>
      </p:sp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50" y="3563938"/>
            <a:ext cx="5616575" cy="417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3" y="3913188"/>
            <a:ext cx="2862262" cy="364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8208963" y="4198938"/>
            <a:ext cx="1657350" cy="43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buClrTx/>
              <a:buFontTx/>
              <a:buNone/>
              <a:defRPr/>
            </a:pPr>
            <a:r>
              <a:rPr lang="hu-HU" alt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rPr>
              <a:t>La Fayette</a:t>
            </a:r>
          </a:p>
        </p:txBody>
      </p:sp>
      <p:sp>
        <p:nvSpPr>
          <p:cNvPr id="36871" name="Text Box 6"/>
          <p:cNvSpPr txBox="1">
            <a:spLocks noChangeArrowheads="1"/>
          </p:cNvSpPr>
          <p:nvPr/>
        </p:nvSpPr>
        <p:spPr bwMode="auto">
          <a:xfrm>
            <a:off x="-123825" y="7019925"/>
            <a:ext cx="1582738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200" b="1"/>
              <a:t>Mirabeau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503238" y="0"/>
            <a:ext cx="9070975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4500" b="1"/>
              <a:t>A rendi gyűlés</a:t>
            </a:r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0" y="611188"/>
            <a:ext cx="9864725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855663" indent="-6397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3000"/>
              <a:t>Vita az ülésezés rendjéről: </a:t>
            </a:r>
          </a:p>
          <a:p>
            <a:pPr eaLnBrk="1">
              <a:buClr>
                <a:srgbClr val="F57900"/>
              </a:buClr>
              <a:buFont typeface="Wingdings" charset="2"/>
              <a:buChar char=""/>
            </a:pPr>
            <a:r>
              <a:rPr lang="hu-HU" altLang="en-US" sz="3000"/>
              <a:t>A </a:t>
            </a:r>
            <a:r>
              <a:rPr lang="hu-HU" altLang="en-US" sz="3000" u="sng"/>
              <a:t>„harmadik rend” (polgárok és parasztok képviselői)</a:t>
            </a:r>
            <a:r>
              <a:rPr lang="hu-HU" altLang="en-US" sz="3000"/>
              <a:t> </a:t>
            </a:r>
            <a:r>
              <a:rPr lang="hu-HU" altLang="en-US" sz="3000" u="sng"/>
              <a:t>követelése</a:t>
            </a:r>
            <a:r>
              <a:rPr lang="hu-HU" altLang="en-US" sz="3000"/>
              <a:t>: ugyanannyi képviselő, mint az első két rendben és személyenkénti szavazás (a király csak az előbbit engedélyezi)</a:t>
            </a:r>
          </a:p>
          <a:p>
            <a:pPr algn="just" eaLnBrk="1">
              <a:buClrTx/>
              <a:buFontTx/>
              <a:buNone/>
            </a:pPr>
            <a:r>
              <a:rPr lang="hu-HU" altLang="en-US" sz="3000">
                <a:cs typeface="Times New Roman" panose="02020603050405020304" pitchFamily="18" charset="0"/>
              </a:rPr>
              <a:t>→ </a:t>
            </a:r>
            <a:r>
              <a:rPr lang="hu-HU" altLang="en-US" sz="3000" b="1" u="sng">
                <a:cs typeface="Times New Roman" panose="02020603050405020304" pitchFamily="18" charset="0"/>
              </a:rPr>
              <a:t>LABDAHÁZI ESKÜ</a:t>
            </a:r>
            <a:r>
              <a:rPr lang="hu-HU" altLang="en-US" sz="3000">
                <a:cs typeface="Times New Roman" panose="02020603050405020304" pitchFamily="18" charset="0"/>
              </a:rPr>
              <a:t>: Nem oszlanak fel addig, amíg nem születik meg az új alkotmány!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3000">
                <a:cs typeface="Times New Roman" panose="02020603050405020304" pitchFamily="18" charset="0"/>
              </a:rPr>
              <a:t>→ </a:t>
            </a:r>
            <a:r>
              <a:rPr lang="hu-HU" altLang="en-US" sz="3000" b="1">
                <a:cs typeface="Times New Roman" panose="02020603050405020304" pitchFamily="18" charset="0"/>
              </a:rPr>
              <a:t>ALKOTMÁNYOZÓ NEMZETGYŰLÉS</a:t>
            </a:r>
          </a:p>
        </p:txBody>
      </p:sp>
      <p:pic>
        <p:nvPicPr>
          <p:cNvPr id="3891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25" y="4643438"/>
            <a:ext cx="5191125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395288"/>
            <a:ext cx="680402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4086225"/>
            <a:ext cx="5826125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4" name="Text Box 3"/>
          <p:cNvSpPr txBox="1">
            <a:spLocks noChangeArrowheads="1"/>
          </p:cNvSpPr>
          <p:nvPr/>
        </p:nvSpPr>
        <p:spPr bwMode="auto">
          <a:xfrm>
            <a:off x="6408738" y="323850"/>
            <a:ext cx="3095625" cy="4905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800" b="1"/>
              <a:t>A labdaházi eskü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613275"/>
            <a:ext cx="5116513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503238" y="19050"/>
            <a:ext cx="9070975" cy="80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4800" b="1">
                <a:solidFill>
                  <a:srgbClr val="FF0000"/>
                </a:solidFill>
              </a:rPr>
              <a:t>A Bastille ostroma: 1789. július 14.</a:t>
            </a:r>
          </a:p>
        </p:txBody>
      </p:sp>
      <p:sp>
        <p:nvSpPr>
          <p:cNvPr id="43012" name="Text Box 2"/>
          <p:cNvSpPr txBox="1">
            <a:spLocks noChangeArrowheads="1"/>
          </p:cNvSpPr>
          <p:nvPr/>
        </p:nvSpPr>
        <p:spPr bwMode="auto">
          <a:xfrm>
            <a:off x="238125" y="827088"/>
            <a:ext cx="9720263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852488" indent="-64293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>
                <a:srgbClr val="FF0000"/>
              </a:buClr>
              <a:buFont typeface="Wingdings"/>
              <a:buChar char="Ø"/>
            </a:pPr>
            <a:r>
              <a:rPr lang="hu-HU" altLang="en-US" sz="2800" dirty="0"/>
              <a:t>A király csapatokat rendel Párizsba</a:t>
            </a:r>
          </a:p>
          <a:p>
            <a:pPr marL="209550" indent="0" eaLnBrk="1">
              <a:buClrTx/>
            </a:pPr>
            <a:r>
              <a:rPr lang="hu-HU" altLang="en-US" sz="2800" dirty="0">
                <a:cs typeface="Times New Roman" panose="02020603050405020304" pitchFamily="18" charset="0"/>
              </a:rPr>
              <a:t>            → a félelem növekedése a városi tömeg körében</a:t>
            </a:r>
          </a:p>
          <a:p>
            <a:pPr marL="209550" indent="0" eaLnBrk="1">
              <a:buClrTx/>
            </a:pPr>
            <a:r>
              <a:rPr lang="hu-HU" altLang="en-US" sz="2800" dirty="0">
                <a:cs typeface="Times New Roman" panose="02020603050405020304" pitchFamily="18" charset="0"/>
              </a:rPr>
              <a:t>            → radikális szónokok, újságírók</a:t>
            </a:r>
          </a:p>
          <a:p>
            <a:pPr eaLnBrk="1">
              <a:buClr>
                <a:srgbClr val="FF0000"/>
              </a:buClr>
              <a:buFont typeface="Wingdings"/>
              <a:buChar char="Ø"/>
            </a:pPr>
            <a:r>
              <a:rPr lang="hu-HU" altLang="en-US" sz="2800" b="1" u="sng" dirty="0">
                <a:cs typeface="Times New Roman" panose="02020603050405020304" pitchFamily="18" charset="0"/>
              </a:rPr>
              <a:t>A BASTILLE OSTROMA</a:t>
            </a:r>
          </a:p>
          <a:p>
            <a:pPr eaLnBrk="1">
              <a:buClr>
                <a:srgbClr val="FF0000"/>
              </a:buClr>
              <a:buFont typeface="Wingdings"/>
              <a:buChar char="Ø"/>
            </a:pPr>
            <a:r>
              <a:rPr lang="hu-HU" altLang="en-US" sz="2800" b="1" dirty="0">
                <a:cs typeface="Times New Roman" panose="02020603050405020304" pitchFamily="18" charset="0"/>
              </a:rPr>
              <a:t>NEMZETŐRSÉG</a:t>
            </a:r>
            <a:r>
              <a:rPr lang="hu-HU" altLang="en-US" sz="2800" dirty="0">
                <a:cs typeface="Times New Roman" panose="02020603050405020304" pitchFamily="18" charset="0"/>
              </a:rPr>
              <a:t> alakítása (parancsnoka: </a:t>
            </a:r>
            <a:r>
              <a:rPr lang="hu-HU" altLang="en-US" sz="2800" b="1" dirty="0">
                <a:cs typeface="Times New Roman" panose="02020603050405020304" pitchFamily="18" charset="0"/>
              </a:rPr>
              <a:t>La Fayette)</a:t>
            </a:r>
          </a:p>
          <a:p>
            <a:pPr marL="209550" indent="0" eaLnBrk="1">
              <a:buClr>
                <a:srgbClr val="FF0000"/>
              </a:buClr>
            </a:pPr>
            <a:r>
              <a:rPr lang="hu-HU" altLang="en-US" sz="2800" dirty="0">
                <a:cs typeface="Times New Roman" panose="02020603050405020304" pitchFamily="18" charset="0"/>
              </a:rPr>
              <a:t> 	 	→ </a:t>
            </a:r>
            <a:r>
              <a:rPr lang="hu-HU" altLang="en-US" sz="2800" u="sng" dirty="0">
                <a:cs typeface="Times New Roman" panose="02020603050405020304" pitchFamily="18" charset="0"/>
              </a:rPr>
              <a:t>A forradalom győzelme </a:t>
            </a:r>
            <a:r>
              <a:rPr lang="hu-HU" altLang="en-US" sz="2800" dirty="0">
                <a:cs typeface="Times New Roman" panose="02020603050405020304" pitchFamily="18" charset="0"/>
              </a:rPr>
              <a:t>(Kokárdát tűznek a király mellére!)</a:t>
            </a:r>
          </a:p>
          <a:p>
            <a:pPr eaLnBrk="1">
              <a:buClrTx/>
              <a:buFontTx/>
              <a:buNone/>
            </a:pPr>
            <a:endParaRPr lang="hu-HU" altLang="en-US" sz="2800" dirty="0">
              <a:cs typeface="Times New Roman" panose="02020603050405020304" pitchFamily="18" charset="0"/>
            </a:endParaRPr>
          </a:p>
        </p:txBody>
      </p:sp>
      <p:pic>
        <p:nvPicPr>
          <p:cNvPr id="4301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4716463"/>
            <a:ext cx="4854575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1368425" y="5940425"/>
            <a:ext cx="3311525" cy="4905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800" b="1"/>
              <a:t>A Bastille ostroma</a:t>
            </a:r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23850"/>
            <a:ext cx="6400800" cy="524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3851275"/>
            <a:ext cx="4414838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395288"/>
            <a:ext cx="4465637" cy="66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395288"/>
            <a:ext cx="4416425" cy="662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576263" y="-107950"/>
            <a:ext cx="90693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4500" b="1"/>
              <a:t>„A nagy félelem időszaka”</a:t>
            </a:r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144463" y="676275"/>
            <a:ext cx="9829800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7863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/>
              <a:t>A forradalom elterjedése vidéken:</a:t>
            </a:r>
          </a:p>
          <a:p>
            <a:pPr eaLnBrk="1">
              <a:buClrTx/>
              <a:buFontTx/>
              <a:buNone/>
            </a:pPr>
            <a:r>
              <a:rPr lang="hu-HU" altLang="en-US">
                <a:cs typeface="Times New Roman" panose="02020603050405020304" pitchFamily="18" charset="0"/>
              </a:rPr>
              <a:t>↔ </a:t>
            </a:r>
            <a:r>
              <a:rPr lang="hu-HU" altLang="en-US" b="1" u="sng">
                <a:cs typeface="Times New Roman" panose="02020603050405020304" pitchFamily="18" charset="0"/>
              </a:rPr>
              <a:t>Parasztság</a:t>
            </a:r>
            <a:r>
              <a:rPr lang="hu-HU" altLang="en-US">
                <a:cs typeface="Times New Roman" panose="02020603050405020304" pitchFamily="18" charset="0"/>
              </a:rPr>
              <a:t>: félelem a megtorlástól + rémhírek a nemesség bosszújáról → kastélyok felégetése, nemesek meglincselése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>
                <a:cs typeface="Times New Roman" panose="02020603050405020304" pitchFamily="18" charset="0"/>
              </a:rPr>
              <a:t>→ 1789 augusztus: a nemzetgyűlés </a:t>
            </a:r>
            <a:r>
              <a:rPr lang="hu-HU" altLang="en-US" b="1" u="sng">
                <a:cs typeface="Times New Roman" panose="02020603050405020304" pitchFamily="18" charset="0"/>
              </a:rPr>
              <a:t>ELTÖRLI A KIVÁLTSÁGOKAT</a:t>
            </a:r>
            <a:r>
              <a:rPr lang="hu-HU" altLang="en-US">
                <a:cs typeface="Times New Roman" panose="02020603050405020304" pitchFamily="18" charset="0"/>
              </a:rPr>
              <a:t> („csodák éjszakája”)</a:t>
            </a:r>
          </a:p>
        </p:txBody>
      </p:sp>
      <p:pic>
        <p:nvPicPr>
          <p:cNvPr id="49156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3940175"/>
            <a:ext cx="7716838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0" y="22225"/>
            <a:ext cx="10080625" cy="121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3000" b="1" u="sng" dirty="0">
                <a:solidFill>
                  <a:srgbClr val="FF0000"/>
                </a:solidFill>
              </a:rPr>
              <a:t>Az Emberi és polgári jogok nyilatkozata</a:t>
            </a:r>
            <a:r>
              <a:rPr lang="hu-HU" altLang="en-US" sz="3000" b="1" dirty="0">
                <a:solidFill>
                  <a:srgbClr val="FF0000"/>
                </a:solidFill>
              </a:rPr>
              <a:t> – az alkotmányozó nemzetgyűlés céljainak és elveinek megfogalmazása</a:t>
            </a:r>
          </a:p>
        </p:txBody>
      </p:sp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144463" y="1233488"/>
            <a:ext cx="9212262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7863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2400" b="1"/>
              <a:t>Alap: </a:t>
            </a:r>
            <a:r>
              <a:rPr lang="hu-HU" altLang="en-US" sz="2400"/>
              <a:t>A felvilágosodás államelmélete (Montesquieu)</a:t>
            </a:r>
          </a:p>
          <a:p>
            <a:pPr eaLnBrk="1">
              <a:buClrTx/>
              <a:buFontTx/>
              <a:buNone/>
            </a:pPr>
            <a:r>
              <a:rPr lang="hu-HU" altLang="en-US" sz="2800"/>
              <a:t>EMBERI JOGOK: </a:t>
            </a:r>
            <a:r>
              <a:rPr lang="hu-HU" altLang="en-US" sz="2800" b="1"/>
              <a:t>élet, szabadság, tulajdon, ellenállás</a:t>
            </a:r>
          </a:p>
          <a:p>
            <a:pPr eaLnBrk="1">
              <a:buClrTx/>
              <a:buFontTx/>
              <a:buNone/>
            </a:pPr>
            <a:r>
              <a:rPr lang="hu-HU" altLang="en-US" sz="2800"/>
              <a:t>POLGÁRI SZABADSÁGJOGOK: </a:t>
            </a:r>
            <a:r>
              <a:rPr lang="hu-HU" altLang="en-US" sz="2800" b="1"/>
              <a:t>vallás, szólás, sajtó</a:t>
            </a:r>
          </a:p>
          <a:p>
            <a:pPr eaLnBrk="1">
              <a:buClrTx/>
              <a:buFontTx/>
              <a:buNone/>
            </a:pPr>
            <a:endParaRPr lang="hu-HU" altLang="en-US" sz="2000">
              <a:cs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hu-HU" altLang="en-US" sz="2400">
                <a:cs typeface="Times New Roman" panose="02020603050405020304" pitchFamily="18" charset="0"/>
              </a:rPr>
              <a:t>→ JOGEGYENLŐSÉG!</a:t>
            </a:r>
          </a:p>
          <a:p>
            <a:pPr eaLnBrk="1">
              <a:buClrTx/>
              <a:buFontTx/>
              <a:buNone/>
            </a:pPr>
            <a:r>
              <a:rPr lang="hu-HU" altLang="en-US" sz="2400">
                <a:cs typeface="Times New Roman" panose="02020603050405020304" pitchFamily="18" charset="0"/>
              </a:rPr>
              <a:t>→ NÉPFELSÉG (NÉPSZUVERENITÁS)</a:t>
            </a:r>
          </a:p>
          <a:p>
            <a:pPr eaLnBrk="1">
              <a:buClrTx/>
              <a:buFontTx/>
              <a:buNone/>
            </a:pPr>
            <a:r>
              <a:rPr lang="hu-HU" altLang="en-US" sz="2400">
                <a:cs typeface="Times New Roman" panose="02020603050405020304" pitchFamily="18" charset="0"/>
              </a:rPr>
              <a:t>→ TÖRVÉNYEK URALMA</a:t>
            </a:r>
          </a:p>
          <a:p>
            <a:pPr eaLnBrk="1">
              <a:buClrTx/>
              <a:buFontTx/>
              <a:buNone/>
            </a:pPr>
            <a:r>
              <a:rPr lang="hu-HU" altLang="en-US" sz="2400">
                <a:cs typeface="Times New Roman" panose="02020603050405020304" pitchFamily="18" charset="0"/>
              </a:rPr>
              <a:t>→ KÖZÖS TÖRVÉNYHOZÁS (népszavazás </a:t>
            </a:r>
          </a:p>
          <a:p>
            <a:pPr eaLnBrk="1">
              <a:buClrTx/>
              <a:buFontTx/>
              <a:buNone/>
            </a:pPr>
            <a:r>
              <a:rPr lang="hu-HU" altLang="en-US" sz="2400">
                <a:cs typeface="Times New Roman" panose="02020603050405020304" pitchFamily="18" charset="0"/>
              </a:rPr>
              <a:t>	vagy képviselők)</a:t>
            </a:r>
          </a:p>
          <a:p>
            <a:pPr eaLnBrk="1">
              <a:buClrTx/>
              <a:buFontTx/>
              <a:buNone/>
            </a:pPr>
            <a:endParaRPr lang="hu-HU" altLang="en-US" sz="2000">
              <a:cs typeface="Times New Roman" panose="02020603050405020304" pitchFamily="18" charset="0"/>
            </a:endParaRP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3527425" y="6886575"/>
            <a:ext cx="2665413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600" b="1"/>
              <a:t>Az Emberi és polgári jogok nyilatkozata</a:t>
            </a:r>
          </a:p>
        </p:txBody>
      </p:sp>
      <p:pic>
        <p:nvPicPr>
          <p:cNvPr id="51205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2773363"/>
            <a:ext cx="3636962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107950" y="-47625"/>
            <a:ext cx="9936163" cy="121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4400" b="1" dirty="0">
                <a:solidFill>
                  <a:srgbClr val="FF0000"/>
                </a:solidFill>
              </a:rPr>
              <a:t>A királyi család Párizsba „költözik” </a:t>
            </a:r>
          </a:p>
        </p:txBody>
      </p:sp>
      <p:sp>
        <p:nvSpPr>
          <p:cNvPr id="53251" name="Text Box 2"/>
          <p:cNvSpPr txBox="1">
            <a:spLocks noChangeArrowheads="1"/>
          </p:cNvSpPr>
          <p:nvPr/>
        </p:nvSpPr>
        <p:spPr bwMode="auto">
          <a:xfrm>
            <a:off x="144463" y="971550"/>
            <a:ext cx="9864725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7863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3000" u="sng" dirty="0">
                <a:latin typeface="Calibri" pitchFamily="34" charset="0"/>
              </a:rPr>
              <a:t>Radikális tömegmozgalom </a:t>
            </a:r>
            <a:r>
              <a:rPr lang="hu-HU" altLang="en-US" sz="3000" dirty="0">
                <a:latin typeface="Calibri" pitchFamily="34" charset="0"/>
              </a:rPr>
              <a:t>Párizsban (szónokok: </a:t>
            </a:r>
            <a:r>
              <a:rPr lang="hu-HU" altLang="en-US" sz="3000" b="1" dirty="0">
                <a:latin typeface="Calibri" pitchFamily="34" charset="0"/>
              </a:rPr>
              <a:t>Marat</a:t>
            </a:r>
            <a:r>
              <a:rPr lang="hu-HU" altLang="en-US" sz="3000" dirty="0">
                <a:latin typeface="Calibri" pitchFamily="34" charset="0"/>
              </a:rPr>
              <a:t>, </a:t>
            </a:r>
            <a:r>
              <a:rPr lang="hu-HU" altLang="en-US" sz="3000" b="1" dirty="0">
                <a:latin typeface="Calibri" pitchFamily="34" charset="0"/>
              </a:rPr>
              <a:t>Danton</a:t>
            </a:r>
            <a:r>
              <a:rPr lang="hu-HU" altLang="en-US" sz="3000" dirty="0">
                <a:latin typeface="Calibri" pitchFamily="34" charset="0"/>
              </a:rPr>
              <a:t>)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- A király szentesítse a nyilatkozatot (a vétójog megadásához köti)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- A királyi család költözzön Párizsba (kerüljön a tömeg ellenőrzése alá)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endParaRPr lang="hu-HU" altLang="en-US" sz="1000" dirty="0">
              <a:latin typeface="Calibri" pitchFamily="34" charset="0"/>
              <a:cs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→ </a:t>
            </a:r>
            <a:r>
              <a:rPr lang="hu-HU" altLang="en-US" sz="3000" dirty="0">
                <a:latin typeface="Calibri" pitchFamily="34" charset="0"/>
                <a:cs typeface="Times New Roman" panose="02020603050405020304" pitchFamily="18" charset="0"/>
              </a:rPr>
              <a:t>1789 október 5.: </a:t>
            </a:r>
            <a:r>
              <a:rPr lang="hu-HU" altLang="en-US" sz="3000" b="1" dirty="0">
                <a:latin typeface="Calibri" pitchFamily="34" charset="0"/>
                <a:cs typeface="Times New Roman" panose="02020603050405020304" pitchFamily="18" charset="0"/>
              </a:rPr>
              <a:t>„Az asszonyok menete”</a:t>
            </a:r>
          </a:p>
          <a:p>
            <a:pPr eaLnBrk="1">
              <a:buClrTx/>
              <a:buFontTx/>
              <a:buNone/>
            </a:pPr>
            <a:r>
              <a:rPr lang="hu-HU" altLang="hu-HU" sz="2400" dirty="0">
                <a:latin typeface="Calibri" pitchFamily="34" charset="0"/>
              </a:rPr>
              <a:t>A királyt a párizsi tömeg megrohanta </a:t>
            </a:r>
            <a:r>
              <a:rPr lang="hu-HU" altLang="hu-HU" sz="2400" dirty="0" err="1">
                <a:latin typeface="Calibri" pitchFamily="34" charset="0"/>
              </a:rPr>
              <a:t>Versailles-ben</a:t>
            </a:r>
            <a:r>
              <a:rPr lang="hu-HU" altLang="hu-HU" sz="2400" dirty="0">
                <a:latin typeface="Calibri" pitchFamily="34" charset="0"/>
              </a:rPr>
              <a:t> és másnap a fővárosba parancsolta.</a:t>
            </a:r>
            <a:endParaRPr lang="hu-HU" altLang="en-US" sz="2400" b="1" dirty="0">
              <a:latin typeface="Calibri" pitchFamily="34" charset="0"/>
              <a:cs typeface="Times New Roman" panose="02020603050405020304" pitchFamily="18" charset="0"/>
            </a:endParaRPr>
          </a:p>
          <a:p>
            <a:pPr eaLnBrk="1">
              <a:spcAft>
                <a:spcPts val="1138"/>
              </a:spcAft>
              <a:buClrTx/>
              <a:buFontTx/>
              <a:buNone/>
            </a:pPr>
            <a:endParaRPr lang="hu-HU" altLang="en-US" sz="2400" b="1" dirty="0">
              <a:latin typeface="Calibri" pitchFamily="34" charset="0"/>
              <a:cs typeface="Times New Roman" panose="02020603050405020304" pitchFamily="18" charset="0"/>
            </a:endParaRPr>
          </a:p>
        </p:txBody>
      </p:sp>
      <p:pic>
        <p:nvPicPr>
          <p:cNvPr id="532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25" y="3970338"/>
            <a:ext cx="6732588" cy="320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3253" name="Text Box 4"/>
          <p:cNvSpPr txBox="1">
            <a:spLocks noChangeArrowheads="1"/>
          </p:cNvSpPr>
          <p:nvPr/>
        </p:nvSpPr>
        <p:spPr bwMode="auto">
          <a:xfrm>
            <a:off x="5832475" y="7173913"/>
            <a:ext cx="24479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600" b="1"/>
              <a:t>Az asszonyok menete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492125" y="179388"/>
            <a:ext cx="9069388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4000" b="1"/>
              <a:t>Kísérlet a pénzügyi válság megoldására</a:t>
            </a:r>
            <a:br>
              <a:rPr lang="hu-HU" altLang="en-US" sz="2600" b="1"/>
            </a:br>
            <a:endParaRPr lang="hu-HU" altLang="en-US" sz="2600" b="1"/>
          </a:p>
        </p:txBody>
      </p:sp>
      <p:sp>
        <p:nvSpPr>
          <p:cNvPr id="55299" name="Text Box 2"/>
          <p:cNvSpPr txBox="1">
            <a:spLocks noChangeArrowheads="1"/>
          </p:cNvSpPr>
          <p:nvPr/>
        </p:nvSpPr>
        <p:spPr bwMode="auto">
          <a:xfrm>
            <a:off x="144463" y="506413"/>
            <a:ext cx="9864725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7863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endParaRPr lang="hu-HU" altLang="en-US" sz="1600" dirty="0">
              <a:latin typeface="Calibri" pitchFamily="34" charset="0"/>
              <a:cs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→ Egyházi birtokok kisajátítása és kiárusítása (Az állam magára vállalja az egyházak eltartását)</a:t>
            </a: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→ </a:t>
            </a:r>
            <a:r>
              <a:rPr lang="hu-HU" altLang="en-US" sz="3000" b="1" u="sng" dirty="0">
                <a:latin typeface="Calibri" pitchFamily="34" charset="0"/>
                <a:cs typeface="Times New Roman" panose="02020603050405020304" pitchFamily="18" charset="0"/>
              </a:rPr>
              <a:t>ASSIGNATA </a:t>
            </a:r>
            <a:r>
              <a:rPr lang="hu-HU" altLang="en-US" sz="3000" u="sng" dirty="0">
                <a:latin typeface="Calibri" pitchFamily="34" charset="0"/>
                <a:cs typeface="Times New Roman" panose="02020603050405020304" pitchFamily="18" charset="0"/>
              </a:rPr>
              <a:t>kibocsátása (kamatozó állampapír)</a:t>
            </a:r>
          </a:p>
          <a:p>
            <a:pPr eaLnBrk="1">
              <a:buClrTx/>
              <a:buFontTx/>
              <a:buNone/>
            </a:pPr>
            <a:endParaRPr lang="hu-HU" altLang="en-US" sz="1000" dirty="0">
              <a:latin typeface="Calibri" pitchFamily="34" charset="0"/>
              <a:cs typeface="Times New Roman" panose="02020603050405020304" pitchFamily="18" charset="0"/>
            </a:endParaRP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↔ </a:t>
            </a:r>
            <a:r>
              <a:rPr lang="hu-HU" altLang="en-US" sz="2400" b="1" u="sng" dirty="0">
                <a:latin typeface="Calibri" pitchFamily="34" charset="0"/>
                <a:cs typeface="Times New Roman" panose="02020603050405020304" pitchFamily="18" charset="0"/>
              </a:rPr>
              <a:t>egyre többet </a:t>
            </a: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bocsátanak ki az állami kiadások fedezésére </a:t>
            </a:r>
          </a:p>
          <a:p>
            <a:pPr eaLnBrk="1">
              <a:spcAft>
                <a:spcPts val="850"/>
              </a:spcAft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→ </a:t>
            </a:r>
            <a:r>
              <a:rPr lang="hu-HU" altLang="en-US" sz="2400" b="1" dirty="0">
                <a:latin typeface="Calibri" pitchFamily="34" charset="0"/>
                <a:cs typeface="Times New Roman" panose="02020603050405020304" pitchFamily="18" charset="0"/>
              </a:rPr>
              <a:t>csökken az értékük (infláció)</a:t>
            </a:r>
          </a:p>
        </p:txBody>
      </p:sp>
      <p:pic>
        <p:nvPicPr>
          <p:cNvPr id="553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425" y="3305175"/>
            <a:ext cx="4808538" cy="41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3384550" y="6804025"/>
            <a:ext cx="2016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600" b="1"/>
              <a:t>Assignata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"/>
          <p:cNvSpPr txBox="1">
            <a:spLocks noChangeArrowheads="1"/>
          </p:cNvSpPr>
          <p:nvPr/>
        </p:nvSpPr>
        <p:spPr bwMode="auto">
          <a:xfrm>
            <a:off x="503238" y="28575"/>
            <a:ext cx="9069387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Az alkotmány </a:t>
            </a:r>
          </a:p>
        </p:txBody>
      </p:sp>
      <p:sp>
        <p:nvSpPr>
          <p:cNvPr id="57347" name="Text Box 2"/>
          <p:cNvSpPr txBox="1">
            <a:spLocks noChangeArrowheads="1"/>
          </p:cNvSpPr>
          <p:nvPr/>
        </p:nvSpPr>
        <p:spPr bwMode="auto">
          <a:xfrm>
            <a:off x="215900" y="1042988"/>
            <a:ext cx="9793288" cy="513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7863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2400" b="1" u="sng" dirty="0">
                <a:latin typeface="Calibri" pitchFamily="34" charset="0"/>
              </a:rPr>
              <a:t>1791</a:t>
            </a:r>
            <a:r>
              <a:rPr lang="hu-HU" altLang="en-US" sz="2400" b="1" dirty="0">
                <a:latin typeface="Calibri" pitchFamily="34" charset="0"/>
              </a:rPr>
              <a:t>: új alkotmány </a:t>
            </a: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→ </a:t>
            </a:r>
            <a:r>
              <a:rPr lang="hu-HU" altLang="en-US" sz="2400" b="1" u="sng" dirty="0">
                <a:latin typeface="Calibri" pitchFamily="34" charset="0"/>
                <a:cs typeface="Times New Roman" panose="02020603050405020304" pitchFamily="18" charset="0"/>
              </a:rPr>
              <a:t>alkotmányos monarchia</a:t>
            </a:r>
          </a:p>
          <a:p>
            <a:pPr algn="just" eaLnBrk="1">
              <a:buClrTx/>
              <a:buFontTx/>
              <a:buNone/>
            </a:pPr>
            <a:r>
              <a:rPr lang="hu-HU" altLang="en-US" sz="2400" b="1" i="1" u="sng" dirty="0">
                <a:latin typeface="Calibri" pitchFamily="34" charset="0"/>
                <a:cs typeface="Times New Roman" panose="02020603050405020304" pitchFamily="18" charset="0"/>
              </a:rPr>
              <a:t>TÖRVÉNYHOZÁS:</a:t>
            </a: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 nemzetgyűlés (egykamarás) – jövedelmi cenzus (a választás joga vagyoni függvénye), elektori rendszer, képviselők mentelmi joga, 2 éves mandátum</a:t>
            </a:r>
          </a:p>
          <a:p>
            <a:pPr algn="just" eaLnBrk="1">
              <a:buClrTx/>
              <a:buFontTx/>
              <a:buNone/>
            </a:pPr>
            <a:r>
              <a:rPr lang="hu-HU" altLang="en-US" sz="2400" b="1" i="1" u="sng" dirty="0">
                <a:latin typeface="Calibri" pitchFamily="34" charset="0"/>
                <a:cs typeface="Times New Roman" panose="02020603050405020304" pitchFamily="18" charset="0"/>
              </a:rPr>
              <a:t>VÉGREHAJTÁS:</a:t>
            </a: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 kormány (a király által kinevezett miniszterek) – felelős a nemzetgyűlésnek, miniszteri ellenjegyzés (egyetértés, a vétó jog feladása)</a:t>
            </a:r>
          </a:p>
          <a:p>
            <a:pPr algn="just" eaLnBrk="1">
              <a:buClrTx/>
              <a:buFontTx/>
              <a:buNone/>
            </a:pPr>
            <a:r>
              <a:rPr lang="hu-HU" altLang="en-US" sz="2400" b="1" i="1" u="sng" dirty="0">
                <a:latin typeface="Calibri" pitchFamily="34" charset="0"/>
                <a:cs typeface="Times New Roman" panose="02020603050405020304" pitchFamily="18" charset="0"/>
              </a:rPr>
              <a:t>FÜGGETLEN BÍRÓSÁGOK</a:t>
            </a:r>
          </a:p>
          <a:p>
            <a:pPr algn="just" eaLnBrk="1">
              <a:buClrTx/>
              <a:buFontTx/>
              <a:buNone/>
            </a:pPr>
            <a:endParaRPr lang="hu-HU" altLang="en-US" sz="2400" dirty="0">
              <a:latin typeface="Calibri" pitchFamily="34" charset="0"/>
              <a:cs typeface="Times New Roman" panose="02020603050405020304" pitchFamily="18" charset="0"/>
            </a:endParaRPr>
          </a:p>
          <a:p>
            <a:pPr algn="just" eaLnBrk="1">
              <a:buClrTx/>
              <a:buFontTx/>
              <a:buNone/>
            </a:pPr>
            <a:r>
              <a:rPr lang="hu-HU" altLang="en-US" sz="3000" dirty="0">
                <a:latin typeface="Calibri" pitchFamily="34" charset="0"/>
                <a:cs typeface="Times New Roman" panose="02020603050405020304" pitchFamily="18" charset="0"/>
              </a:rPr>
              <a:t>TÖRVÉNY ELŐTTI EGYENLŐSÉG</a:t>
            </a:r>
          </a:p>
          <a:p>
            <a:pPr algn="just" eaLnBrk="1">
              <a:buClrTx/>
              <a:buFontTx/>
              <a:buNone/>
            </a:pPr>
            <a:r>
              <a:rPr lang="hu-HU" altLang="en-US" sz="3000" dirty="0">
                <a:latin typeface="Calibri" pitchFamily="34" charset="0"/>
                <a:cs typeface="Times New Roman" panose="02020603050405020304" pitchFamily="18" charset="0"/>
              </a:rPr>
              <a:t>KÖZTEHERVISELÉS</a:t>
            </a:r>
          </a:p>
          <a:p>
            <a:pPr algn="just" eaLnBrk="1">
              <a:buClrTx/>
              <a:buFontTx/>
              <a:buNone/>
            </a:pPr>
            <a:r>
              <a:rPr lang="hu-HU" altLang="en-US" sz="3000" dirty="0">
                <a:latin typeface="Calibri" pitchFamily="34" charset="0"/>
                <a:cs typeface="Times New Roman" panose="02020603050405020304" pitchFamily="18" charset="0"/>
              </a:rPr>
              <a:t>SZABADSÁGJOGOK biztosítása</a:t>
            </a:r>
          </a:p>
          <a:p>
            <a:pPr algn="just" eaLnBrk="1">
              <a:buClrTx/>
              <a:buFontTx/>
              <a:buNone/>
            </a:pPr>
            <a:endParaRPr lang="hu-HU" altLang="en-US" sz="2400" dirty="0">
              <a:latin typeface="Calibri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530225" y="30163"/>
            <a:ext cx="9069388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Politikai klubok</a:t>
            </a:r>
          </a:p>
        </p:txBody>
      </p:sp>
      <p:sp>
        <p:nvSpPr>
          <p:cNvPr id="59395" name="Text Box 2"/>
          <p:cNvSpPr txBox="1">
            <a:spLocks noChangeArrowheads="1"/>
          </p:cNvSpPr>
          <p:nvPr/>
        </p:nvSpPr>
        <p:spPr bwMode="auto">
          <a:xfrm>
            <a:off x="168275" y="965200"/>
            <a:ext cx="9912350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4688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Font typeface="Wingdings" pitchFamily="2" charset="2"/>
              <a:buChar char="Ø"/>
            </a:pPr>
            <a:r>
              <a:rPr lang="hu-HU" altLang="en-US" sz="2800" b="1" u="sng" dirty="0">
                <a:latin typeface="Calibri" pitchFamily="34" charset="0"/>
              </a:rPr>
              <a:t>Királypárt</a:t>
            </a:r>
            <a:r>
              <a:rPr lang="hu-HU" altLang="en-US" sz="2800" dirty="0">
                <a:latin typeface="Calibri" pitchFamily="34" charset="0"/>
              </a:rPr>
              <a:t>: a régi rend hívei (arisztokrácia, nemesség) – nem vesznek részt a nemzetgyűlésben, sokan emigrálnak</a:t>
            </a:r>
          </a:p>
          <a:p>
            <a:pPr eaLnBrk="1">
              <a:buFont typeface="Wingdings" pitchFamily="2" charset="2"/>
              <a:buChar char="Ø"/>
            </a:pPr>
            <a:r>
              <a:rPr lang="hu-HU" altLang="en-US" sz="2800" b="1" u="sng" dirty="0">
                <a:latin typeface="Calibri" pitchFamily="34" charset="0"/>
              </a:rPr>
              <a:t>Alkotmányos monarchisták</a:t>
            </a:r>
            <a:r>
              <a:rPr lang="hu-HU" altLang="en-US" sz="2800" dirty="0">
                <a:latin typeface="Calibri" pitchFamily="34" charset="0"/>
              </a:rPr>
              <a:t>: az új alkotmány hívei (</a:t>
            </a:r>
            <a:r>
              <a:rPr lang="hu-HU" altLang="en-US" sz="2800" b="1" dirty="0">
                <a:latin typeface="Calibri" pitchFamily="34" charset="0"/>
              </a:rPr>
              <a:t>La Fayette</a:t>
            </a:r>
            <a:r>
              <a:rPr lang="hu-HU" altLang="en-US" sz="2800" dirty="0">
                <a:latin typeface="Calibri" pitchFamily="34" charset="0"/>
              </a:rPr>
              <a:t>)</a:t>
            </a:r>
          </a:p>
          <a:p>
            <a:pPr eaLnBrk="1">
              <a:buFont typeface="Wingdings" pitchFamily="2" charset="2"/>
              <a:buChar char="Ø"/>
            </a:pPr>
            <a:r>
              <a:rPr lang="hu-HU" altLang="en-US" sz="2800" b="1" u="sng" dirty="0" err="1">
                <a:latin typeface="Calibri" pitchFamily="34" charset="0"/>
              </a:rPr>
              <a:t>Girondiak</a:t>
            </a:r>
            <a:r>
              <a:rPr lang="hu-HU" altLang="en-US" sz="2800" dirty="0">
                <a:latin typeface="Calibri" pitchFamily="34" charset="0"/>
              </a:rPr>
              <a:t>: mérsékelt köztársaságpártiak (</a:t>
            </a:r>
            <a:r>
              <a:rPr lang="hu-HU" altLang="en-US" sz="2800" b="1" dirty="0">
                <a:latin typeface="Calibri" pitchFamily="34" charset="0"/>
              </a:rPr>
              <a:t>Brissot</a:t>
            </a:r>
            <a:r>
              <a:rPr lang="hu-HU" altLang="en-US" sz="2800" dirty="0">
                <a:latin typeface="Calibri" pitchFamily="34" charset="0"/>
              </a:rPr>
              <a:t>) – törvények uralma, szabadságjogok</a:t>
            </a:r>
          </a:p>
          <a:p>
            <a:pPr eaLnBrk="1">
              <a:buFont typeface="Wingdings" pitchFamily="2" charset="2"/>
              <a:buChar char="Ø"/>
            </a:pPr>
            <a:r>
              <a:rPr lang="hu-HU" altLang="en-US" sz="2800" b="1" u="sng" dirty="0">
                <a:latin typeface="Calibri" pitchFamily="34" charset="0"/>
              </a:rPr>
              <a:t>Jakobinusok</a:t>
            </a:r>
            <a:r>
              <a:rPr lang="hu-HU" altLang="en-US" sz="2800" dirty="0">
                <a:latin typeface="Calibri" pitchFamily="34" charset="0"/>
              </a:rPr>
              <a:t>: radikális köztársaságpártiak (</a:t>
            </a:r>
            <a:r>
              <a:rPr lang="hu-HU" altLang="en-US" sz="2800" b="1" dirty="0">
                <a:latin typeface="Calibri" pitchFamily="34" charset="0"/>
              </a:rPr>
              <a:t>Robespierre</a:t>
            </a:r>
            <a:r>
              <a:rPr lang="hu-HU" altLang="en-US" sz="2800" dirty="0">
                <a:latin typeface="Calibri" pitchFamily="34" charset="0"/>
              </a:rPr>
              <a:t>) – feltétlen népfelség</a:t>
            </a:r>
          </a:p>
        </p:txBody>
      </p:sp>
      <p:pic>
        <p:nvPicPr>
          <p:cNvPr id="593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4000500"/>
            <a:ext cx="2624138" cy="390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939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763" y="4000500"/>
            <a:ext cx="2371725" cy="355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9398" name="Text Box 5"/>
          <p:cNvSpPr txBox="1">
            <a:spLocks noChangeArrowheads="1"/>
          </p:cNvSpPr>
          <p:nvPr/>
        </p:nvSpPr>
        <p:spPr bwMode="auto">
          <a:xfrm>
            <a:off x="2852738" y="7178675"/>
            <a:ext cx="12239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000" b="1"/>
              <a:t>Brissot</a:t>
            </a:r>
          </a:p>
        </p:txBody>
      </p:sp>
      <p:sp>
        <p:nvSpPr>
          <p:cNvPr id="59399" name="Text Box 6"/>
          <p:cNvSpPr txBox="1">
            <a:spLocks noChangeArrowheads="1"/>
          </p:cNvSpPr>
          <p:nvPr/>
        </p:nvSpPr>
        <p:spPr bwMode="auto">
          <a:xfrm>
            <a:off x="7821613" y="7153275"/>
            <a:ext cx="15271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000" b="1">
                <a:solidFill>
                  <a:schemeClr val="bg1"/>
                </a:solidFill>
              </a:rPr>
              <a:t>Robespierre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1"/>
          <p:cNvSpPr txBox="1">
            <a:spLocks noChangeArrowheads="1"/>
          </p:cNvSpPr>
          <p:nvPr/>
        </p:nvSpPr>
        <p:spPr bwMode="auto">
          <a:xfrm>
            <a:off x="505619" y="0"/>
            <a:ext cx="90693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Külső támadás veszélye</a:t>
            </a:r>
          </a:p>
        </p:txBody>
      </p:sp>
      <p:sp>
        <p:nvSpPr>
          <p:cNvPr id="61443" name="Text Box 2"/>
          <p:cNvSpPr txBox="1">
            <a:spLocks noChangeArrowheads="1"/>
          </p:cNvSpPr>
          <p:nvPr/>
        </p:nvSpPr>
        <p:spPr bwMode="auto">
          <a:xfrm>
            <a:off x="144462" y="792163"/>
            <a:ext cx="9791700" cy="532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4688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Font typeface="Times New Roman" panose="02020603050405020304" pitchFamily="18" charset="0"/>
              <a:buChar char="•"/>
            </a:pPr>
            <a:r>
              <a:rPr lang="hu-HU" altLang="en-US" sz="2800" u="sng" dirty="0" err="1"/>
              <a:t>Pillnitz</a:t>
            </a:r>
            <a:r>
              <a:rPr lang="hu-HU" altLang="en-US" sz="2800" u="sng" dirty="0"/>
              <a:t>-i nyilatkozat:</a:t>
            </a:r>
            <a:r>
              <a:rPr lang="hu-HU" altLang="en-US" sz="2800" dirty="0"/>
              <a:t> Ausztria és Poroszország felszólítja </a:t>
            </a:r>
            <a:r>
              <a:rPr lang="hu-HU" altLang="en-US" sz="2800" b="1" dirty="0"/>
              <a:t>Európa uralkodóit </a:t>
            </a:r>
            <a:r>
              <a:rPr lang="hu-HU" altLang="en-US" sz="2800" dirty="0"/>
              <a:t>XVI. Lajos megsegítésére – a francia forradalmárokkal szemben </a:t>
            </a:r>
            <a:r>
              <a:rPr lang="hu-HU" altLang="en-US" sz="2000" dirty="0"/>
              <a:t>(hogy katonailag segítsenek a francia királynak leverni a forradalmat FO-</a:t>
            </a:r>
            <a:r>
              <a:rPr lang="hu-HU" altLang="en-US" sz="2000" dirty="0" err="1"/>
              <a:t>ban</a:t>
            </a:r>
            <a:r>
              <a:rPr lang="hu-HU" altLang="en-US" sz="2000" dirty="0"/>
              <a:t>)</a:t>
            </a:r>
          </a:p>
          <a:p>
            <a:pPr eaLnBrk="1">
              <a:buFont typeface="Wingdings" charset="2"/>
              <a:buChar char=""/>
            </a:pPr>
            <a:r>
              <a:rPr lang="hu-HU" altLang="en-US" sz="2800" i="1" dirty="0"/>
              <a:t>Alkotmányos monarchisták, jakobinusok</a:t>
            </a:r>
            <a:r>
              <a:rPr lang="hu-HU" altLang="en-US" sz="2800" dirty="0"/>
              <a:t>: </a:t>
            </a:r>
            <a:r>
              <a:rPr lang="hu-HU" altLang="en-US" sz="2800" u="sng" dirty="0"/>
              <a:t>békepártiak</a:t>
            </a:r>
          </a:p>
          <a:p>
            <a:pPr eaLnBrk="1">
              <a:buFont typeface="Wingdings" charset="2"/>
              <a:buChar char=""/>
            </a:pPr>
            <a:r>
              <a:rPr lang="hu-HU" altLang="en-US" sz="2800" i="1" dirty="0"/>
              <a:t>Király, Gironde</a:t>
            </a:r>
            <a:r>
              <a:rPr lang="hu-HU" altLang="en-US" sz="2800" dirty="0"/>
              <a:t>: </a:t>
            </a:r>
            <a:r>
              <a:rPr lang="hu-HU" altLang="en-US" sz="2800" u="sng" dirty="0"/>
              <a:t>háborúpártiak </a:t>
            </a:r>
            <a:r>
              <a:rPr lang="hu-HU" altLang="en-US" sz="2800" dirty="0">
                <a:cs typeface="Times New Roman" panose="02020603050405020304" pitchFamily="18" charset="0"/>
              </a:rPr>
              <a:t>→ a király </a:t>
            </a:r>
            <a:r>
              <a:rPr lang="hu-HU" altLang="en-US" sz="2800" dirty="0" err="1">
                <a:cs typeface="Times New Roman" panose="02020603050405020304" pitchFamily="18" charset="0"/>
              </a:rPr>
              <a:t>girondi</a:t>
            </a:r>
            <a:r>
              <a:rPr lang="hu-HU" altLang="en-US" sz="2800" dirty="0">
                <a:cs typeface="Times New Roman" panose="02020603050405020304" pitchFamily="18" charset="0"/>
              </a:rPr>
              <a:t> kormányt nevez ki, de akadályozza a katonai felkészülést!</a:t>
            </a:r>
          </a:p>
          <a:p>
            <a:pPr eaLnBrk="1">
              <a:buClrTx/>
              <a:buFontTx/>
              <a:buNone/>
            </a:pPr>
            <a:r>
              <a:rPr lang="hu-HU" altLang="en-US" sz="2800" dirty="0">
                <a:cs typeface="Times New Roman" panose="02020603050405020304" pitchFamily="18" charset="0"/>
              </a:rPr>
              <a:t>→→→</a:t>
            </a:r>
            <a:r>
              <a:rPr lang="hu-HU" altLang="en-US" sz="2800" b="1" u="sng" dirty="0"/>
              <a:t>A királyi palota (Tuileriák) ostroma és a király letartóztatása (1792)</a:t>
            </a:r>
          </a:p>
          <a:p>
            <a:pPr eaLnBrk="1">
              <a:buClrTx/>
              <a:buFontTx/>
              <a:buNone/>
            </a:pPr>
            <a:endParaRPr lang="hu-HU" altLang="en-US" sz="2000" dirty="0"/>
          </a:p>
          <a:p>
            <a:pPr eaLnBrk="1">
              <a:buClrTx/>
              <a:buFontTx/>
              <a:buNone/>
            </a:pPr>
            <a:endParaRPr lang="hu-HU" altLang="en-US" sz="2000" dirty="0"/>
          </a:p>
          <a:p>
            <a:pPr eaLnBrk="1">
              <a:buClrTx/>
              <a:buFontTx/>
              <a:buNone/>
            </a:pPr>
            <a:endParaRPr lang="hu-HU" altLang="en-US" sz="2000" dirty="0"/>
          </a:p>
        </p:txBody>
      </p:sp>
      <p:pic>
        <p:nvPicPr>
          <p:cNvPr id="6144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240" y="4513494"/>
            <a:ext cx="5400353" cy="303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"/>
          <p:cNvSpPr txBox="1">
            <a:spLocks noChangeArrowheads="1"/>
          </p:cNvSpPr>
          <p:nvPr/>
        </p:nvSpPr>
        <p:spPr bwMode="auto">
          <a:xfrm>
            <a:off x="503238" y="0"/>
            <a:ext cx="906780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4000" b="1" dirty="0">
                <a:solidFill>
                  <a:srgbClr val="FF0000"/>
                </a:solidFill>
              </a:rPr>
              <a:t>A király pere</a:t>
            </a:r>
          </a:p>
        </p:txBody>
      </p:sp>
      <p:sp>
        <p:nvSpPr>
          <p:cNvPr id="63491" name="Text Box 2"/>
          <p:cNvSpPr txBox="1">
            <a:spLocks noChangeArrowheads="1"/>
          </p:cNvSpPr>
          <p:nvPr/>
        </p:nvSpPr>
        <p:spPr bwMode="auto">
          <a:xfrm>
            <a:off x="144463" y="815975"/>
            <a:ext cx="9936162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6275" indent="-6762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Font typeface="Times New Roman" panose="02020603050405020304" pitchFamily="18" charset="0"/>
              <a:buChar char="•"/>
            </a:pPr>
            <a:r>
              <a:rPr lang="hu-HU" altLang="en-US" dirty="0"/>
              <a:t>1792. szept. 20</a:t>
            </a:r>
            <a:r>
              <a:rPr lang="hu-HU" altLang="en-US" b="1" dirty="0"/>
              <a:t>.: KÖZTÁRSASÁG </a:t>
            </a:r>
            <a:r>
              <a:rPr lang="hu-HU" altLang="en-US"/>
              <a:t>kikiáltása </a:t>
            </a:r>
          </a:p>
          <a:p>
            <a:pPr eaLnBrk="1">
              <a:buFont typeface="Times New Roman" panose="02020603050405020304" pitchFamily="18" charset="0"/>
              <a:buChar char="•"/>
            </a:pPr>
            <a:r>
              <a:rPr lang="hu-HU" altLang="en-US">
                <a:cs typeface="Times New Roman" panose="02020603050405020304" pitchFamily="18" charset="0"/>
              </a:rPr>
              <a:t>1793 </a:t>
            </a:r>
            <a:r>
              <a:rPr lang="hu-HU" altLang="en-US" dirty="0">
                <a:cs typeface="Times New Roman" panose="02020603050405020304" pitchFamily="18" charset="0"/>
              </a:rPr>
              <a:t>január: </a:t>
            </a:r>
            <a:r>
              <a:rPr lang="hu-HU" altLang="en-US" b="1" dirty="0">
                <a:cs typeface="Times New Roman" panose="02020603050405020304" pitchFamily="18" charset="0"/>
              </a:rPr>
              <a:t>XVI. Lajos kivégzése </a:t>
            </a:r>
            <a:r>
              <a:rPr lang="hu-HU" altLang="en-US" dirty="0">
                <a:cs typeface="Times New Roman" panose="02020603050405020304" pitchFamily="18" charset="0"/>
              </a:rPr>
              <a:t>(később a feleségét is </a:t>
            </a:r>
            <a:r>
              <a:rPr lang="hu-HU" altLang="en-US" dirty="0" err="1">
                <a:cs typeface="Times New Roman" panose="02020603050405020304" pitchFamily="18" charset="0"/>
              </a:rPr>
              <a:t>kivégzik</a:t>
            </a:r>
            <a:r>
              <a:rPr lang="hu-HU" altLang="en-US" dirty="0">
                <a:cs typeface="Times New Roman" panose="02020603050405020304" pitchFamily="18" charset="0"/>
              </a:rPr>
              <a:t>) </a:t>
            </a:r>
          </a:p>
        </p:txBody>
      </p:sp>
      <p:pic>
        <p:nvPicPr>
          <p:cNvPr id="634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588" y="3282950"/>
            <a:ext cx="4110037" cy="284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408738" y="6208713"/>
            <a:ext cx="338455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200" b="1"/>
              <a:t>Lajos és felesége kivégzése</a:t>
            </a:r>
          </a:p>
        </p:txBody>
      </p:sp>
      <p:pic>
        <p:nvPicPr>
          <p:cNvPr id="63494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3282950"/>
            <a:ext cx="5883275" cy="330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1"/>
          <p:cNvSpPr txBox="1">
            <a:spLocks noChangeArrowheads="1"/>
          </p:cNvSpPr>
          <p:nvPr/>
        </p:nvSpPr>
        <p:spPr bwMode="auto">
          <a:xfrm>
            <a:off x="503238" y="19050"/>
            <a:ext cx="90678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5400" b="1" dirty="0">
                <a:latin typeface="Calibri" pitchFamily="34" charset="0"/>
              </a:rPr>
              <a:t>Nemzeti konvent (országgyűlés)</a:t>
            </a:r>
          </a:p>
        </p:txBody>
      </p:sp>
      <p:sp>
        <p:nvSpPr>
          <p:cNvPr id="65539" name="Text Box 2"/>
          <p:cNvSpPr txBox="1">
            <a:spLocks noChangeArrowheads="1"/>
          </p:cNvSpPr>
          <p:nvPr/>
        </p:nvSpPr>
        <p:spPr bwMode="auto">
          <a:xfrm>
            <a:off x="144463" y="736600"/>
            <a:ext cx="9936162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9450" indent="-6762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2600" dirty="0">
                <a:latin typeface="Calibri" pitchFamily="34" charset="0"/>
              </a:rPr>
              <a:t>cenzus nélküli választások </a:t>
            </a: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→ radikálisok térnyerése</a:t>
            </a:r>
          </a:p>
          <a:p>
            <a:pPr eaLnBrk="1">
              <a:buClrTx/>
              <a:buFontTx/>
              <a:buNone/>
            </a:pP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TÖRVÉNYHOZÁS: </a:t>
            </a:r>
            <a:r>
              <a:rPr lang="hu-HU" altLang="en-US" sz="2600" u="sng" dirty="0">
                <a:latin typeface="Calibri" pitchFamily="34" charset="0"/>
                <a:cs typeface="Times New Roman" panose="02020603050405020304" pitchFamily="18" charset="0"/>
              </a:rPr>
              <a:t>konvent</a:t>
            </a:r>
          </a:p>
          <a:p>
            <a:pPr eaLnBrk="1">
              <a:buClrTx/>
              <a:buFontTx/>
              <a:buNone/>
            </a:pP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VÉGREHAJTÁS: </a:t>
            </a:r>
            <a:r>
              <a:rPr lang="hu-HU" altLang="en-US" sz="2600" u="sng" dirty="0">
                <a:latin typeface="Calibri" pitchFamily="34" charset="0"/>
                <a:cs typeface="Times New Roman" panose="02020603050405020304" pitchFamily="18" charset="0"/>
              </a:rPr>
              <a:t>a konvent bizottságai</a:t>
            </a:r>
          </a:p>
          <a:p>
            <a:pPr eaLnBrk="1">
              <a:buClrTx/>
              <a:buFontTx/>
              <a:buNone/>
            </a:pP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a) </a:t>
            </a:r>
            <a:r>
              <a:rPr lang="hu-HU" altLang="en-US" b="1" dirty="0">
                <a:latin typeface="Calibri" pitchFamily="34" charset="0"/>
                <a:cs typeface="Times New Roman" panose="02020603050405020304" pitchFamily="18" charset="0"/>
              </a:rPr>
              <a:t>jobb oldal </a:t>
            </a: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(mérsékeltek): </a:t>
            </a:r>
            <a:r>
              <a:rPr lang="hu-HU" altLang="en-US" b="1" dirty="0" err="1">
                <a:latin typeface="Calibri" pitchFamily="34" charset="0"/>
                <a:cs typeface="Times New Roman" panose="02020603050405020304" pitchFamily="18" charset="0"/>
              </a:rPr>
              <a:t>girondiak</a:t>
            </a:r>
            <a:endParaRPr lang="hu-HU" altLang="en-US" b="1" dirty="0">
              <a:latin typeface="Calibri" pitchFamily="34" charset="0"/>
              <a:cs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b) </a:t>
            </a:r>
            <a:r>
              <a:rPr lang="hu-HU" altLang="en-US" b="1" dirty="0">
                <a:latin typeface="Calibri" pitchFamily="34" charset="0"/>
                <a:cs typeface="Times New Roman" panose="02020603050405020304" pitchFamily="18" charset="0"/>
              </a:rPr>
              <a:t>bal oldal </a:t>
            </a: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(radikálisok): </a:t>
            </a:r>
            <a:r>
              <a:rPr lang="hu-HU" altLang="en-US" b="1" dirty="0">
                <a:latin typeface="Calibri" pitchFamily="34" charset="0"/>
                <a:cs typeface="Times New Roman" panose="02020603050405020304" pitchFamily="18" charset="0"/>
              </a:rPr>
              <a:t>jakobinus</a:t>
            </a: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 „Hegypárt”</a:t>
            </a:r>
          </a:p>
          <a:p>
            <a:pPr eaLnBrk="1">
              <a:buClrTx/>
              <a:buFontTx/>
              <a:buNone/>
            </a:pP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c) </a:t>
            </a:r>
            <a:r>
              <a:rPr lang="hu-HU" altLang="en-US" b="1" dirty="0">
                <a:latin typeface="Calibri" pitchFamily="34" charset="0"/>
                <a:cs typeface="Times New Roman" panose="02020603050405020304" pitchFamily="18" charset="0"/>
              </a:rPr>
              <a:t>mocsár</a:t>
            </a: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: erőviszonyoknak megfelelően szavazók                                                        (többség!) </a:t>
            </a:r>
          </a:p>
          <a:p>
            <a:pPr eaLnBrk="1">
              <a:buClrTx/>
              <a:buFontTx/>
              <a:buNone/>
            </a:pPr>
            <a:endParaRPr lang="hu-HU" altLang="en-US" sz="1600" dirty="0">
              <a:latin typeface="Calibri" pitchFamily="34" charset="0"/>
              <a:cs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Terror: </a:t>
            </a:r>
            <a:r>
              <a:rPr lang="hu-HU" altLang="en-US" sz="2400" b="1" u="sng" dirty="0">
                <a:solidFill>
                  <a:srgbClr val="FF0000"/>
                </a:solidFill>
                <a:latin typeface="Calibri" pitchFamily="34" charset="0"/>
                <a:cs typeface="Times New Roman" panose="02020603050405020304" pitchFamily="18" charset="0"/>
              </a:rPr>
              <a:t>belső ellenség elleni hisztéria </a:t>
            </a: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(</a:t>
            </a:r>
            <a:r>
              <a:rPr lang="hu-HU" altLang="en-US" sz="2400" b="1" dirty="0">
                <a:latin typeface="Calibri" pitchFamily="34" charset="0"/>
                <a:cs typeface="Times New Roman" panose="02020603050405020304" pitchFamily="18" charset="0"/>
              </a:rPr>
              <a:t>Danton</a:t>
            </a: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) – </a:t>
            </a: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külső támadás sikerei miatt  → arisztokraták, papok, </a:t>
            </a: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„jól öltözöttek” börtönbe vetése, megölése…</a:t>
            </a: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(megindul a forradalomból való kiábrándulás folyamata)</a:t>
            </a:r>
          </a:p>
        </p:txBody>
      </p:sp>
      <p:pic>
        <p:nvPicPr>
          <p:cNvPr id="655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538" y="2771775"/>
            <a:ext cx="2986087" cy="458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5541" name="Text Box 4"/>
          <p:cNvSpPr txBox="1">
            <a:spLocks noChangeArrowheads="1"/>
          </p:cNvSpPr>
          <p:nvPr/>
        </p:nvSpPr>
        <p:spPr bwMode="auto">
          <a:xfrm>
            <a:off x="8280400" y="5722938"/>
            <a:ext cx="1439863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400" b="1"/>
              <a:t>Danton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302737"/>
            <a:ext cx="5199573" cy="1259946"/>
          </a:xfrm>
        </p:spPr>
        <p:txBody>
          <a:bodyPr/>
          <a:lstStyle/>
          <a:p>
            <a:pPr eaLnBrk="1" hangingPunct="1"/>
            <a:r>
              <a:rPr lang="hu-HU"/>
              <a:t>Guillotine = nyaktiló</a:t>
            </a:r>
          </a:p>
        </p:txBody>
      </p:sp>
      <p:pic>
        <p:nvPicPr>
          <p:cNvPr id="24580" name="Picture 4" descr="Badische_Guillot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092" y="0"/>
            <a:ext cx="456953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 descr="Dr. Guillotin arcképe">
            <a:hlinkClick r:id="rId3" tooltip="Dr. Guillotin arckép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40" y="1979637"/>
            <a:ext cx="3894469" cy="529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1918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4031" y="0"/>
            <a:ext cx="9072563" cy="843464"/>
          </a:xfrm>
        </p:spPr>
        <p:txBody>
          <a:bodyPr/>
          <a:lstStyle/>
          <a:p>
            <a:pPr eaLnBrk="1" hangingPunct="1">
              <a:defRPr/>
            </a:pPr>
            <a:r>
              <a:rPr lang="hu-HU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jakobinus diktatúra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776" y="827509"/>
            <a:ext cx="9648824" cy="655272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3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»</a:t>
            </a:r>
            <a:r>
              <a:rPr lang="hu-HU" sz="3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hu-HU" sz="3100" b="1" u="sng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1793 franciaellenes koalíció </a:t>
            </a:r>
            <a:r>
              <a:rPr lang="hu-HU" sz="3100" dirty="0">
                <a:latin typeface="Calibri" pitchFamily="34" charset="0"/>
                <a:cs typeface="Arial" charset="0"/>
              </a:rPr>
              <a:t>(porosz, osztrák, angol)</a:t>
            </a:r>
          </a:p>
          <a:p>
            <a:pPr eaLnBrk="1" hangingPunct="1">
              <a:defRPr/>
            </a:pPr>
            <a:r>
              <a:rPr lang="hu-HU" sz="3100" b="1" u="sng" dirty="0">
                <a:latin typeface="Calibri" pitchFamily="34" charset="0"/>
                <a:cs typeface="Arial" charset="0"/>
              </a:rPr>
              <a:t>újoncozás</a:t>
            </a:r>
            <a:r>
              <a:rPr lang="hu-HU" sz="3100" dirty="0">
                <a:latin typeface="Calibri" pitchFamily="34" charset="0"/>
                <a:cs typeface="Arial" charset="0"/>
              </a:rPr>
              <a:t> – (adók) terhek növelése ↔ parasztság</a:t>
            </a:r>
          </a:p>
          <a:p>
            <a:pPr eaLnBrk="1" hangingPunct="1">
              <a:buFontTx/>
              <a:buNone/>
              <a:defRPr/>
            </a:pPr>
            <a:r>
              <a:rPr lang="hu-HU" sz="3100" b="1" dirty="0">
                <a:latin typeface="Calibri" pitchFamily="34" charset="0"/>
                <a:cs typeface="Arial" charset="0"/>
              </a:rPr>
              <a:t>1793 június </a:t>
            </a:r>
            <a:r>
              <a:rPr lang="hu-HU" sz="3100" dirty="0">
                <a:latin typeface="Calibri" pitchFamily="34" charset="0"/>
                <a:cs typeface="Arial" charset="0"/>
              </a:rPr>
              <a:t>– a </a:t>
            </a:r>
            <a:r>
              <a:rPr lang="hu-HU" sz="3100" dirty="0" err="1">
                <a:latin typeface="Calibri" pitchFamily="34" charset="0"/>
                <a:cs typeface="Arial" charset="0"/>
              </a:rPr>
              <a:t>girondi</a:t>
            </a:r>
            <a:r>
              <a:rPr lang="hu-HU" sz="3100" dirty="0">
                <a:latin typeface="Calibri" pitchFamily="34" charset="0"/>
                <a:cs typeface="Arial" charset="0"/>
              </a:rPr>
              <a:t> képviselőket letartóztatják</a:t>
            </a:r>
          </a:p>
          <a:p>
            <a:pPr eaLnBrk="1" hangingPunct="1">
              <a:buFontTx/>
              <a:buNone/>
              <a:defRPr/>
            </a:pPr>
            <a:r>
              <a:rPr lang="en-US" sz="3100" b="1" u="sng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»</a:t>
            </a:r>
            <a:r>
              <a:rPr lang="hu-HU" sz="3100" b="1" u="sng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 A jakobinus diktatúra kezdete</a:t>
            </a:r>
          </a:p>
          <a:p>
            <a:pPr eaLnBrk="1" hangingPunct="1">
              <a:buFontTx/>
              <a:buNone/>
              <a:defRPr/>
            </a:pPr>
            <a:r>
              <a:rPr lang="hu-HU" sz="3100" dirty="0">
                <a:latin typeface="Calibri" pitchFamily="34" charset="0"/>
                <a:cs typeface="Arial" charset="0"/>
              </a:rPr>
              <a:t>Jakobinus többség a Konventben </a:t>
            </a:r>
            <a:r>
              <a:rPr lang="hu-HU" sz="2900" dirty="0">
                <a:latin typeface="Calibri" pitchFamily="34" charset="0"/>
                <a:cs typeface="Arial" charset="0"/>
              </a:rPr>
              <a:t>→ végrehajtó hatalom</a:t>
            </a:r>
          </a:p>
          <a:p>
            <a:pPr eaLnBrk="1" hangingPunct="1">
              <a:defRPr/>
            </a:pPr>
            <a:r>
              <a:rPr lang="hu-HU" sz="3100" b="1" u="sng" dirty="0">
                <a:latin typeface="Calibri" pitchFamily="34" charset="0"/>
                <a:cs typeface="Arial" charset="0"/>
              </a:rPr>
              <a:t>általános hadkötelezettség </a:t>
            </a:r>
            <a:r>
              <a:rPr lang="hu-HU" sz="3100" dirty="0">
                <a:latin typeface="Calibri" pitchFamily="34" charset="0"/>
                <a:cs typeface="Arial" charset="0"/>
              </a:rPr>
              <a:t>(népfelkelés)</a:t>
            </a:r>
          </a:p>
          <a:p>
            <a:pPr eaLnBrk="1" hangingPunct="1">
              <a:defRPr/>
            </a:pPr>
            <a:r>
              <a:rPr lang="hu-HU" sz="3100" dirty="0">
                <a:latin typeface="Calibri" pitchFamily="34" charset="0"/>
                <a:cs typeface="Arial" charset="0"/>
              </a:rPr>
              <a:t>árak és a bérek maximalizálása</a:t>
            </a:r>
          </a:p>
          <a:p>
            <a:pPr eaLnBrk="1" hangingPunct="1">
              <a:defRPr/>
            </a:pPr>
            <a:r>
              <a:rPr lang="hu-HU" sz="3100" dirty="0">
                <a:latin typeface="Calibri" pitchFamily="34" charset="0"/>
                <a:cs typeface="Arial" charset="0"/>
              </a:rPr>
              <a:t>A vidék nem fogadja el a változást (</a:t>
            </a:r>
            <a:r>
              <a:rPr lang="hu-HU" sz="3100" dirty="0" err="1">
                <a:latin typeface="Calibri" pitchFamily="34" charset="0"/>
                <a:cs typeface="Arial" charset="0"/>
              </a:rPr>
              <a:t>Bordeux</a:t>
            </a:r>
            <a:r>
              <a:rPr lang="hu-HU" sz="3100" dirty="0">
                <a:latin typeface="Calibri" pitchFamily="34" charset="0"/>
                <a:cs typeface="Arial" charset="0"/>
              </a:rPr>
              <a:t>, Lyon)</a:t>
            </a:r>
          </a:p>
          <a:p>
            <a:pPr eaLnBrk="1" hangingPunct="1">
              <a:buFontTx/>
              <a:buNone/>
              <a:defRPr/>
            </a:pPr>
            <a:r>
              <a:rPr lang="hu-HU" sz="3100" dirty="0">
                <a:latin typeface="Calibri" pitchFamily="34" charset="0"/>
                <a:cs typeface="Arial" charset="0"/>
              </a:rPr>
              <a:t>1793. szept. </a:t>
            </a:r>
            <a:r>
              <a:rPr lang="hu-HU" sz="3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jakobinus terror</a:t>
            </a:r>
            <a:r>
              <a:rPr lang="hu-HU" sz="3100" dirty="0">
                <a:latin typeface="Calibri" pitchFamily="34" charset="0"/>
                <a:cs typeface="Arial" charset="0"/>
              </a:rPr>
              <a:t> (</a:t>
            </a:r>
            <a:r>
              <a:rPr lang="hu-HU" sz="3100" dirty="0" err="1">
                <a:latin typeface="Calibri" pitchFamily="34" charset="0"/>
                <a:cs typeface="Arial" charset="0"/>
              </a:rPr>
              <a:t>Saint-Just</a:t>
            </a:r>
            <a:r>
              <a:rPr lang="hu-HU" sz="3100" dirty="0">
                <a:latin typeface="Calibri" pitchFamily="34" charset="0"/>
                <a:cs typeface="Arial" charset="0"/>
              </a:rPr>
              <a:t>, Marat)</a:t>
            </a:r>
          </a:p>
          <a:p>
            <a:pPr eaLnBrk="1" hangingPunct="1">
              <a:defRPr/>
            </a:pPr>
            <a:endParaRPr lang="hu-HU" sz="3100" dirty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69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40313" y="302737"/>
            <a:ext cx="4536281" cy="1259946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/>
              <a:t>Maximilien de</a:t>
            </a:r>
            <a:r>
              <a:rPr lang="hu-HU"/>
              <a:t> </a:t>
            </a:r>
            <a:r>
              <a:rPr lang="hu-HU">
                <a:effectLst>
                  <a:outerShdw blurRad="38100" dist="38100" dir="2700000" algn="tl">
                    <a:srgbClr val="C0C0C0"/>
                  </a:outerShdw>
                </a:effectLst>
              </a:rPr>
              <a:t>Robespierre</a:t>
            </a:r>
            <a:r>
              <a:rPr lang="hu-HU"/>
              <a:t>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1053" y="1763924"/>
            <a:ext cx="5199572" cy="5270773"/>
          </a:xfrm>
        </p:spPr>
        <p:txBody>
          <a:bodyPr/>
          <a:lstStyle/>
          <a:p>
            <a:pPr eaLnBrk="1" hangingPunct="1">
              <a:defRPr/>
            </a:pPr>
            <a:r>
              <a:rPr lang="hu-HU" sz="31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 „a megvesztegethetetlen”</a:t>
            </a:r>
            <a:endParaRPr lang="hu-HU" dirty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>
              <a:defRPr/>
            </a:pPr>
            <a:r>
              <a:rPr lang="hu-HU" dirty="0">
                <a:latin typeface="Calibri" pitchFamily="34" charset="0"/>
              </a:rPr>
              <a:t>- francia ügyvéd, politikus, forradalmár</a:t>
            </a:r>
          </a:p>
          <a:p>
            <a:pPr eaLnBrk="1" hangingPunct="1">
              <a:defRPr/>
            </a:pPr>
            <a:r>
              <a:rPr lang="hu-HU" dirty="0">
                <a:latin typeface="Calibri" pitchFamily="34" charset="0"/>
              </a:rPr>
              <a:t>- a jakobinus diktatúra, a „Hegypárt” vezetője, „diktátor”</a:t>
            </a:r>
          </a:p>
          <a:p>
            <a:pPr eaLnBrk="1" hangingPunct="1">
              <a:defRPr/>
            </a:pPr>
            <a:r>
              <a:rPr lang="hu-HU" dirty="0">
                <a:latin typeface="Calibri" pitchFamily="34" charset="0"/>
              </a:rPr>
              <a:t>- a „Legfőbb Lény” </a:t>
            </a:r>
            <a:r>
              <a:rPr lang="hu-HU" sz="3100" dirty="0">
                <a:latin typeface="Calibri" pitchFamily="34" charset="0"/>
              </a:rPr>
              <a:t>kultuszának bevezetője (deizmus)</a:t>
            </a:r>
          </a:p>
        </p:txBody>
      </p:sp>
      <p:pic>
        <p:nvPicPr>
          <p:cNvPr id="27652" name="Picture 4" descr="Robespier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11" y="50748"/>
            <a:ext cx="4552033" cy="722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2247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title"/>
          </p:nvPr>
        </p:nvSpPr>
        <p:spPr>
          <a:xfrm>
            <a:off x="992312" y="15750"/>
            <a:ext cx="8400521" cy="740218"/>
          </a:xfrm>
        </p:spPr>
        <p:txBody>
          <a:bodyPr/>
          <a:lstStyle/>
          <a:p>
            <a:pPr eaLnBrk="1" hangingPunct="1"/>
            <a:r>
              <a:rPr lang="hu-HU" altLang="hu-HU" sz="5000">
                <a:solidFill>
                  <a:schemeClr val="tx1"/>
                </a:solidFill>
                <a:latin typeface="Georgia" pitchFamily="18" charset="0"/>
              </a:rPr>
              <a:t>Deizmus</a:t>
            </a:r>
          </a:p>
        </p:txBody>
      </p:sp>
      <p:sp>
        <p:nvSpPr>
          <p:cNvPr id="41987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19008" y="684221"/>
            <a:ext cx="9882863" cy="4535805"/>
          </a:xfrm>
        </p:spPr>
        <p:txBody>
          <a:bodyPr/>
          <a:lstStyle/>
          <a:p>
            <a:pPr eaLnBrk="1" hangingPunct="1"/>
            <a:r>
              <a:rPr lang="hu-HU" altLang="hu-HU" sz="2600">
                <a:latin typeface="Georgia" pitchFamily="18" charset="0"/>
              </a:rPr>
              <a:t>A tételes vallások </a:t>
            </a:r>
            <a:r>
              <a:rPr lang="hu-HU" altLang="hu-HU" sz="2600" b="1">
                <a:latin typeface="Georgia" pitchFamily="18" charset="0"/>
              </a:rPr>
              <a:t>dogmái </a:t>
            </a:r>
            <a:r>
              <a:rPr lang="hu-HU" altLang="hu-HU" sz="2600">
                <a:latin typeface="Georgia" pitchFamily="18" charset="0"/>
              </a:rPr>
              <a:t>szemben</a:t>
            </a:r>
            <a:r>
              <a:rPr lang="hu-HU" altLang="hu-HU" sz="2600">
                <a:latin typeface="Arial" charset="0"/>
              </a:rPr>
              <a:t> </a:t>
            </a:r>
            <a:r>
              <a:rPr lang="hu-HU" altLang="hu-HU" sz="2600">
                <a:latin typeface="Georgia" pitchFamily="18" charset="0"/>
              </a:rPr>
              <a:t>állnak a józan ésszel</a:t>
            </a:r>
          </a:p>
          <a:p>
            <a:pPr eaLnBrk="1" hangingPunct="1"/>
            <a:r>
              <a:rPr lang="hu-HU" altLang="hu-HU" sz="2600">
                <a:latin typeface="Georgia" pitchFamily="18" charset="0"/>
              </a:rPr>
              <a:t>A korban nem volt magyarázat a világ keletkezésére a felvilágosodás gondolkodói úgy vélték, Isten megteremtette a világot, </a:t>
            </a:r>
            <a:r>
              <a:rPr lang="hu-HU" altLang="hu-HU" sz="2600" b="1">
                <a:latin typeface="Georgia" pitchFamily="18" charset="0"/>
              </a:rPr>
              <a:t>de többet nem avatkozott közbe</a:t>
            </a:r>
          </a:p>
          <a:p>
            <a:pPr eaLnBrk="1" hangingPunct="1"/>
            <a:r>
              <a:rPr lang="hu-HU" altLang="hu-HU" sz="2600">
                <a:latin typeface="Georgia" pitchFamily="18" charset="0"/>
              </a:rPr>
              <a:t>A világ működését Isten </a:t>
            </a:r>
            <a:r>
              <a:rPr lang="hu-HU" altLang="hu-HU" sz="2600" b="1">
                <a:latin typeface="Georgia" pitchFamily="18" charset="0"/>
              </a:rPr>
              <a:t>a természetbe rejtett törvényekre bízta</a:t>
            </a:r>
            <a:endParaRPr lang="hu-HU" altLang="hu-HU" sz="2600">
              <a:latin typeface="Georgia" pitchFamily="18" charset="0"/>
            </a:endParaRPr>
          </a:p>
          <a:p>
            <a:pPr eaLnBrk="1" hangingPunct="1"/>
            <a:r>
              <a:rPr lang="hu-HU" altLang="hu-HU" sz="2600">
                <a:latin typeface="Georgia" pitchFamily="18" charset="0"/>
              </a:rPr>
              <a:t>Az </a:t>
            </a:r>
            <a:r>
              <a:rPr lang="hu-HU" altLang="hu-HU" sz="2600" b="1">
                <a:latin typeface="Georgia" pitchFamily="18" charset="0"/>
              </a:rPr>
              <a:t>emberi elme dolga </a:t>
            </a:r>
            <a:r>
              <a:rPr lang="hu-HU" altLang="hu-HU" sz="2600">
                <a:latin typeface="Georgia" pitchFamily="18" charset="0"/>
              </a:rPr>
              <a:t>ezeknek a törvényeknek a felderítése</a:t>
            </a:r>
          </a:p>
        </p:txBody>
      </p:sp>
      <p:pic>
        <p:nvPicPr>
          <p:cNvPr id="41988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382" y="3851585"/>
            <a:ext cx="5785859" cy="370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2814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3808" y="0"/>
            <a:ext cx="9058275" cy="844078"/>
          </a:xfrm>
        </p:spPr>
        <p:txBody>
          <a:bodyPr/>
          <a:lstStyle/>
          <a:p>
            <a:r>
              <a:rPr lang="hu-HU" dirty="0"/>
              <a:t>A legfelsőbb lény kultusza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42" y="2483693"/>
            <a:ext cx="4265902" cy="579606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892" y="2015965"/>
            <a:ext cx="4006896" cy="4572184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900" y="734353"/>
            <a:ext cx="3081687" cy="383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93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3238" y="35421"/>
            <a:ext cx="9058275" cy="844078"/>
          </a:xfrm>
        </p:spPr>
        <p:txBody>
          <a:bodyPr/>
          <a:lstStyle/>
          <a:p>
            <a:r>
              <a:rPr lang="hu-HU" dirty="0"/>
              <a:t>A francia forradalmi naptár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" y="1043533"/>
            <a:ext cx="10073665" cy="645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326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04031" y="0"/>
            <a:ext cx="9072563" cy="1081454"/>
          </a:xfrm>
        </p:spPr>
        <p:txBody>
          <a:bodyPr/>
          <a:lstStyle/>
          <a:p>
            <a:pPr eaLnBrk="1" hangingPunct="1">
              <a:defRPr/>
            </a:pPr>
            <a:r>
              <a:rPr lang="hu-HU" sz="31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jakobinus puccs és terror: </a:t>
            </a:r>
            <a:br>
              <a:rPr lang="hu-HU" sz="31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sz="31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forradalom mélypontja (időrendben)</a:t>
            </a:r>
          </a:p>
        </p:txBody>
      </p:sp>
      <p:graphicFrame>
        <p:nvGraphicFramePr>
          <p:cNvPr id="29699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066395313"/>
              </p:ext>
            </p:extLst>
          </p:nvPr>
        </p:nvGraphicFramePr>
        <p:xfrm>
          <a:off x="143768" y="1115541"/>
          <a:ext cx="9793088" cy="6357479"/>
        </p:xfrm>
        <a:graphic>
          <a:graphicData uri="http://schemas.openxmlformats.org/drawingml/2006/table">
            <a:tbl>
              <a:tblPr/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08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46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1793. június 2.:</a:t>
                      </a:r>
                      <a:endParaRPr kumimoji="0" lang="hu-H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jakobinus puccs:</a:t>
                      </a: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80 000 emberrel körülvették a Konventet, s a </a:t>
                      </a:r>
                      <a:r>
                        <a:rPr kumimoji="0" lang="hu-HU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girondiakat</a:t>
                      </a: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kiiktatták</a:t>
                      </a: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 törvényhozásból.</a:t>
                      </a:r>
                      <a:endParaRPr kumimoji="0" lang="hu-H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868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1793. július:</a:t>
                      </a:r>
                      <a:endParaRPr kumimoji="0" lang="hu-H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</a:t>
                      </a:r>
                      <a:r>
                        <a:rPr kumimoji="0" lang="hu-HU" sz="22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jakobinus diktatúra kiépítése</a:t>
                      </a: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hu-H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Robespierre, Marat, Danton</a:t>
                      </a: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vezető szerepe a </a:t>
                      </a: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Közjóléti Bizottságban</a:t>
                      </a: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s a jakobinus többségű Konventben: a hadsereget megerősítik a </a:t>
                      </a:r>
                      <a:r>
                        <a:rPr kumimoji="0" lang="hu-H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terror eszközeivel, s tömeghadsereget hoznak létre.</a:t>
                      </a:r>
                      <a:endParaRPr kumimoji="0" lang="hu-HU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993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1794 júliusig:</a:t>
                      </a:r>
                      <a:endParaRPr kumimoji="0" lang="hu-H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1251 gyanúsított kivégzése Párizsban, a gyanúsakra is kiterjedő rendkívüli bíráskodás. Összességében kb. 35 000 embert öltek meg a terror során. Bevezetik az „</a:t>
                      </a:r>
                      <a:r>
                        <a:rPr kumimoji="0" lang="hu-H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Ész kultuszát” (a legfelsőbb lény kultusza)</a:t>
                      </a:r>
                      <a:endParaRPr kumimoji="0" lang="hu-HU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1794. június: </a:t>
                      </a:r>
                      <a:endParaRPr kumimoji="0" lang="hu-H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Francia győzelmek miatt az osztrákok visszavonulnak Belgiumból: ezután nem kellene már terror, Robespierre mégis leszámol barátaival is (pl. Danton), s elveszti a társadalmi bázisát.</a:t>
                      </a:r>
                      <a:endParaRPr kumimoji="0" lang="hu-H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519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1794. július 27/28:</a:t>
                      </a:r>
                      <a:endParaRPr kumimoji="0" lang="hu-H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Robespierre bukása, kivégzik őt és 21 jakobinus társát </a:t>
                      </a: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hu-HU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Thermidor</a:t>
                      </a:r>
                      <a:r>
                        <a:rPr kumimoji="0" lang="hu-H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9). </a:t>
                      </a:r>
                      <a:endParaRPr kumimoji="0" lang="hu-H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80397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3768" y="395461"/>
            <a:ext cx="9793088" cy="1319443"/>
          </a:xfrm>
        </p:spPr>
        <p:txBody>
          <a:bodyPr/>
          <a:lstStyle/>
          <a:p>
            <a:pPr eaLnBrk="1" hangingPunct="1"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</a:t>
            </a:r>
            <a:r>
              <a:rPr lang="hu-HU" u="sng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thermidori</a:t>
            </a: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konvent és a direktórium időszaka</a:t>
            </a:r>
            <a:b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1794-1799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5816" y="2123653"/>
            <a:ext cx="9072563" cy="5634758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/>
              <a:t>a </a:t>
            </a:r>
            <a:r>
              <a:rPr lang="hu-HU" dirty="0">
                <a:solidFill>
                  <a:schemeClr val="accent2"/>
                </a:solidFill>
              </a:rPr>
              <a:t>diktatúra</a:t>
            </a:r>
            <a:r>
              <a:rPr lang="hu-HU" dirty="0"/>
              <a:t> törvényeinek </a:t>
            </a:r>
            <a:r>
              <a:rPr lang="hu-HU" dirty="0">
                <a:solidFill>
                  <a:schemeClr val="accent2"/>
                </a:solidFill>
              </a:rPr>
              <a:t>felszámolása</a:t>
            </a:r>
          </a:p>
          <a:p>
            <a:pPr eaLnBrk="1" hangingPunct="1">
              <a:defRPr/>
            </a:pPr>
            <a:r>
              <a:rPr lang="hu-HU" dirty="0">
                <a:solidFill>
                  <a:schemeClr val="accent2"/>
                </a:solidFill>
              </a:rPr>
              <a:t>békekötés</a:t>
            </a:r>
            <a:r>
              <a:rPr lang="hu-HU" dirty="0"/>
              <a:t> a (franciaellenes) Koalíció tagjaival (1795)</a:t>
            </a:r>
          </a:p>
          <a:p>
            <a:pPr eaLnBrk="1" hangingPunct="1"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új </a:t>
            </a:r>
            <a:r>
              <a:rPr lang="hu-HU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Alkotmány</a:t>
            </a: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kidolgozása</a:t>
            </a:r>
          </a:p>
          <a:p>
            <a:pPr eaLnBrk="1" hangingPunct="1">
              <a:buFontTx/>
              <a:buNone/>
              <a:defRPr/>
            </a:pPr>
            <a:r>
              <a:rPr lang="hu-HU" dirty="0"/>
              <a:t> - szélsőségesek távoltartása a hatalomtól</a:t>
            </a:r>
          </a:p>
          <a:p>
            <a:pPr eaLnBrk="1" hangingPunct="1">
              <a:buFontTx/>
              <a:buNone/>
              <a:defRPr/>
            </a:pPr>
            <a:r>
              <a:rPr lang="hu-HU" dirty="0"/>
              <a:t> - kétkamarás törvényhozás </a:t>
            </a:r>
            <a:br>
              <a:rPr lang="hu-HU" dirty="0"/>
            </a:br>
            <a:r>
              <a:rPr lang="hu-HU" dirty="0"/>
              <a:t>(Vének, 500-ak Tanácsa)</a:t>
            </a:r>
          </a:p>
          <a:p>
            <a:pPr eaLnBrk="1" hangingPunct="1">
              <a:buFontTx/>
              <a:buNone/>
              <a:defRPr/>
            </a:pPr>
            <a:r>
              <a:rPr lang="hu-HU" dirty="0"/>
              <a:t> - a végrehajtó hatalom a Direktórium (5 fő)</a:t>
            </a:r>
          </a:p>
          <a:p>
            <a:pPr eaLnBrk="1" hangingPunct="1">
              <a:buFontTx/>
              <a:buNone/>
              <a:defRPr/>
            </a:pPr>
            <a:r>
              <a:rPr lang="hu-HU" dirty="0"/>
              <a:t> - a tulajdonnal rendelkezők alkotmányos uralma</a:t>
            </a:r>
          </a:p>
          <a:p>
            <a:pPr eaLnBrk="1" hangingPunct="1">
              <a:buFontTx/>
              <a:buNone/>
              <a:defRPr/>
            </a:pPr>
            <a:endParaRPr lang="hu-HU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504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41" y="0"/>
            <a:ext cx="6120680" cy="726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9635" name="Text Box 2"/>
          <p:cNvSpPr txBox="1">
            <a:spLocks noChangeArrowheads="1"/>
          </p:cNvSpPr>
          <p:nvPr/>
        </p:nvSpPr>
        <p:spPr bwMode="auto">
          <a:xfrm>
            <a:off x="3095625" y="7247011"/>
            <a:ext cx="3744913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800" b="1" dirty="0"/>
              <a:t>Jakobinus diktatúra karikatúrán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952" y="1835621"/>
            <a:ext cx="4713288" cy="606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376" y="-252611"/>
            <a:ext cx="4659313" cy="620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685" name="Text Box 4"/>
          <p:cNvSpPr txBox="1">
            <a:spLocks noChangeArrowheads="1"/>
          </p:cNvSpPr>
          <p:nvPr/>
        </p:nvSpPr>
        <p:spPr bwMode="auto">
          <a:xfrm>
            <a:off x="7056536" y="6170224"/>
            <a:ext cx="2376488" cy="1039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200" b="1"/>
              <a:t>Danton és Robespierre kivégzése</a:t>
            </a:r>
          </a:p>
        </p:txBody>
      </p:sp>
      <p:sp>
        <p:nvSpPr>
          <p:cNvPr id="71686" name="Text Box 5"/>
          <p:cNvSpPr txBox="1">
            <a:spLocks noChangeArrowheads="1"/>
          </p:cNvSpPr>
          <p:nvPr/>
        </p:nvSpPr>
        <p:spPr bwMode="auto">
          <a:xfrm>
            <a:off x="2448024" y="290513"/>
            <a:ext cx="2663825" cy="724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200" b="1"/>
              <a:t>Marat a fürdőkádban</a:t>
            </a:r>
          </a:p>
        </p:txBody>
      </p:sp>
      <p:pic>
        <p:nvPicPr>
          <p:cNvPr id="71682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9668" cy="2849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1"/>
          <p:cNvSpPr txBox="1">
            <a:spLocks noChangeArrowheads="1"/>
          </p:cNvSpPr>
          <p:nvPr/>
        </p:nvSpPr>
        <p:spPr bwMode="auto">
          <a:xfrm>
            <a:off x="503238" y="279400"/>
            <a:ext cx="90678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2600" b="1">
                <a:latin typeface="Bitstream Vera Sans" pitchFamily="32" charset="0"/>
              </a:rPr>
              <a:t>FOLYT. KÖV.</a:t>
            </a:r>
          </a:p>
        </p:txBody>
      </p:sp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439863"/>
            <a:ext cx="4679950" cy="558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35275</TotalTime>
  <Words>1515</Words>
  <Application>Microsoft Office PowerPoint</Application>
  <PresentationFormat>Egyéni</PresentationFormat>
  <Paragraphs>273</Paragraphs>
  <Slides>37</Slides>
  <Notes>30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12</vt:i4>
      </vt:variant>
      <vt:variant>
        <vt:lpstr>Diacímek</vt:lpstr>
      </vt:variant>
      <vt:variant>
        <vt:i4>37</vt:i4>
      </vt:variant>
    </vt:vector>
  </HeadingPairs>
  <TitlesOfParts>
    <vt:vector size="56" baseType="lpstr">
      <vt:lpstr>Arial</vt:lpstr>
      <vt:lpstr>Bitstream Vera Sans</vt:lpstr>
      <vt:lpstr>Calibri</vt:lpstr>
      <vt:lpstr>DejaVu Sans</vt:lpstr>
      <vt:lpstr>Georgia</vt:lpstr>
      <vt:lpstr>Times New Roman</vt:lpstr>
      <vt:lpstr>Wingdings</vt:lpstr>
      <vt:lpstr>Office-téma</vt:lpstr>
      <vt:lpstr>Office-téma</vt:lpstr>
      <vt:lpstr>Office-téma</vt:lpstr>
      <vt:lpstr>Office-téma</vt:lpstr>
      <vt:lpstr>Office-téma</vt:lpstr>
      <vt:lpstr>Office-téma</vt:lpstr>
      <vt:lpstr>Office-téma</vt:lpstr>
      <vt:lpstr>Office-téma</vt:lpstr>
      <vt:lpstr>Office-téma</vt:lpstr>
      <vt:lpstr>Office-téma</vt:lpstr>
      <vt:lpstr>Office-téma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Guillotine = nyaktiló</vt:lpstr>
      <vt:lpstr>A jakobinus diktatúra</vt:lpstr>
      <vt:lpstr>Maximilien de Robespierre </vt:lpstr>
      <vt:lpstr>Deizmus</vt:lpstr>
      <vt:lpstr>A legfelsőbb lény kultusza</vt:lpstr>
      <vt:lpstr>A francia forradalmi naptár</vt:lpstr>
      <vt:lpstr>A jakobinus puccs és terror:  a forradalom mélypontja (időrendben)</vt:lpstr>
      <vt:lpstr>A thermidori konvent és a direktórium időszaka 1794-1799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nagy francia forradalom 1789-1795</dc:title>
  <dc:creator>kriszti</dc:creator>
  <cp:lastModifiedBy>os</cp:lastModifiedBy>
  <cp:revision>101</cp:revision>
  <cp:lastPrinted>1601-01-01T00:00:00Z</cp:lastPrinted>
  <dcterms:created xsi:type="dcterms:W3CDTF">2009-02-23T16:21:16Z</dcterms:created>
  <dcterms:modified xsi:type="dcterms:W3CDTF">2025-01-22T20:21:20Z</dcterms:modified>
</cp:coreProperties>
</file>