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23"/>
  </p:notesMasterIdLst>
  <p:handoutMasterIdLst>
    <p:handoutMasterId r:id="rId24"/>
  </p:handoutMasterIdLst>
  <p:sldIdLst>
    <p:sldId id="257" r:id="rId2"/>
    <p:sldId id="265" r:id="rId3"/>
    <p:sldId id="278" r:id="rId4"/>
    <p:sldId id="279" r:id="rId5"/>
    <p:sldId id="267" r:id="rId6"/>
    <p:sldId id="283" r:id="rId7"/>
    <p:sldId id="276" r:id="rId8"/>
    <p:sldId id="268" r:id="rId9"/>
    <p:sldId id="280" r:id="rId10"/>
    <p:sldId id="258" r:id="rId11"/>
    <p:sldId id="297" r:id="rId12"/>
    <p:sldId id="281" r:id="rId13"/>
    <p:sldId id="271" r:id="rId14"/>
    <p:sldId id="270" r:id="rId15"/>
    <p:sldId id="287" r:id="rId16"/>
    <p:sldId id="289" r:id="rId17"/>
    <p:sldId id="288" r:id="rId18"/>
    <p:sldId id="290" r:id="rId19"/>
    <p:sldId id="295" r:id="rId20"/>
    <p:sldId id="293" r:id="rId21"/>
    <p:sldId id="296" r:id="rId2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EFEFE"/>
    <a:srgbClr val="0000FF"/>
    <a:srgbClr val="FF3300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47" autoAdjust="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50A2E82-7354-462A-AB2F-16EA101B5CF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7371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noProof="0"/>
              <a:t>Mintaszöveg szerkesztése</a:t>
            </a:r>
          </a:p>
          <a:p>
            <a:pPr lvl="1"/>
            <a:r>
              <a:rPr lang="hu-HU" altLang="en-US" noProof="0"/>
              <a:t>Második szint</a:t>
            </a:r>
          </a:p>
          <a:p>
            <a:pPr lvl="2"/>
            <a:r>
              <a:rPr lang="hu-HU" altLang="en-US" noProof="0"/>
              <a:t>Harmadik szint</a:t>
            </a:r>
          </a:p>
          <a:p>
            <a:pPr lvl="3"/>
            <a:r>
              <a:rPr lang="hu-HU" altLang="en-US" noProof="0"/>
              <a:t>Negyedik szint</a:t>
            </a:r>
          </a:p>
          <a:p>
            <a:pPr lvl="4"/>
            <a:r>
              <a:rPr lang="hu-HU" altLang="en-US" noProof="0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1DE3E8-8365-4FDD-BF8A-8347BC59879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76668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5D35B7-34A1-4EE4-A8D5-017575E8458D}" type="slidenum">
              <a:rPr lang="hu-HU" altLang="en-US" sz="1200" smtClean="0"/>
              <a:pPr/>
              <a:t>1</a:t>
            </a:fld>
            <a:endParaRPr lang="hu-HU" alt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4B56697-5B5F-4BDF-8BE4-E5FD2CD79CB4}" type="slidenum">
              <a:rPr lang="hu-HU" altLang="en-US" sz="1200" smtClean="0"/>
              <a:pPr/>
              <a:t>2</a:t>
            </a:fld>
            <a:endParaRPr lang="hu-HU" altLang="en-US" sz="120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AA46428-9CA3-4E0B-AAE4-23594E17A62B}" type="slidenum">
              <a:rPr lang="hu-HU" altLang="en-US" sz="1200" smtClean="0"/>
              <a:pPr/>
              <a:t>3</a:t>
            </a:fld>
            <a:endParaRPr lang="hu-HU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5B4DDA2-298A-4DB9-9E62-DFBA866C02A6}" type="slidenum">
              <a:rPr lang="hu-HU" altLang="en-US" sz="1200" smtClean="0"/>
              <a:pPr/>
              <a:t>5</a:t>
            </a:fld>
            <a:endParaRPr lang="hu-HU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F59FE45-150F-4175-9619-37BF77049CEF}" type="slidenum">
              <a:rPr lang="hu-HU" altLang="en-US" sz="1200" smtClean="0"/>
              <a:pPr/>
              <a:t>7</a:t>
            </a:fld>
            <a:endParaRPr lang="hu-HU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3E0F63-2816-423A-9A72-7475941FDF10}" type="slidenum">
              <a:rPr lang="hu-HU" altLang="en-US" sz="1200" smtClean="0"/>
              <a:pPr/>
              <a:t>8</a:t>
            </a:fld>
            <a:endParaRPr lang="hu-HU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C8E5FD8-48C1-438F-B434-6E9FF685003C}" type="slidenum">
              <a:rPr lang="hu-HU" altLang="en-US" sz="1200" smtClean="0"/>
              <a:pPr/>
              <a:t>9</a:t>
            </a:fld>
            <a:endParaRPr lang="hu-HU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E60B821-F4C4-4770-8063-1CF0DF545B6D}" type="slidenum">
              <a:rPr lang="hu-HU" altLang="en-US" sz="1200" smtClean="0"/>
              <a:pPr/>
              <a:t>10</a:t>
            </a:fld>
            <a:endParaRPr lang="hu-HU" alt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5186854-4DDE-464C-8837-84E44F991E34}" type="slidenum">
              <a:rPr lang="hu-HU" altLang="en-US" sz="1200" smtClean="0"/>
              <a:pPr/>
              <a:t>14</a:t>
            </a:fld>
            <a:endParaRPr lang="hu-HU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0A72FD-2A75-4C57-94EF-645A4E40435A}" type="slidenum">
              <a:rPr lang="hu-HU" altLang="en-US" sz="1200" smtClean="0"/>
              <a:pPr/>
              <a:t>15</a:t>
            </a:fld>
            <a:endParaRPr lang="hu-HU" alt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BC23642-0EE2-4942-99B8-86400FB6A711}" type="slidenum">
              <a:rPr lang="hu-HU" altLang="en-US" sz="1200" smtClean="0"/>
              <a:pPr/>
              <a:t>17</a:t>
            </a:fld>
            <a:endParaRPr lang="hu-HU" alt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2147483646 w 4128"/>
              <a:gd name="T1" fmla="*/ 2147483646 h 479"/>
              <a:gd name="T2" fmla="*/ 2147483646 w 4128"/>
              <a:gd name="T3" fmla="*/ 2147483646 h 479"/>
              <a:gd name="T4" fmla="*/ 2147483646 w 4128"/>
              <a:gd name="T5" fmla="*/ 2147483646 h 479"/>
              <a:gd name="T6" fmla="*/ 0 w 4128"/>
              <a:gd name="T7" fmla="*/ 2147483646 h 479"/>
              <a:gd name="T8" fmla="*/ 2147483646 w 4128"/>
              <a:gd name="T9" fmla="*/ 2147483646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Mintaalcím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181164CC-A0FA-467D-93C3-FB8A2C7703B5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8FF4D321-69ED-416A-A19A-ED90C0DF271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37952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FB348-9432-4C98-A4D5-94B67435F9C4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5883F-68F2-4069-A5B7-ACA98989B52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0316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993B-AA7E-48FD-87CD-038D2D7B868B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71759-011B-4D9F-870A-CF29F364973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5558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EC4A3-23A3-405E-A492-DB5A6918D0BD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25E1E-9DE3-4115-A799-017BE2127B7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7549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D1704-F2D8-4DB1-8A6B-328C02D1C2F6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933CC-A5CC-4BBD-9A6C-80CDD146F8A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6363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4FDFD-54BF-41F1-B826-EBBA891B1290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30385-4F3D-4B8F-967F-A18CADD936C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4933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E69A2-9FC7-427C-8CFE-35CA0EE30F75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22324-1354-40F9-A9A7-7747A8B3CB6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0382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56426-DA33-4A8E-9F61-0C5B26E99DB4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18C90-48C7-4B20-B81B-4C88DF37482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7649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B25F6-C6EE-450D-86B6-8DE3623C6E2C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4C77A-F688-4EFB-9B9B-7C672D0C652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7842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947EC-641E-4D85-A4E2-D3638D925412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A3435-EB99-450D-B8BD-07F7B0F9BAE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5831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564C5-2B5A-4C98-B566-2C2682F21846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59FCA-0EDC-4EBE-B3DD-92E8D4959C8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6183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7E064-67EA-426E-B91B-9895EB08B72C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CACAD-D450-4125-890E-38A0DE6EBEF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36653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39F4F-FFAC-4FB3-B435-C5835ED5F46E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81FF5-5455-492B-AD71-2CAD839DB68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57776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B1948-76C5-49A2-A2F4-C11E40DF7A67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73D0-C62B-4C07-8105-B73CE281A8F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3267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D5A213F-E857-40D8-B274-A91AC8E022DC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608BFC2-2AEA-47C7-972D-25BECF755F8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G:\SZIXI\TORTENELEM\10_B\25_NAPOLEON\napoleons_war.mp4" TargetMode="External"/><Relationship Id="rId1" Type="http://schemas.microsoft.com/office/2007/relationships/media" Target="file:///G:\SZIXI\TORTENELEM\10_B\25_NAPOLEON\napoleons_war.mp4" TargetMode="Externa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0" y="63500"/>
            <a:ext cx="91440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A nagy francia forradalom vége és Napóleon uralma   II. RÉSZ</a:t>
            </a:r>
          </a:p>
        </p:txBody>
      </p:sp>
      <p:pic>
        <p:nvPicPr>
          <p:cNvPr id="5123" name="Picture 14" descr="napoleon_emperador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" y="1196975"/>
            <a:ext cx="3816350" cy="547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1200150"/>
            <a:ext cx="5173662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5" y="4351338"/>
            <a:ext cx="4362450" cy="250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0" y="620713"/>
            <a:ext cx="9144000" cy="5226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Az </a:t>
            </a:r>
            <a:r>
              <a:rPr kumimoji="0" lang="hu-HU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1. koalíció (1792)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kumimoji="0" lang="hu-HU" alt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Habs.bir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., </a:t>
            </a:r>
            <a:r>
              <a:rPr kumimoji="0" lang="hu-HU" alt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Spanyolo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., Egyesült </a:t>
            </a:r>
            <a:r>
              <a:rPr kumimoji="0" lang="hu-HU" alt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kir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., Szárd </a:t>
            </a:r>
            <a:r>
              <a:rPr kumimoji="0" lang="hu-HU" alt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kir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., Nápolyi </a:t>
            </a:r>
            <a:r>
              <a:rPr kumimoji="0" lang="hu-HU" alt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kir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., később Poroszország </a:t>
            </a:r>
            <a:r>
              <a:rPr kumimoji="0"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/>
              </a:rPr>
              <a:t>&lt;---&gt; </a:t>
            </a:r>
            <a:r>
              <a:rPr kumimoji="0" lang="sk-SK" altLang="en-US" sz="2400" dirty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/>
              </a:rPr>
              <a:t>a </a:t>
            </a:r>
            <a:r>
              <a:rPr kumimoji="0" lang="en-US" altLang="en-US" sz="2400" dirty="0" err="1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/>
              </a:rPr>
              <a:t>Francia</a:t>
            </a:r>
            <a:r>
              <a:rPr kumimoji="0" lang="en-US" altLang="en-US" sz="2400" dirty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/>
              </a:rPr>
              <a:t> k</a:t>
            </a:r>
            <a:r>
              <a:rPr kumimoji="0" lang="sk-SK" altLang="en-US" sz="2400" dirty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/>
              </a:rPr>
              <a:t>öztársaság ellen</a:t>
            </a:r>
            <a:endParaRPr kumimoji="0" lang="hu-HU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kumimoji="0" lang="hu-HU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1794 Toulon visszafoglalása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kumimoji="0" lang="hu-HU" altLang="en-US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hírnevet szerez magának</a:t>
            </a:r>
          </a:p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  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jakobinusok bukása 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öt is nyugdíjazzák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  <a:r>
              <a:rPr kumimoji="0" lang="hu-HU" alt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Napoleont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a direktórium (1795) alatt aktiválják</a:t>
            </a:r>
          </a:p>
          <a:p>
            <a:pPr marL="342900" indent="-342900" eaLnBrk="1" hangingPunct="1">
              <a:lnSpc>
                <a:spcPct val="110000"/>
              </a:lnSpc>
              <a:buClrTx/>
            </a:pP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1796 Itáliai hadjárat vezetője, demoralizált hadsereg </a:t>
            </a:r>
          </a:p>
          <a:p>
            <a:pPr marL="342900" indent="-342900" eaLnBrk="1" hangingPunct="1">
              <a:lnSpc>
                <a:spcPct val="110000"/>
              </a:lnSpc>
              <a:buClrTx/>
            </a:pP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Rendet teremt 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Győzelmek: 1796 </a:t>
            </a:r>
            <a:r>
              <a:rPr kumimoji="0" lang="hu-HU" alt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Lodi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, 1797 </a:t>
            </a:r>
            <a:r>
              <a:rPr kumimoji="0" lang="hu-HU" alt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Rivoli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  <a:p>
            <a:pPr marL="342900" indent="-342900" eaLnBrk="1" hangingPunct="1">
              <a:lnSpc>
                <a:spcPct val="110000"/>
              </a:lnSpc>
              <a:buClrTx/>
            </a:pPr>
            <a:r>
              <a:rPr kumimoji="0" lang="hu-HU" alt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Campo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kumimoji="0" lang="hu-HU" altLang="en-US" sz="2400" dirty="0" err="1">
                <a:solidFill>
                  <a:srgbClr val="000000"/>
                </a:solidFill>
                <a:latin typeface="Calibri" panose="020F0502020204030204" pitchFamily="34" charset="0"/>
              </a:rPr>
              <a:t>formio</a:t>
            </a: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-i béke, bábállamok alapítása miatt ellentét a direktóriummal, de az 1. koalíció megszűnik</a:t>
            </a:r>
            <a:r>
              <a:rPr lang="hu-HU" altLang="en-US" sz="2400" dirty="0">
                <a:solidFill>
                  <a:srgbClr val="00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		</a:t>
            </a:r>
          </a:p>
          <a:p>
            <a:pPr marL="342900" indent="-342900" eaLnBrk="1" hangingPunct="1">
              <a:lnSpc>
                <a:spcPct val="110000"/>
              </a:lnSpc>
              <a:buClrTx/>
            </a:pPr>
            <a:r>
              <a:rPr kumimoji="0" lang="hu-HU" alt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Anglia azonban egyedül is tovább folytatja a harcot a Francia köztárs. ellen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0" y="63500"/>
            <a:ext cx="91440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Harc az 1. Koalícióval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6513" y="38100"/>
            <a:ext cx="9144000" cy="435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300" dirty="0">
                <a:solidFill>
                  <a:srgbClr val="000000"/>
                </a:solidFill>
              </a:rPr>
              <a:t>Napóleon zseniális terve: Angliát a gyarmatokon keresztül kell legyőzni </a:t>
            </a:r>
          </a:p>
          <a:p>
            <a:pPr marL="342900" indent="-3429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b="1" u="sng" dirty="0">
                <a:solidFill>
                  <a:srgbClr val="FF0000"/>
                </a:solidFill>
              </a:rPr>
              <a:t>Cél: India, a gyarmati kereskedelem szíve 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  </a:t>
            </a:r>
            <a:r>
              <a:rPr kumimoji="0" lang="hu-HU" altLang="en-US" sz="2400" dirty="0">
                <a:solidFill>
                  <a:srgbClr val="000000"/>
                </a:solidFill>
              </a:rPr>
              <a:t>Egyiptom elfoglalása – stratégia pont megszerzése</a:t>
            </a:r>
          </a:p>
          <a:p>
            <a:pPr marL="342900" indent="-342900" eaLnBrk="1" hangingPunct="1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A francia flotta eljut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Egyiptomig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1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- 1798 csata a piramisoknál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Egyiptom háttérbázis lesz, </a:t>
            </a:r>
          </a:p>
          <a:p>
            <a:pPr eaLnBrk="1" hangingPunct="1">
              <a:lnSpc>
                <a:spcPct val="11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- Tovább Szíria felé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a sivatagban elakad, utánpótlása nincs</a:t>
            </a:r>
            <a:endParaRPr kumimoji="0" lang="hu-HU" alt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1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- Nelson rátalál Napóleon flottájára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Abukiri</a:t>
            </a:r>
            <a:r>
              <a:rPr kumimoji="0" lang="hu-HU" altLang="en-US" sz="2400" dirty="0">
                <a:solidFill>
                  <a:srgbClr val="000000"/>
                </a:solidFill>
              </a:rPr>
              <a:t> ütközet (a „nílusi csata”) ---- a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fr</a:t>
            </a:r>
            <a:r>
              <a:rPr kumimoji="0" lang="hu-HU" altLang="en-US" sz="2400" dirty="0">
                <a:solidFill>
                  <a:srgbClr val="000000"/>
                </a:solidFill>
              </a:rPr>
              <a:t>. flotta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megsemmisül (győz: Sir </a:t>
            </a:r>
            <a:r>
              <a:rPr kumimoji="0" lang="hu-HU" altLang="en-US" sz="2400" dirty="0" err="1">
                <a:solidFill>
                  <a:srgbClr val="000000"/>
                </a:solidFill>
                <a:sym typeface="Symbol" pitchFamily="18" charset="2"/>
              </a:rPr>
              <a:t>Horatio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 Nelson, brit admirális)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10000"/>
              </a:lnSpc>
              <a:buClrTx/>
              <a:buFontTx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- 1799. Seregét hátrahagyva N. megjelenik Párizsban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katonai puccs </a:t>
            </a:r>
          </a:p>
        </p:txBody>
      </p:sp>
      <p:pic>
        <p:nvPicPr>
          <p:cNvPr id="17411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75" y="4395788"/>
            <a:ext cx="3848100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8500"/>
            <a:ext cx="5205413" cy="220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19991608-painting-battleforEgypt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8"/>
          <a:stretch>
            <a:fillRect/>
          </a:stretch>
        </p:blipFill>
        <p:spPr>
          <a:xfrm>
            <a:off x="107950" y="287338"/>
            <a:ext cx="4681538" cy="2755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7" descr="AEGYP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284538"/>
            <a:ext cx="44005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8" descr="abuki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" t="5026" r="4256" b="13960"/>
          <a:stretch>
            <a:fillRect/>
          </a:stretch>
        </p:blipFill>
        <p:spPr bwMode="auto">
          <a:xfrm>
            <a:off x="4859338" y="260350"/>
            <a:ext cx="414020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6588125" y="3213100"/>
            <a:ext cx="25558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Abukiri ütközet, a-hol sírba szállt Na-póleon India-terve</a:t>
            </a:r>
          </a:p>
        </p:txBody>
      </p:sp>
      <p:sp>
        <p:nvSpPr>
          <p:cNvPr id="19462" name="Text Box 11"/>
          <p:cNvSpPr txBox="1">
            <a:spLocks noChangeArrowheads="1"/>
          </p:cNvSpPr>
          <p:nvPr/>
        </p:nvSpPr>
        <p:spPr bwMode="auto">
          <a:xfrm>
            <a:off x="34925" y="3213100"/>
            <a:ext cx="20875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1798 csata a piramisoknál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0" y="588963"/>
            <a:ext cx="91440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1799 --- 2. koalíció: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Ang</a:t>
            </a:r>
            <a:r>
              <a:rPr kumimoji="0" lang="hu-HU" altLang="en-US" sz="2400" dirty="0">
                <a:solidFill>
                  <a:srgbClr val="000000"/>
                </a:solidFill>
              </a:rPr>
              <a:t>.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Aus</a:t>
            </a:r>
            <a:r>
              <a:rPr kumimoji="0" lang="hu-HU" altLang="en-US" sz="2400" dirty="0">
                <a:solidFill>
                  <a:srgbClr val="000000"/>
                </a:solidFill>
              </a:rPr>
              <a:t>.,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Oroszo</a:t>
            </a:r>
            <a:r>
              <a:rPr kumimoji="0" lang="hu-HU" altLang="en-US" sz="2400" dirty="0">
                <a:solidFill>
                  <a:srgbClr val="000000"/>
                </a:solidFill>
              </a:rPr>
              <a:t>., Török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bir</a:t>
            </a:r>
            <a:r>
              <a:rPr kumimoji="0" lang="hu-HU" altLang="en-US" sz="2400" dirty="0">
                <a:solidFill>
                  <a:srgbClr val="000000"/>
                </a:solidFill>
              </a:rPr>
              <a:t>.;</a:t>
            </a:r>
          </a:p>
          <a:p>
            <a:pPr eaLnBrk="1" hangingPunct="1">
              <a:buClrTx/>
              <a:buFontTx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- nincs egység az orosz-osztrák ellentét</a:t>
            </a:r>
          </a:p>
          <a:p>
            <a:pPr eaLnBrk="1" hangingPunct="1"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- </a:t>
            </a:r>
            <a:r>
              <a:rPr kumimoji="0" lang="hu-HU" altLang="en-US" sz="2400" b="1" dirty="0" err="1">
                <a:solidFill>
                  <a:srgbClr val="000000"/>
                </a:solidFill>
              </a:rPr>
              <a:t>Napoleon</a:t>
            </a:r>
            <a:r>
              <a:rPr kumimoji="0" lang="hu-HU" altLang="en-US" sz="2400" b="1" dirty="0">
                <a:solidFill>
                  <a:srgbClr val="000000"/>
                </a:solidFill>
              </a:rPr>
              <a:t> külön-külön száll szembe az ellenséggel </a:t>
            </a:r>
          </a:p>
          <a:p>
            <a:pPr eaLnBrk="1" hangingPunct="1">
              <a:buClrTx/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 </a:t>
            </a:r>
            <a:r>
              <a:rPr kumimoji="0" lang="hu-HU" altLang="en-US" sz="2400" dirty="0">
                <a:solidFill>
                  <a:srgbClr val="000000"/>
                </a:solidFill>
              </a:rPr>
              <a:t>1800 Marengo-i csata ---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kumimoji="0" lang="hu-HU" altLang="en-US" sz="2400" dirty="0">
                <a:solidFill>
                  <a:srgbClr val="000000"/>
                </a:solidFill>
              </a:rPr>
              <a:t>osztrákok békét kötnek (1801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Luneville</a:t>
            </a:r>
            <a:r>
              <a:rPr kumimoji="0" lang="hu-HU" altLang="en-US" sz="2400" dirty="0">
                <a:solidFill>
                  <a:srgbClr val="000000"/>
                </a:solidFill>
              </a:rPr>
              <a:t>-i béke)</a:t>
            </a:r>
          </a:p>
          <a:p>
            <a:pPr eaLnBrk="1" hangingPunct="1">
              <a:buClrTx/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 </a:t>
            </a:r>
            <a:r>
              <a:rPr kumimoji="0" lang="hu-HU" altLang="en-US" sz="2400" dirty="0">
                <a:solidFill>
                  <a:srgbClr val="000000"/>
                </a:solidFill>
              </a:rPr>
              <a:t>Anglia egyedül marad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</a:t>
            </a:r>
            <a:r>
              <a:rPr kumimoji="0" lang="hu-HU" altLang="en-US" sz="2400" dirty="0">
                <a:solidFill>
                  <a:srgbClr val="000000"/>
                </a:solidFill>
              </a:rPr>
              <a:t> ír kérdés, belpolitikai gondok --- ezért Anglia (ideiglenesen) békét köt Napóleonnal (1802 Amiens-i béke) </a:t>
            </a:r>
          </a:p>
          <a:p>
            <a:pPr marL="342900" indent="-342900" eaLnBrk="1" hangingPunct="1"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1805-ig béke honol Franciaországban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0" y="6350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Harc a 2. Koalícióval</a:t>
            </a:r>
          </a:p>
        </p:txBody>
      </p:sp>
      <p:pic>
        <p:nvPicPr>
          <p:cNvPr id="2" name="napoleons_wa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4005263"/>
            <a:ext cx="51054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1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" t="7323" r="3645" b="15773"/>
          <a:stretch>
            <a:fillRect/>
          </a:stretch>
        </p:blipFill>
        <p:spPr>
          <a:xfrm>
            <a:off x="323850" y="0"/>
            <a:ext cx="8496300" cy="6846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0" y="549275"/>
            <a:ext cx="9144000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Napóleon sikereinek alapja: </a:t>
            </a:r>
            <a:r>
              <a:rPr kumimoji="0" lang="hu-HU" altLang="en-US" sz="2400" b="1" u="sng" dirty="0">
                <a:solidFill>
                  <a:srgbClr val="FF0000"/>
                </a:solidFill>
              </a:rPr>
              <a:t>a forradalomban létrehozott tömeghadsereg</a:t>
            </a:r>
            <a:endParaRPr lang="hu-HU" altLang="en-US" sz="2400" b="1" u="sng" dirty="0">
              <a:solidFill>
                <a:srgbClr val="FF0000"/>
              </a:solidFill>
              <a:sym typeface="Symbol" pitchFamily="18" charset="2"/>
            </a:endParaRPr>
          </a:p>
          <a:p>
            <a:pPr eaLnBrk="1" hangingPunct="1"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     </a:t>
            </a: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 A hadsereg eltartása --- a meghódított ország feladata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marL="342900" indent="-342900" eaLnBrk="1" hangingPunct="1"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A siker másik titka:</a:t>
            </a:r>
          </a:p>
          <a:p>
            <a:pPr eaLnBrk="1" hangingPunct="1">
              <a:buClrTx/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  </a:t>
            </a:r>
            <a:r>
              <a:rPr kumimoji="0" lang="hu-HU" altLang="en-US" sz="2400" dirty="0">
                <a:solidFill>
                  <a:srgbClr val="000000"/>
                </a:solidFill>
              </a:rPr>
              <a:t>Tehetséges hadvezér --- terv, minőség </a:t>
            </a:r>
            <a:r>
              <a:rPr kumimoji="0" lang="en-US" altLang="en-US" sz="2400" dirty="0">
                <a:solidFill>
                  <a:srgbClr val="000000"/>
                </a:solidFill>
                <a:sym typeface="Wingdings"/>
              </a:rPr>
              <a:t>&lt;---&gt;</a:t>
            </a:r>
            <a:r>
              <a:rPr kumimoji="0" lang="hu-HU" altLang="en-US" sz="2400" dirty="0">
                <a:solidFill>
                  <a:srgbClr val="000000"/>
                </a:solidFill>
              </a:rPr>
              <a:t> mennyiség</a:t>
            </a:r>
            <a:endParaRPr lang="hu-HU" altLang="en-US" sz="2400" dirty="0">
              <a:solidFill>
                <a:srgbClr val="000000"/>
              </a:solidFill>
              <a:sym typeface="Wingdings 2" panose="05020102010507070707" pitchFamily="18" charset="2"/>
            </a:endParaRPr>
          </a:p>
          <a:p>
            <a:pPr eaLnBrk="1" hangingPunct="1">
              <a:buClrTx/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      </a:t>
            </a:r>
            <a:r>
              <a:rPr kumimoji="0" lang="hu-HU" altLang="en-US" sz="2400" dirty="0">
                <a:solidFill>
                  <a:srgbClr val="000000"/>
                </a:solidFill>
              </a:rPr>
              <a:t>gyors helyzetfelismerés, állandó mozgás, </a:t>
            </a:r>
          </a:p>
          <a:p>
            <a:pPr eaLnBrk="1" hangingPunct="1">
              <a:buClrTx/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      </a:t>
            </a:r>
            <a:r>
              <a:rPr kumimoji="0" lang="hu-HU" altLang="en-US" sz="2400" dirty="0">
                <a:solidFill>
                  <a:srgbClr val="000000"/>
                </a:solidFill>
              </a:rPr>
              <a:t>tüzérség erőteljes alkalmazása, fegyvernemek összhangja</a:t>
            </a:r>
            <a:endParaRPr lang="hu-HU" altLang="en-US" sz="2400" dirty="0">
              <a:solidFill>
                <a:srgbClr val="000000"/>
              </a:solidFill>
              <a:sym typeface="Wingdings 2" panose="05020102010507070707" pitchFamily="18" charset="2"/>
            </a:endParaRPr>
          </a:p>
          <a:p>
            <a:pPr eaLnBrk="1" hangingPunct="1">
              <a:buClrTx/>
              <a:buFont typeface="Wingdings" pitchFamily="2" charset="2"/>
              <a:buNone/>
              <a:defRPr/>
            </a:pPr>
            <a:r>
              <a:rPr lang="en-US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- </a:t>
            </a: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Hatni tudott az érzelmekre</a:t>
            </a:r>
          </a:p>
          <a:p>
            <a:pPr eaLnBrk="1" hangingPunct="1"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 Értett a katonák nyelvén… </a:t>
            </a:r>
          </a:p>
          <a:p>
            <a:pPr marL="342900" indent="-342900" eaLnBrk="1" hangingPunct="1"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„Mindenki a tarsolyában hordja</a:t>
            </a:r>
            <a:endParaRPr kumimoji="0" lang="en-US" altLang="en-US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 typeface="Monotype Sort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a marsallbotot.”</a:t>
            </a:r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napóleoni hadvezetés</a:t>
            </a:r>
            <a:endParaRPr lang="hu-HU" altLang="en-US" b="1" dirty="0">
              <a:solidFill>
                <a:srgbClr val="FF0000"/>
              </a:solidFill>
              <a:sym typeface="Wingdings" pitchFamily="2" charset="2"/>
            </a:endParaRPr>
          </a:p>
        </p:txBody>
      </p:sp>
      <p:pic>
        <p:nvPicPr>
          <p:cNvPr id="2355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3860800"/>
            <a:ext cx="4760912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0" y="692150"/>
            <a:ext cx="7596188" cy="518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1804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Notre</a:t>
            </a:r>
            <a:r>
              <a:rPr kumimoji="0" lang="hu-HU" altLang="en-US" sz="2400" dirty="0">
                <a:solidFill>
                  <a:srgbClr val="000000"/>
                </a:solidFill>
              </a:rPr>
              <a:t> Dame</a:t>
            </a:r>
            <a:r>
              <a:rPr kumimoji="0" lang="en-US" altLang="en-US" sz="2400" dirty="0">
                <a:solidFill>
                  <a:srgbClr val="000000"/>
                </a:solidFill>
              </a:rPr>
              <a:t>-ban</a:t>
            </a:r>
            <a:r>
              <a:rPr kumimoji="0" lang="hu-HU" altLang="en-US" sz="2400" dirty="0">
                <a:solidFill>
                  <a:srgbClr val="000000"/>
                </a:solidFill>
              </a:rPr>
              <a:t> császárrá koronáz</a:t>
            </a:r>
            <a:r>
              <a:rPr kumimoji="0" lang="en-US" altLang="en-US" sz="2400" dirty="0" err="1">
                <a:solidFill>
                  <a:srgbClr val="000000"/>
                </a:solidFill>
              </a:rPr>
              <a:t>za</a:t>
            </a:r>
            <a:r>
              <a:rPr kumimoji="0" lang="en-US" altLang="en-US" sz="2400" dirty="0">
                <a:solidFill>
                  <a:srgbClr val="000000"/>
                </a:solidFill>
              </a:rPr>
              <a:t> mag</a:t>
            </a:r>
            <a:r>
              <a:rPr kumimoji="0" lang="sk-SK" altLang="en-US" sz="2400" dirty="0">
                <a:solidFill>
                  <a:srgbClr val="000000"/>
                </a:solidFill>
              </a:rPr>
              <a:t>át: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buClrTx/>
              <a:buFontTx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    </a:t>
            </a: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 </a:t>
            </a:r>
            <a:r>
              <a:rPr kumimoji="0" lang="hu-HU" altLang="en-US" sz="2400" dirty="0">
                <a:solidFill>
                  <a:srgbClr val="000000"/>
                </a:solidFill>
              </a:rPr>
              <a:t>kiveszi pápa kezéből a koronát, mint Nagy Károly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         </a:t>
            </a: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 </a:t>
            </a:r>
            <a:r>
              <a:rPr kumimoji="0" lang="hu-HU" altLang="en-US" sz="2400" b="1" dirty="0">
                <a:solidFill>
                  <a:srgbClr val="FF0000"/>
                </a:solidFill>
              </a:rPr>
              <a:t>nyílt, rendeleti kormányzás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       </a:t>
            </a:r>
            <a:r>
              <a:rPr kumimoji="0" lang="hu-HU" altLang="en-US" sz="2400" b="1" dirty="0">
                <a:solidFill>
                  <a:srgbClr val="FF0000"/>
                </a:solidFill>
              </a:rPr>
              <a:t>császári pompa ---</a:t>
            </a:r>
            <a:r>
              <a:rPr kumimoji="0" lang="hu-HU" altLang="en-US" sz="2400" b="1" dirty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kumimoji="0" lang="hu-HU" altLang="en-US" sz="2400" b="1" dirty="0">
                <a:solidFill>
                  <a:srgbClr val="FF0000"/>
                </a:solidFill>
              </a:rPr>
              <a:t>valódi uralkodó benyomása</a:t>
            </a:r>
          </a:p>
          <a:p>
            <a:pPr marL="342900" indent="-3429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Békés évek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kumimoji="0" lang="hu-HU" altLang="en-US" sz="2400" dirty="0">
                <a:solidFill>
                  <a:srgbClr val="000000"/>
                </a:solidFill>
              </a:rPr>
              <a:t>segíti a francia </a:t>
            </a:r>
            <a:endParaRPr kumimoji="0" lang="en-US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buClrTx/>
              <a:buFont typeface="Monotype Sorts" pitchFamily="2" charset="2"/>
              <a:buNone/>
              <a:defRPr/>
            </a:pPr>
            <a:r>
              <a:rPr kumimoji="0" lang="en-US" altLang="en-US" sz="2400" dirty="0">
                <a:solidFill>
                  <a:srgbClr val="000000"/>
                </a:solidFill>
              </a:rPr>
              <a:t>     </a:t>
            </a:r>
            <a:r>
              <a:rPr kumimoji="0" lang="hu-HU" altLang="en-US" sz="2400" dirty="0">
                <a:solidFill>
                  <a:srgbClr val="000000"/>
                </a:solidFill>
              </a:rPr>
              <a:t>gazdaság fellendülését</a:t>
            </a:r>
          </a:p>
          <a:p>
            <a:pPr marL="342900" indent="-342900" eaLnBrk="1" hangingPunct="1">
              <a:lnSpc>
                <a:spcPct val="120000"/>
              </a:lnSpc>
              <a:buClrTx/>
              <a:buFontTx/>
              <a:buChar char="-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Az újabb hódítások </a:t>
            </a:r>
            <a:endParaRPr kumimoji="0" lang="en-US" altLang="en-US" sz="2400" dirty="0">
              <a:solidFill>
                <a:srgbClr val="000000"/>
              </a:solidFill>
            </a:endParaRPr>
          </a:p>
          <a:p>
            <a:pPr marL="342900" indent="-342900" eaLnBrk="1" hangingPunct="1">
              <a:lnSpc>
                <a:spcPct val="120000"/>
              </a:lnSpc>
              <a:buClrTx/>
              <a:buFontTx/>
              <a:buChar char="-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Anglia megtörése a cél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Európai és gyarmati </a:t>
            </a:r>
            <a:endParaRPr kumimoji="0" lang="en-US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hegemónia a tét 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Napóleon, a császár</a:t>
            </a:r>
          </a:p>
        </p:txBody>
      </p:sp>
      <p:pic>
        <p:nvPicPr>
          <p:cNvPr id="2560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3284538"/>
            <a:ext cx="5184775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0" y="-71438"/>
            <a:ext cx="9144000" cy="694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b="1" u="sng" dirty="0">
                <a:solidFill>
                  <a:srgbClr val="000000"/>
                </a:solidFill>
              </a:rPr>
              <a:t>A fő ellenfél, Anglia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	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buClrTx/>
              <a:buFontTx/>
              <a:buNone/>
              <a:defRPr/>
            </a:pPr>
            <a:r>
              <a:rPr kumimoji="0" lang="hu-HU" altLang="en-US" sz="2300" dirty="0">
                <a:solidFill>
                  <a:srgbClr val="000000"/>
                </a:solidFill>
              </a:rPr>
              <a:t>Invázió gondolata - </a:t>
            </a:r>
            <a:r>
              <a:rPr kumimoji="0" lang="hu-HU" altLang="en-US" sz="2300" b="1" dirty="0">
                <a:solidFill>
                  <a:srgbClr val="C00000"/>
                </a:solidFill>
              </a:rPr>
              <a:t>Inváziós flotta felállítása: francia + spanyol(armada)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    </a:t>
            </a: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</a:t>
            </a:r>
            <a:r>
              <a:rPr kumimoji="0" lang="hu-HU" altLang="en-US" sz="2400" dirty="0">
                <a:solidFill>
                  <a:srgbClr val="000000"/>
                </a:solidFill>
              </a:rPr>
              <a:t> 1805 - 3. Koalíció: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Oroszo</a:t>
            </a:r>
            <a:r>
              <a:rPr kumimoji="0" lang="hu-HU" altLang="en-US" sz="2400" dirty="0">
                <a:solidFill>
                  <a:srgbClr val="000000"/>
                </a:solidFill>
              </a:rPr>
              <a:t>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Aus</a:t>
            </a:r>
            <a:r>
              <a:rPr kumimoji="0" lang="hu-HU" altLang="en-US" sz="2400" dirty="0">
                <a:solidFill>
                  <a:srgbClr val="000000"/>
                </a:solidFill>
              </a:rPr>
              <a:t>.,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Ang</a:t>
            </a:r>
            <a:r>
              <a:rPr kumimoji="0" lang="hu-HU" altLang="en-US" sz="2400" dirty="0">
                <a:solidFill>
                  <a:srgbClr val="000000"/>
                </a:solidFill>
              </a:rPr>
              <a:t>.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kumimoji="0" lang="hu-HU" altLang="en-US" sz="2400" dirty="0">
                <a:solidFill>
                  <a:srgbClr val="000000"/>
                </a:solidFill>
              </a:rPr>
              <a:t>A békék felmondása</a:t>
            </a:r>
          </a:p>
          <a:p>
            <a:pPr eaLnBrk="1" hangingPunct="1"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						           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				           Szárazföldi és tengeri hadműveletek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 </a:t>
            </a:r>
            <a:r>
              <a:rPr kumimoji="0" lang="hu-HU" altLang="en-US" sz="2400" b="1" u="sng" dirty="0">
                <a:solidFill>
                  <a:srgbClr val="000000"/>
                </a:solidFill>
              </a:rPr>
              <a:t>1805 </a:t>
            </a:r>
            <a:r>
              <a:rPr kumimoji="0" lang="hu-HU" altLang="en-US" sz="2400" b="1" u="sng" dirty="0" err="1">
                <a:solidFill>
                  <a:srgbClr val="C00000"/>
                </a:solidFill>
              </a:rPr>
              <a:t>Trafalgar</a:t>
            </a:r>
            <a:r>
              <a:rPr kumimoji="0" lang="hu-HU" altLang="en-US" sz="2400" b="1" u="sng" dirty="0">
                <a:solidFill>
                  <a:srgbClr val="C00000"/>
                </a:solidFill>
              </a:rPr>
              <a:t> </a:t>
            </a:r>
            <a:r>
              <a:rPr kumimoji="0" lang="hu-HU" altLang="en-US" sz="2400" b="1" dirty="0">
                <a:solidFill>
                  <a:srgbClr val="C00000"/>
                </a:solidFill>
              </a:rPr>
              <a:t>– a szövetséges </a:t>
            </a:r>
            <a:r>
              <a:rPr kumimoji="0" lang="hu-HU" altLang="en-US" sz="2400" b="1" dirty="0" err="1">
                <a:solidFill>
                  <a:srgbClr val="C00000"/>
                </a:solidFill>
              </a:rPr>
              <a:t>fr</a:t>
            </a:r>
            <a:r>
              <a:rPr kumimoji="0" lang="hu-HU" altLang="en-US" sz="2400" b="1" dirty="0">
                <a:solidFill>
                  <a:srgbClr val="C00000"/>
                </a:solidFill>
              </a:rPr>
              <a:t>.-</a:t>
            </a:r>
            <a:r>
              <a:rPr kumimoji="0" lang="hu-HU" altLang="en-US" sz="2400" b="1" dirty="0" err="1">
                <a:solidFill>
                  <a:srgbClr val="C00000"/>
                </a:solidFill>
              </a:rPr>
              <a:t>sp</a:t>
            </a:r>
            <a:r>
              <a:rPr kumimoji="0" lang="hu-HU" altLang="en-US" sz="2400" b="1" dirty="0">
                <a:solidFill>
                  <a:srgbClr val="C00000"/>
                </a:solidFill>
              </a:rPr>
              <a:t>. flotta veresége az angol flottától  </a:t>
            </a: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 </a:t>
            </a:r>
            <a:r>
              <a:rPr kumimoji="0" lang="hu-HU" altLang="en-US" sz="2400" dirty="0">
                <a:solidFill>
                  <a:srgbClr val="000000"/>
                </a:solidFill>
              </a:rPr>
              <a:t>Nelson admirális </a:t>
            </a:r>
            <a:r>
              <a:rPr kumimoji="0" lang="hu-HU" altLang="en-US" sz="2400" u="sng" dirty="0">
                <a:solidFill>
                  <a:srgbClr val="000000"/>
                </a:solidFill>
              </a:rPr>
              <a:t>győzelme és halála</a:t>
            </a:r>
          </a:p>
          <a:p>
            <a:pPr marL="342900" indent="-3429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b="1" dirty="0">
                <a:solidFill>
                  <a:srgbClr val="000000"/>
                </a:solidFill>
              </a:rPr>
              <a:t>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Trafalgar</a:t>
            </a:r>
            <a:r>
              <a:rPr kumimoji="0" lang="hu-HU" altLang="en-US" sz="2400" dirty="0">
                <a:solidFill>
                  <a:srgbClr val="000000"/>
                </a:solidFill>
              </a:rPr>
              <a:t> után Napóleon az osztrákok ellen indul 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b="1" dirty="0">
                <a:solidFill>
                  <a:srgbClr val="C00000"/>
                </a:solidFill>
              </a:rPr>
              <a:t>20 nap alatt </a:t>
            </a:r>
            <a:r>
              <a:rPr kumimoji="0" lang="hu-HU" altLang="en-US" sz="2400" b="1" dirty="0" err="1">
                <a:solidFill>
                  <a:srgbClr val="C00000"/>
                </a:solidFill>
              </a:rPr>
              <a:t>Boulogne-tól</a:t>
            </a:r>
            <a:r>
              <a:rPr kumimoji="0" lang="hu-HU" altLang="en-US" sz="2400" b="1" dirty="0">
                <a:solidFill>
                  <a:srgbClr val="C00000"/>
                </a:solidFill>
              </a:rPr>
              <a:t> Bécsig</a:t>
            </a:r>
            <a:r>
              <a:rPr kumimoji="0" lang="hu-HU" altLang="en-US" sz="2400" dirty="0">
                <a:solidFill>
                  <a:srgbClr val="000000"/>
                </a:solidFill>
              </a:rPr>
              <a:t>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Ulmnál</a:t>
            </a:r>
            <a:r>
              <a:rPr kumimoji="0" lang="hu-HU" altLang="en-US" sz="2400" dirty="0">
                <a:solidFill>
                  <a:srgbClr val="000000"/>
                </a:solidFill>
              </a:rPr>
              <a:t> megveri osztrák sereget</a:t>
            </a:r>
          </a:p>
          <a:p>
            <a:pPr eaLnBrk="1" hangingPunct="1"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				                   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- Bevonul Bécsbe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b="1" u="sng" dirty="0">
                <a:solidFill>
                  <a:srgbClr val="000000"/>
                </a:solidFill>
              </a:rPr>
              <a:t>Austerlitz - 3 császár csatája </a:t>
            </a:r>
            <a:r>
              <a:rPr kumimoji="0" lang="hu-HU" altLang="en-US" sz="2400" dirty="0">
                <a:solidFill>
                  <a:srgbClr val="000000"/>
                </a:solidFill>
              </a:rPr>
              <a:t>(orosz cár: I. Sándor, osztrák császár: I. Ferenc, Bonaparte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Napoleon</a:t>
            </a:r>
            <a:r>
              <a:rPr kumimoji="0" lang="hu-HU" altLang="en-US" sz="2400" dirty="0">
                <a:solidFill>
                  <a:srgbClr val="000000"/>
                </a:solidFill>
              </a:rPr>
              <a:t>)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- I. Ferenc békét köt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A 3. Koalíció vége</a:t>
            </a:r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2987675" y="73025"/>
            <a:ext cx="6300788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Napóleon a koalíciók ellen</a:t>
            </a:r>
            <a:endParaRPr lang="hu-HU" altLang="en-US" sz="4000" b="1" dirty="0">
              <a:solidFill>
                <a:srgbClr val="FF0000"/>
              </a:solidFill>
              <a:sym typeface="Wingdings" pitchFamily="2" charset="2"/>
            </a:endParaRPr>
          </a:p>
        </p:txBody>
      </p:sp>
      <p:sp>
        <p:nvSpPr>
          <p:cNvPr id="2" name="Lefelé nyíl 1"/>
          <p:cNvSpPr/>
          <p:nvPr/>
        </p:nvSpPr>
        <p:spPr>
          <a:xfrm>
            <a:off x="1116013" y="476250"/>
            <a:ext cx="360362" cy="5048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ext Box 28"/>
          <p:cNvSpPr txBox="1">
            <a:spLocks noChangeArrowheads="1"/>
          </p:cNvSpPr>
          <p:nvPr/>
        </p:nvSpPr>
        <p:spPr bwMode="auto">
          <a:xfrm>
            <a:off x="3203848" y="6401376"/>
            <a:ext cx="4897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 dirty="0" err="1">
                <a:solidFill>
                  <a:srgbClr val="FF3300"/>
                </a:solidFill>
              </a:rPr>
              <a:t>Trafalgari</a:t>
            </a:r>
            <a:r>
              <a:rPr kumimoji="0" lang="hu-HU" altLang="en-US" sz="2400" dirty="0">
                <a:solidFill>
                  <a:srgbClr val="FF3300"/>
                </a:solidFill>
              </a:rPr>
              <a:t> ütközet</a:t>
            </a:r>
          </a:p>
        </p:txBody>
      </p:sp>
      <p:sp>
        <p:nvSpPr>
          <p:cNvPr id="29702" name="Text Box 29"/>
          <p:cNvSpPr txBox="1">
            <a:spLocks noChangeArrowheads="1"/>
          </p:cNvSpPr>
          <p:nvPr/>
        </p:nvSpPr>
        <p:spPr bwMode="auto">
          <a:xfrm>
            <a:off x="5220072" y="4398319"/>
            <a:ext cx="3673475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kumimoji="0" lang="hu-HU" altLang="en-US" sz="2400" dirty="0">
                <a:solidFill>
                  <a:srgbClr val="C00000"/>
                </a:solidFill>
              </a:rPr>
              <a:t>Lord Nelson, akinek tevékenységén bukott meg Napóleon inváziós elképzelése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F1670D7-E3DC-4647-B0A8-8FDDD4FD1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888" y="16528"/>
            <a:ext cx="3648686" cy="4395527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84554CD3-D6C5-40E5-813B-F335AD79E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2" y="-202979"/>
            <a:ext cx="4932861" cy="2767883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45436223-AA0C-45A9-A486-4324958CC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1" y="2348880"/>
            <a:ext cx="4932861" cy="2666828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58DE00CE-CA82-41A9-B1AE-06CCCA354E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2" y="5036252"/>
            <a:ext cx="3775538" cy="1789605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8104AECA-2AB2-4549-8B25-F0147F3E5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7" y="66675"/>
            <a:ext cx="8048625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64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34925" y="44450"/>
            <a:ext cx="9109075" cy="683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Austerlitz (a 3 császár csatája) után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kumimoji="0" lang="hu-HU" altLang="en-US" sz="2400" dirty="0">
                <a:solidFill>
                  <a:srgbClr val="000000"/>
                </a:solidFill>
              </a:rPr>
              <a:t>új államok,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NRCs</a:t>
            </a: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				         			    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	Porosz ellenkezés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 </a:t>
            </a:r>
            <a:r>
              <a:rPr kumimoji="0" lang="hu-HU" altLang="en-US" sz="2400" dirty="0">
                <a:solidFill>
                  <a:srgbClr val="000000"/>
                </a:solidFill>
              </a:rPr>
              <a:t>Anglia kihasználja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			    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	 1806 Létrejön a 4. koalíció (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Ausztr</a:t>
            </a:r>
            <a:r>
              <a:rPr kumimoji="0" lang="hu-HU" altLang="en-US" sz="2400" dirty="0">
                <a:solidFill>
                  <a:srgbClr val="000000"/>
                </a:solidFill>
              </a:rPr>
              <a:t>.,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Poroszo</a:t>
            </a:r>
            <a:r>
              <a:rPr kumimoji="0" lang="hu-HU" altLang="en-US" sz="2400" dirty="0">
                <a:solidFill>
                  <a:srgbClr val="000000"/>
                </a:solidFill>
              </a:rPr>
              <a:t>.,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Oroszo</a:t>
            </a:r>
            <a:r>
              <a:rPr kumimoji="0" lang="hu-HU" altLang="en-US" sz="2400" dirty="0">
                <a:solidFill>
                  <a:srgbClr val="000000"/>
                </a:solidFill>
              </a:rPr>
              <a:t>.,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Svédo</a:t>
            </a:r>
            <a:r>
              <a:rPr kumimoji="0" lang="hu-HU" altLang="en-US" sz="2400" dirty="0">
                <a:solidFill>
                  <a:srgbClr val="000000"/>
                </a:solidFill>
              </a:rPr>
              <a:t>.)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   </a:t>
            </a: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</a:t>
            </a: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Auerstadt</a:t>
            </a:r>
            <a:r>
              <a:rPr kumimoji="0" lang="hu-HU" altLang="en-US" sz="2400" dirty="0">
                <a:solidFill>
                  <a:srgbClr val="000000"/>
                </a:solidFill>
              </a:rPr>
              <a:t>, Jena, Porosz vereségek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kumimoji="0" lang="hu-HU" altLang="en-US" sz="2400" b="1" u="sng" dirty="0">
                <a:solidFill>
                  <a:srgbClr val="C00000"/>
                </a:solidFill>
              </a:rPr>
              <a:t>Napóleon Berlinben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	 						</a:t>
            </a: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</a:t>
            </a:r>
            <a:endParaRPr kumimoji="0" lang="hu-HU" alt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		 kontinentális zárlat -</a:t>
            </a:r>
            <a:r>
              <a:rPr kumimoji="0" lang="en-US" altLang="en-US" sz="2400" dirty="0">
                <a:solidFill>
                  <a:srgbClr val="000000"/>
                </a:solidFill>
              </a:rPr>
              <a:t>&gt;</a:t>
            </a: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b="1" dirty="0">
                <a:solidFill>
                  <a:srgbClr val="000000"/>
                </a:solidFill>
              </a:rPr>
              <a:t>Anglia térdre kényszerítése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			      (nincs felvevőpiac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meggyengül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gazd</a:t>
            </a:r>
            <a:r>
              <a:rPr kumimoji="0" lang="hu-HU" altLang="en-US" sz="2400" dirty="0">
                <a:solidFill>
                  <a:srgbClr val="000000"/>
                </a:solidFill>
              </a:rPr>
              <a:t>.)</a:t>
            </a:r>
          </a:p>
          <a:p>
            <a:pPr marL="457200" indent="-4572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A kontinentális zárlat következménye: 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solidFill>
                  <a:srgbClr val="000000"/>
                </a:solidFill>
              </a:rPr>
              <a:t> A francia ipar fellendül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de Európa megsínyli</a:t>
            </a:r>
            <a:r>
              <a:rPr kumimoji="0" lang="hu-HU" altLang="en-US" dirty="0">
                <a:solidFill>
                  <a:srgbClr val="000000"/>
                </a:solidFill>
              </a:rPr>
              <a:t> 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	 </a:t>
            </a:r>
            <a:r>
              <a:rPr kumimoji="0" lang="hu-HU" altLang="en-US" sz="2400" dirty="0">
                <a:solidFill>
                  <a:srgbClr val="000000"/>
                </a:solidFill>
              </a:rPr>
              <a:t>mennyiségileg, minőség rosszabb,</a:t>
            </a: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</a:t>
            </a:r>
            <a:r>
              <a:rPr kumimoji="0" lang="hu-HU" altLang="en-US" sz="2400" dirty="0">
                <a:solidFill>
                  <a:srgbClr val="000000"/>
                </a:solidFill>
              </a:rPr>
              <a:t>a gyarmatáruk hiányoznak</a:t>
            </a:r>
            <a:endParaRPr kumimoji="0" lang="hu-HU" altLang="en-US" dirty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    </a:t>
            </a: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kumimoji="0" lang="hu-HU" altLang="en-US" sz="2400" dirty="0">
                <a:solidFill>
                  <a:srgbClr val="000000"/>
                </a:solidFill>
              </a:rPr>
              <a:t>Anglia Dél-Am.-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ban</a:t>
            </a:r>
            <a:r>
              <a:rPr kumimoji="0" lang="hu-HU" altLang="en-US" sz="2400" dirty="0">
                <a:solidFill>
                  <a:srgbClr val="000000"/>
                </a:solidFill>
              </a:rPr>
              <a:t> és máshol előnyökre tesz szert  + gyarmatok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napinberlin1806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" r="394"/>
          <a:stretch>
            <a:fillRect/>
          </a:stretch>
        </p:blipFill>
        <p:spPr>
          <a:xfrm>
            <a:off x="534988" y="25400"/>
            <a:ext cx="8129587" cy="5289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6988" y="5365750"/>
            <a:ext cx="9144000" cy="145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>
                <a:solidFill>
                  <a:srgbClr val="C00000"/>
                </a:solidFill>
              </a:rPr>
              <a:t>Napóleon 1806-ban legyőzi Poroszországot, majd bevonul Berlinbe </a:t>
            </a:r>
          </a:p>
          <a:p>
            <a:pPr algn="ctr"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>
                <a:solidFill>
                  <a:srgbClr val="C00000"/>
                </a:solidFill>
              </a:rPr>
              <a:t>s innen hirdeti meg a kontinentális zárlatot, </a:t>
            </a:r>
          </a:p>
          <a:p>
            <a:pPr algn="ctr"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>
                <a:solidFill>
                  <a:srgbClr val="C00000"/>
                </a:solidFill>
              </a:rPr>
              <a:t>Anglia térdre kényszerítésének eszközét.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6809" y="23859"/>
            <a:ext cx="9323511" cy="437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300" dirty="0">
                <a:solidFill>
                  <a:srgbClr val="000000"/>
                </a:solidFill>
              </a:rPr>
              <a:t> 1810-től a gazdasági válság erősödik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300" dirty="0">
                <a:solidFill>
                  <a:srgbClr val="000000"/>
                </a:solidFill>
                <a:sym typeface="Symbol" pitchFamily="18" charset="2"/>
              </a:rPr>
              <a:t>    </a:t>
            </a:r>
            <a:r>
              <a:rPr kumimoji="0" lang="hu-HU" altLang="en-US" sz="2300" dirty="0">
                <a:solidFill>
                  <a:srgbClr val="000000"/>
                </a:solidFill>
              </a:rPr>
              <a:t>szigorítás </a:t>
            </a:r>
            <a:r>
              <a:rPr kumimoji="0" lang="hu-HU" altLang="en-US" sz="2300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kumimoji="0" lang="hu-HU" altLang="en-US" sz="2300" dirty="0" err="1">
                <a:solidFill>
                  <a:srgbClr val="000000"/>
                </a:solidFill>
              </a:rPr>
              <a:t>Oroszo</a:t>
            </a:r>
            <a:r>
              <a:rPr kumimoji="0" lang="hu-HU" altLang="en-US" sz="2300" dirty="0">
                <a:solidFill>
                  <a:srgbClr val="000000"/>
                </a:solidFill>
              </a:rPr>
              <a:t>.-t sújtja a legjobban, ezért </a:t>
            </a:r>
            <a:r>
              <a:rPr kumimoji="0" lang="hu-HU" altLang="en-US" sz="2300" b="1" u="sng" dirty="0">
                <a:solidFill>
                  <a:srgbClr val="FF0000"/>
                </a:solidFill>
              </a:rPr>
              <a:t>Oroszország megszegi a kontinentális zárlatot és megnyitja kikötőit az angol flotta előtt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300" b="1" dirty="0">
                <a:solidFill>
                  <a:srgbClr val="000000"/>
                </a:solidFill>
              </a:rPr>
              <a:t>1812</a:t>
            </a:r>
            <a:r>
              <a:rPr kumimoji="0" lang="hu-HU" altLang="en-US" sz="2300" dirty="0">
                <a:solidFill>
                  <a:srgbClr val="000000"/>
                </a:solidFill>
              </a:rPr>
              <a:t> </a:t>
            </a:r>
            <a:r>
              <a:rPr kumimoji="0" lang="hu-HU" altLang="en-US" sz="2300" dirty="0" err="1">
                <a:solidFill>
                  <a:srgbClr val="000000"/>
                </a:solidFill>
              </a:rPr>
              <a:t>Oroszo</a:t>
            </a:r>
            <a:r>
              <a:rPr kumimoji="0" lang="hu-HU" altLang="en-US" sz="2300" dirty="0">
                <a:solidFill>
                  <a:srgbClr val="000000"/>
                </a:solidFill>
              </a:rPr>
              <a:t>.-i hadjárat megindítása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300" dirty="0">
                <a:solidFill>
                  <a:srgbClr val="000000"/>
                </a:solidFill>
                <a:sym typeface="Wingdings 2" panose="05020102010507070707" pitchFamily="18" charset="2"/>
              </a:rPr>
              <a:t>    </a:t>
            </a:r>
            <a:r>
              <a:rPr kumimoji="0" lang="hu-HU" altLang="en-US" sz="2300" dirty="0">
                <a:solidFill>
                  <a:srgbClr val="000000"/>
                </a:solidFill>
              </a:rPr>
              <a:t> Kutuzov visszavonul - </a:t>
            </a:r>
            <a:r>
              <a:rPr kumimoji="0" lang="hu-HU" altLang="en-US" sz="2300" b="1" u="sng" dirty="0">
                <a:solidFill>
                  <a:srgbClr val="000000"/>
                </a:solidFill>
              </a:rPr>
              <a:t>felperzselt föld taktika</a:t>
            </a:r>
            <a:r>
              <a:rPr kumimoji="0" lang="hu-HU" altLang="en-US" sz="2300" dirty="0">
                <a:solidFill>
                  <a:srgbClr val="000000"/>
                </a:solidFill>
              </a:rPr>
              <a:t>, 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300" dirty="0">
                <a:solidFill>
                  <a:srgbClr val="000000"/>
                </a:solidFill>
                <a:sym typeface="Wingdings 2" panose="05020102010507070707" pitchFamily="18" charset="2"/>
              </a:rPr>
              <a:t>     </a:t>
            </a:r>
            <a:r>
              <a:rPr kumimoji="0" lang="hu-HU" altLang="en-US" sz="2300" dirty="0">
                <a:solidFill>
                  <a:srgbClr val="000000"/>
                </a:solidFill>
              </a:rPr>
              <a:t>1812 Borogyino, Napóleon nyer, de nagy a vesztesége (71 000 fő)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300" dirty="0">
                <a:solidFill>
                  <a:srgbClr val="000000"/>
                </a:solidFill>
                <a:sym typeface="Wingdings 2" panose="05020102010507070707" pitchFamily="18" charset="2"/>
              </a:rPr>
              <a:t>     </a:t>
            </a:r>
            <a:r>
              <a:rPr kumimoji="0" lang="hu-HU" altLang="en-US" sz="2300" dirty="0">
                <a:solidFill>
                  <a:srgbClr val="000000"/>
                </a:solidFill>
              </a:rPr>
              <a:t>Bevonul Moszkvába, várja orosz békeajánlatot  </a:t>
            </a:r>
            <a:r>
              <a:rPr kumimoji="0" lang="hu-HU" altLang="en-US" sz="2300" dirty="0">
                <a:solidFill>
                  <a:srgbClr val="000000"/>
                </a:solidFill>
                <a:sym typeface="Symbol" pitchFamily="18" charset="2"/>
              </a:rPr>
              <a:t> de az nem</a:t>
            </a:r>
            <a:r>
              <a:rPr kumimoji="0" lang="hu-HU" altLang="en-US" sz="2300" dirty="0">
                <a:solidFill>
                  <a:srgbClr val="000000"/>
                </a:solidFill>
              </a:rPr>
              <a:t> jön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300" dirty="0">
                <a:solidFill>
                  <a:srgbClr val="000000"/>
                </a:solidFill>
              </a:rPr>
              <a:t>         hosszú az utánpótlási útvonalak </a:t>
            </a:r>
            <a:r>
              <a:rPr kumimoji="0" lang="hu-HU" altLang="en-US" sz="2300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kumimoji="0" lang="hu-HU" altLang="en-US" sz="2300" dirty="0">
                <a:solidFill>
                  <a:srgbClr val="000000"/>
                </a:solidFill>
              </a:rPr>
              <a:t>ellátása bizonytalan, jön a tél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  <a:defRPr/>
            </a:pPr>
            <a:r>
              <a:rPr kumimoji="0" lang="hu-HU" altLang="en-US" sz="2300" dirty="0">
                <a:solidFill>
                  <a:srgbClr val="000000"/>
                </a:solidFill>
              </a:rPr>
              <a:t>         Ezért Nap. visszavonul </a:t>
            </a:r>
            <a:r>
              <a:rPr kumimoji="0" lang="hu-HU" altLang="en-US" sz="23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300" dirty="0">
                <a:solidFill>
                  <a:srgbClr val="000000"/>
                </a:solidFill>
              </a:rPr>
              <a:t> Csak a serege roncsai vánszorognak vissza 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4716016" y="-99392"/>
            <a:ext cx="457200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Napóleon bukása</a:t>
            </a:r>
          </a:p>
        </p:txBody>
      </p:sp>
      <p:pic>
        <p:nvPicPr>
          <p:cNvPr id="3379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333385"/>
            <a:ext cx="4714875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448504"/>
            <a:ext cx="3227851" cy="2420888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0" y="4763"/>
            <a:ext cx="6516688" cy="696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Napóleon veresége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válság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   ellenállás spanyol és német földön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Anglia megszervezi a 6. koalíciót (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Oroszo</a:t>
            </a:r>
            <a:r>
              <a:rPr kumimoji="0" lang="hu-HU" altLang="en-US" sz="2400" dirty="0">
                <a:solidFill>
                  <a:srgbClr val="000000"/>
                </a:solidFill>
              </a:rPr>
              <a:t>.,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Poroszo</a:t>
            </a:r>
            <a:r>
              <a:rPr kumimoji="0" lang="hu-HU" altLang="en-US" sz="2400" dirty="0">
                <a:solidFill>
                  <a:srgbClr val="000000"/>
                </a:solidFill>
              </a:rPr>
              <a:t>.,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Svédo</a:t>
            </a:r>
            <a:r>
              <a:rPr kumimoji="0" lang="hu-HU" altLang="en-US" sz="2400" dirty="0">
                <a:solidFill>
                  <a:srgbClr val="000000"/>
                </a:solidFill>
              </a:rPr>
              <a:t>.,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Auszt</a:t>
            </a:r>
            <a:r>
              <a:rPr kumimoji="0" lang="hu-HU" altLang="en-US" sz="2400" dirty="0">
                <a:solidFill>
                  <a:srgbClr val="000000"/>
                </a:solidFill>
              </a:rPr>
              <a:t>.)</a:t>
            </a:r>
          </a:p>
          <a:p>
            <a:pPr marL="342900" indent="-342900" eaLnBrk="1" hangingPunct="1">
              <a:lnSpc>
                <a:spcPct val="12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1812-1813 csak 200 000 fős hadsereggel rendelkezik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 </a:t>
            </a:r>
            <a:r>
              <a:rPr kumimoji="0" lang="hu-HU" altLang="en-US" sz="2400" dirty="0">
                <a:solidFill>
                  <a:srgbClr val="000000"/>
                </a:solidFill>
              </a:rPr>
              <a:t> 1813 Drezda, Nap. még nyer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      </a:t>
            </a:r>
            <a:r>
              <a:rPr kumimoji="0" lang="hu-HU" altLang="en-US" sz="2400" b="1" u="sng" dirty="0">
                <a:solidFill>
                  <a:srgbClr val="C00000"/>
                </a:solidFill>
              </a:rPr>
              <a:t>Lipcse „A népek csatája“ 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	</a:t>
            </a:r>
            <a:r>
              <a:rPr kumimoji="0" lang="hu-HU" altLang="en-US" sz="2400" dirty="0">
                <a:solidFill>
                  <a:srgbClr val="000000"/>
                </a:solidFill>
              </a:rPr>
              <a:t> majdnem megnyeri, de katonái eltévednek a ködben</a:t>
            </a: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   1814-re </a:t>
            </a:r>
            <a:r>
              <a:rPr kumimoji="0" lang="hu-HU" altLang="en-US" sz="2400" b="1" u="sng" dirty="0">
                <a:solidFill>
                  <a:srgbClr val="C00000"/>
                </a:solidFill>
              </a:rPr>
              <a:t>már csak 30 000 katonával </a:t>
            </a:r>
            <a:r>
              <a:rPr kumimoji="0" lang="hu-HU" altLang="en-US" sz="2400" dirty="0">
                <a:solidFill>
                  <a:srgbClr val="000000"/>
                </a:solidFill>
              </a:rPr>
              <a:t>védi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Fro</a:t>
            </a:r>
            <a:r>
              <a:rPr kumimoji="0" lang="hu-HU" altLang="en-US" sz="2400" dirty="0">
                <a:solidFill>
                  <a:srgbClr val="000000"/>
                </a:solidFill>
              </a:rPr>
              <a:t>.-ot, </a:t>
            </a: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				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20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A Koalíció bevonul a Párizsba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dirty="0" err="1">
                <a:solidFill>
                  <a:srgbClr val="000000"/>
                </a:solidFill>
              </a:rPr>
              <a:t>Napoleon</a:t>
            </a:r>
            <a:r>
              <a:rPr kumimoji="0" lang="hu-HU" altLang="en-US" sz="2400" dirty="0">
                <a:solidFill>
                  <a:srgbClr val="000000"/>
                </a:solidFill>
              </a:rPr>
              <a:t> lemond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b="1" dirty="0">
                <a:solidFill>
                  <a:srgbClr val="C00000"/>
                </a:solidFill>
              </a:rPr>
              <a:t>Elba szigetére száműzik</a:t>
            </a:r>
          </a:p>
        </p:txBody>
      </p:sp>
      <p:pic>
        <p:nvPicPr>
          <p:cNvPr id="35843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357563"/>
            <a:ext cx="3013075" cy="382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-682625"/>
            <a:ext cx="2860675" cy="404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7"/>
          <p:cNvSpPr txBox="1">
            <a:spLocks noChangeArrowheads="1"/>
          </p:cNvSpPr>
          <p:nvPr/>
        </p:nvSpPr>
        <p:spPr bwMode="auto">
          <a:xfrm>
            <a:off x="-1588" y="6237288"/>
            <a:ext cx="914400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Lipcse, „A népek csatája“</a:t>
            </a:r>
          </a:p>
        </p:txBody>
      </p:sp>
      <p:pic>
        <p:nvPicPr>
          <p:cNvPr id="37891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115888"/>
            <a:ext cx="8823325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91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Napóleon lemondása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a Bourbonok visszatérnek</a:t>
            </a:r>
          </a:p>
          <a:p>
            <a:pPr eaLnBrk="1" hangingPunct="1">
              <a:lnSpc>
                <a:spcPct val="105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				      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5000"/>
              </a:lnSpc>
              <a:buClrTx/>
              <a:buFontTx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	</a:t>
            </a:r>
            <a:r>
              <a:rPr kumimoji="0" lang="hu-HU" altLang="en-US" sz="2400" dirty="0">
                <a:solidFill>
                  <a:srgbClr val="FF0000"/>
                </a:solidFill>
              </a:rPr>
              <a:t>        </a:t>
            </a:r>
            <a:r>
              <a:rPr kumimoji="0" lang="hu-HU" altLang="en-US" sz="2400" b="1" i="1" dirty="0">
                <a:solidFill>
                  <a:srgbClr val="FF0000"/>
                </a:solidFill>
              </a:rPr>
              <a:t>„semmit nem tanultak és semmit nem felejtettek ” </a:t>
            </a:r>
          </a:p>
          <a:p>
            <a:pPr marL="342900" indent="-342900" eaLnBrk="1" hangingPunct="1">
              <a:lnSpc>
                <a:spcPct val="105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Nem rokonszenveznek velük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 </a:t>
            </a:r>
            <a:r>
              <a:rPr kumimoji="0" lang="hu-HU" altLang="en-US" sz="2400" dirty="0">
                <a:solidFill>
                  <a:srgbClr val="000000"/>
                </a:solidFill>
              </a:rPr>
              <a:t>Napóleon figyeli az eseményeket</a:t>
            </a:r>
          </a:p>
          <a:p>
            <a:pPr eaLnBrk="1" hangingPunct="1">
              <a:lnSpc>
                <a:spcPct val="105000"/>
              </a:lnSpc>
              <a:buClrTx/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			    			     </a:t>
            </a:r>
          </a:p>
          <a:p>
            <a:pPr eaLnBrk="1" hangingPunct="1">
              <a:lnSpc>
                <a:spcPct val="105000"/>
              </a:lnSpc>
              <a:buClrTx/>
              <a:buFontTx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         </a:t>
            </a:r>
            <a:r>
              <a:rPr kumimoji="0" lang="hu-HU" altLang="en-US" sz="2400" b="1" dirty="0">
                <a:solidFill>
                  <a:srgbClr val="000000"/>
                </a:solidFill>
              </a:rPr>
              <a:t>visszatér a száműzetésből ELBA szigetéről</a:t>
            </a: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lelkesen fogadják</a:t>
            </a:r>
          </a:p>
          <a:p>
            <a:pPr marL="342900" indent="-342900" eaLnBrk="1" hangingPunct="1">
              <a:lnSpc>
                <a:spcPct val="105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Ülésezik a </a:t>
            </a:r>
            <a:r>
              <a:rPr kumimoji="0" lang="hu-HU" altLang="en-US" sz="2400" b="1" u="sng" dirty="0">
                <a:solidFill>
                  <a:srgbClr val="FF0000"/>
                </a:solidFill>
              </a:rPr>
              <a:t>bécsi kongresszus </a:t>
            </a:r>
            <a:r>
              <a:rPr kumimoji="0" lang="hu-HU" altLang="en-US" sz="2400" dirty="0">
                <a:solidFill>
                  <a:srgbClr val="000000"/>
                </a:solidFill>
              </a:rPr>
              <a:t>(1815)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</a:t>
            </a:r>
            <a:r>
              <a:rPr kumimoji="0" lang="hu-HU" altLang="en-US" sz="2400" dirty="0">
                <a:solidFill>
                  <a:srgbClr val="000000"/>
                </a:solidFill>
              </a:rPr>
              <a:t> Nap. elismeri kongresszust</a:t>
            </a:r>
          </a:p>
          <a:p>
            <a:pPr eaLnBrk="1" hangingPunct="1">
              <a:lnSpc>
                <a:spcPct val="105000"/>
              </a:lnSpc>
              <a:buClrTx/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							       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5000"/>
              </a:lnSpc>
              <a:buClrTx/>
              <a:buFont typeface="Wingdings" pitchFamily="2" charset="2"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			     nem kíván hódítani, de Ők nem hisznek neki</a:t>
            </a:r>
          </a:p>
          <a:p>
            <a:pPr marL="342900" indent="-342900" eaLnBrk="1" hangingPunct="1">
              <a:lnSpc>
                <a:spcPct val="105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Preventív támadás N.alföldön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kumimoji="0" lang="hu-HU" altLang="en-US" sz="2400" dirty="0">
                <a:solidFill>
                  <a:srgbClr val="000000"/>
                </a:solidFill>
              </a:rPr>
              <a:t>(7) Koalíció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részleges sikerek</a:t>
            </a:r>
          </a:p>
          <a:p>
            <a:pPr eaLnBrk="1" hangingPunct="1">
              <a:lnSpc>
                <a:spcPct val="105000"/>
              </a:lnSpc>
              <a:buClrTx/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sym typeface="Wingdings 2" panose="05020102010507070707" pitchFamily="18" charset="2"/>
              </a:rPr>
              <a:t>	 				    		          </a:t>
            </a: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</a:t>
            </a:r>
            <a:endParaRPr kumimoji="0" lang="hu-HU" altLang="en-US" sz="2400" b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105000"/>
              </a:lnSpc>
              <a:buClrTx/>
              <a:buFontTx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	1815. június 18.,  Waterloo </a:t>
            </a:r>
            <a:r>
              <a:rPr kumimoji="0" lang="hu-HU" altLang="en-US" sz="2400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0" lang="hu-HU" altLang="en-US" sz="2400" dirty="0">
                <a:solidFill>
                  <a:srgbClr val="000000"/>
                </a:solidFill>
              </a:rPr>
              <a:t> </a:t>
            </a:r>
            <a:r>
              <a:rPr kumimoji="0" lang="hu-HU" altLang="en-US" sz="2400" b="1" dirty="0">
                <a:solidFill>
                  <a:srgbClr val="000000"/>
                </a:solidFill>
              </a:rPr>
              <a:t>a túlerő legyőzi N. zsenialitását</a:t>
            </a:r>
          </a:p>
          <a:p>
            <a:pPr eaLnBrk="1" hangingPunct="1">
              <a:lnSpc>
                <a:spcPct val="105000"/>
              </a:lnSpc>
              <a:buClrTx/>
              <a:buFontTx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					     (s seregének tapasztalatlanságát)</a:t>
            </a:r>
          </a:p>
          <a:p>
            <a:pPr eaLnBrk="1" hangingPunct="1">
              <a:lnSpc>
                <a:spcPct val="105000"/>
              </a:lnSpc>
              <a:buClrTx/>
              <a:buFontTx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 						   </a:t>
            </a:r>
            <a:r>
              <a:rPr lang="hu-HU" altLang="en-US" sz="2400" dirty="0">
                <a:solidFill>
                  <a:srgbClr val="000000"/>
                </a:solidFill>
                <a:sym typeface="Symbol" pitchFamily="18" charset="2"/>
              </a:rPr>
              <a:t></a:t>
            </a:r>
            <a:endParaRPr kumimoji="0" lang="hu-HU" altLang="en-US" sz="2400" dirty="0">
              <a:solidFill>
                <a:srgbClr val="000000"/>
              </a:solidFill>
            </a:endParaRPr>
          </a:p>
          <a:p>
            <a:pPr eaLnBrk="1" hangingPunct="1">
              <a:lnSpc>
                <a:spcPct val="105000"/>
              </a:lnSpc>
              <a:buClrTx/>
              <a:buFontTx/>
              <a:buNone/>
              <a:defRPr/>
            </a:pPr>
            <a:r>
              <a:rPr kumimoji="0" lang="hu-HU" altLang="en-US" sz="2400" dirty="0">
                <a:solidFill>
                  <a:srgbClr val="000000"/>
                </a:solidFill>
              </a:rPr>
              <a:t>	 Atlanti-óceán déli részére, </a:t>
            </a:r>
            <a:r>
              <a:rPr kumimoji="0" lang="hu-HU" altLang="en-US" sz="2400" b="1" u="sng" dirty="0">
                <a:solidFill>
                  <a:srgbClr val="FF0000"/>
                </a:solidFill>
              </a:rPr>
              <a:t>Szent Ilona szigetére száműzik</a:t>
            </a: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6659563" y="63500"/>
            <a:ext cx="2484437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100 nap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9" descr="duke-wellington-20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565400"/>
            <a:ext cx="3390900" cy="429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12" descr="blucher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80075" y="2565400"/>
            <a:ext cx="3463925" cy="429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16" descr="n-full40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2138" y="1341438"/>
            <a:ext cx="2809875" cy="4608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 Box 19"/>
          <p:cNvSpPr txBox="1">
            <a:spLocks noChangeArrowheads="1"/>
          </p:cNvSpPr>
          <p:nvPr/>
        </p:nvSpPr>
        <p:spPr bwMode="auto">
          <a:xfrm>
            <a:off x="3419475" y="6067425"/>
            <a:ext cx="223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Napóleon</a:t>
            </a:r>
          </a:p>
        </p:txBody>
      </p:sp>
      <p:sp>
        <p:nvSpPr>
          <p:cNvPr id="40966" name="Text Box 20"/>
          <p:cNvSpPr txBox="1">
            <a:spLocks noChangeArrowheads="1"/>
          </p:cNvSpPr>
          <p:nvPr/>
        </p:nvSpPr>
        <p:spPr bwMode="auto">
          <a:xfrm>
            <a:off x="107950" y="1892300"/>
            <a:ext cx="280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Wellington</a:t>
            </a:r>
          </a:p>
        </p:txBody>
      </p:sp>
      <p:sp>
        <p:nvSpPr>
          <p:cNvPr id="40967" name="Text Box 21"/>
          <p:cNvSpPr txBox="1">
            <a:spLocks noChangeArrowheads="1"/>
          </p:cNvSpPr>
          <p:nvPr/>
        </p:nvSpPr>
        <p:spPr bwMode="auto">
          <a:xfrm>
            <a:off x="6156325" y="1844675"/>
            <a:ext cx="2808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Blücher</a:t>
            </a:r>
          </a:p>
        </p:txBody>
      </p:sp>
      <p:sp>
        <p:nvSpPr>
          <p:cNvPr id="40968" name="Text Box 22"/>
          <p:cNvSpPr txBox="1">
            <a:spLocks noChangeArrowheads="1"/>
          </p:cNvSpPr>
          <p:nvPr/>
        </p:nvSpPr>
        <p:spPr bwMode="auto">
          <a:xfrm>
            <a:off x="0" y="92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Waterloo generálisai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135313"/>
            <a:ext cx="7092950" cy="372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0"/>
            <a:ext cx="4702175" cy="313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Szövegdoboz 7"/>
          <p:cNvSpPr txBox="1">
            <a:spLocks noChangeArrowheads="1"/>
          </p:cNvSpPr>
          <p:nvPr/>
        </p:nvSpPr>
        <p:spPr bwMode="auto">
          <a:xfrm>
            <a:off x="4932363" y="692150"/>
            <a:ext cx="4032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sk-SK" altLang="en-US" sz="2400"/>
              <a:t>Napoleon a halálos ágyán</a:t>
            </a:r>
            <a:endParaRPr kumimoji="0" lang="en-US" altLang="en-US" sz="2400"/>
          </a:p>
        </p:txBody>
      </p:sp>
      <p:sp>
        <p:nvSpPr>
          <p:cNvPr id="41989" name="Szövegdoboz 8"/>
          <p:cNvSpPr txBox="1">
            <a:spLocks noChangeArrowheads="1"/>
          </p:cNvSpPr>
          <p:nvPr/>
        </p:nvSpPr>
        <p:spPr bwMode="auto">
          <a:xfrm>
            <a:off x="298450" y="4221163"/>
            <a:ext cx="20669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sk-SK" altLang="en-US" sz="2400"/>
              <a:t>Napoleon koporsója Párizsban</a:t>
            </a:r>
            <a:endParaRPr kumimoji="0" lang="en-US" altLang="en-US"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-100013"/>
            <a:ext cx="4537075" cy="6937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Bonaparte Napóleon</a:t>
            </a:r>
          </a:p>
        </p:txBody>
      </p:sp>
      <p:pic>
        <p:nvPicPr>
          <p:cNvPr id="14339" name="Picture 3" descr="napoleon_szin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0425" y="44450"/>
            <a:ext cx="3160713" cy="4392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682625"/>
            <a:ext cx="6054725" cy="600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1769 </a:t>
            </a:r>
            <a:r>
              <a:rPr lang="hu-HU" alt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Korzika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 (Ajaccio) szegény nemesi családban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1793 tüzérparancsnok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1794 </a:t>
            </a:r>
            <a:r>
              <a:rPr lang="hu-HU" alt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tábornok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1795 beleágyúztat a királypárti felkelőkbe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1796-97 </a:t>
            </a:r>
            <a:r>
              <a:rPr lang="hu-HU" alt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itáliai hadjárat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→ nemzeti hős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1798-99 egyiptomi hadjárat (angolok ellen) - sikertelen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1799 a </a:t>
            </a:r>
            <a:r>
              <a:rPr lang="hu-HU" altLang="en-US" sz="2000" b="1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brumaire</a:t>
            </a:r>
            <a:r>
              <a:rPr lang="hu-HU" alt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-i államcsíny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→ Bonaparte első konzul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b="1" u="sng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1804 a franciák örökös császára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1805-07 </a:t>
            </a:r>
            <a:r>
              <a:rPr lang="hu-HU" altLang="en-US" sz="2000" b="1" u="sng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Napóleon külpolitikai sikerei 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(Európa felosztása az orosz cárral)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1810 </a:t>
            </a:r>
            <a:r>
              <a:rPr lang="hu-HU" alt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Napoleon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2. felesége: 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Mária Lujza (Habsburg), I. Ferencnek, Magyarország királyának lánya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1812 az </a:t>
            </a:r>
            <a:r>
              <a:rPr lang="hu-HU" alt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orosz hadjárat - sikertelen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1813 </a:t>
            </a:r>
            <a:r>
              <a:rPr lang="hu-HU" alt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Lipcse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– a „</a:t>
            </a:r>
            <a:r>
              <a:rPr lang="hu-HU" alt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népek csatája” 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→ száműzetés Elba </a:t>
            </a:r>
            <a:r>
              <a:rPr lang="hu-HU" altLang="en-US" sz="2000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szig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1815 </a:t>
            </a:r>
            <a:r>
              <a:rPr lang="hu-HU" alt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Waterloo – </a:t>
            </a:r>
            <a:r>
              <a:rPr lang="hu-HU" altLang="en-US" sz="2000" b="1" dirty="0" err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Napoleon</a:t>
            </a:r>
            <a:r>
              <a:rPr lang="hu-HU" alt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utolsó veresége </a:t>
            </a:r>
            <a:r>
              <a:rPr lang="en-US" alt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  <a:sym typeface="Wingdings"/>
              </a:rPr>
              <a:t>--&gt;</a:t>
            </a:r>
            <a:endParaRPr lang="hu-HU" altLang="en-US" sz="2000" b="1" dirty="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1821 Száműzetés - </a:t>
            </a:r>
            <a:r>
              <a:rPr lang="hu-HU" alt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Szt. Ilona szigete</a:t>
            </a:r>
            <a:r>
              <a:rPr lang="hu-HU" altLang="en-US" sz="2000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hu-HU" alt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panose="020B0604020202020204" pitchFamily="34" charset="0"/>
              </a:rPr>
              <a:t>meghal</a:t>
            </a:r>
          </a:p>
        </p:txBody>
      </p:sp>
      <p:pic>
        <p:nvPicPr>
          <p:cNvPr id="14341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494213"/>
            <a:ext cx="3140075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ím 1"/>
          <p:cNvSpPr>
            <a:spLocks noGrp="1"/>
          </p:cNvSpPr>
          <p:nvPr>
            <p:ph type="title"/>
          </p:nvPr>
        </p:nvSpPr>
        <p:spPr>
          <a:xfrm>
            <a:off x="468313" y="2708275"/>
            <a:ext cx="8135937" cy="1143000"/>
          </a:xfrm>
        </p:spPr>
        <p:txBody>
          <a:bodyPr/>
          <a:lstStyle/>
          <a:p>
            <a:pPr algn="ctr"/>
            <a:r>
              <a:rPr lang="sk-SK" altLang="en-US" sz="6500">
                <a:solidFill>
                  <a:srgbClr val="FF0000"/>
                </a:solidFill>
              </a:rPr>
              <a:t>Köszönöm a figyelmet!</a:t>
            </a:r>
            <a:endParaRPr lang="en-US" altLang="en-US" sz="65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1110</TotalTime>
  <Words>1243</Words>
  <Application>Microsoft Office PowerPoint</Application>
  <PresentationFormat>Diavetítés a képernyőre (4:3 oldalarány)</PresentationFormat>
  <Paragraphs>147</Paragraphs>
  <Slides>21</Slides>
  <Notes>11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9" baseType="lpstr">
      <vt:lpstr>Arial</vt:lpstr>
      <vt:lpstr>Calibri</vt:lpstr>
      <vt:lpstr>Monotype Sorts</vt:lpstr>
      <vt:lpstr>Symbol</vt:lpstr>
      <vt:lpstr>Times New Roman</vt:lpstr>
      <vt:lpstr>Wingdings</vt:lpstr>
      <vt:lpstr>Wingdings 2</vt:lpstr>
      <vt:lpstr>KREPP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Bonaparte Napóleon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os</cp:lastModifiedBy>
  <cp:revision>101</cp:revision>
  <cp:lastPrinted>1601-01-01T00:00:00Z</cp:lastPrinted>
  <dcterms:created xsi:type="dcterms:W3CDTF">1601-01-01T00:00:00Z</dcterms:created>
  <dcterms:modified xsi:type="dcterms:W3CDTF">2025-01-31T17:45:40Z</dcterms:modified>
</cp:coreProperties>
</file>