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0" r:id="rId1"/>
  </p:sldMasterIdLst>
  <p:notesMasterIdLst>
    <p:notesMasterId r:id="rId8"/>
  </p:notesMasterIdLst>
  <p:handoutMasterIdLst>
    <p:handoutMasterId r:id="rId9"/>
  </p:handoutMasterIdLst>
  <p:sldIdLst>
    <p:sldId id="257" r:id="rId2"/>
    <p:sldId id="264" r:id="rId3"/>
    <p:sldId id="294" r:id="rId4"/>
    <p:sldId id="266" r:id="rId5"/>
    <p:sldId id="277" r:id="rId6"/>
    <p:sldId id="297" r:id="rId7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FEFEFE"/>
    <a:srgbClr val="0000FF"/>
    <a:srgbClr val="FF3300"/>
    <a:srgbClr val="003399"/>
    <a:srgbClr val="336699"/>
    <a:srgbClr val="008080"/>
    <a:srgbClr val="009999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7" autoAdjust="0"/>
    <p:restoredTop sz="94647" autoAdjust="0"/>
  </p:normalViewPr>
  <p:slideViewPr>
    <p:cSldViewPr>
      <p:cViewPr varScale="1">
        <p:scale>
          <a:sx n="105" d="100"/>
          <a:sy n="105" d="100"/>
        </p:scale>
        <p:origin x="171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50A2E82-7354-462A-AB2F-16EA101B5CF7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7737110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 noProof="0"/>
              <a:t>Mintaszöveg szerkesztése</a:t>
            </a:r>
          </a:p>
          <a:p>
            <a:pPr lvl="1"/>
            <a:r>
              <a:rPr lang="hu-HU" altLang="en-US" noProof="0"/>
              <a:t>Második szint</a:t>
            </a:r>
          </a:p>
          <a:p>
            <a:pPr lvl="2"/>
            <a:r>
              <a:rPr lang="hu-HU" altLang="en-US" noProof="0"/>
              <a:t>Harmadik szint</a:t>
            </a:r>
          </a:p>
          <a:p>
            <a:pPr lvl="3"/>
            <a:r>
              <a:rPr lang="hu-HU" altLang="en-US" noProof="0"/>
              <a:t>Negyedik szint</a:t>
            </a:r>
          </a:p>
          <a:p>
            <a:pPr lvl="4"/>
            <a:r>
              <a:rPr lang="hu-HU" altLang="en-US" noProof="0"/>
              <a:t>Ötödik szint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BB1DE3E8-8365-4FDD-BF8A-8347BC59879C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176668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342900" indent="-3429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342900" indent="1143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342900" indent="5715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342900" indent="10287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342900" indent="14859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A5D35B7-34A1-4EE4-A8D5-017575E8458D}" type="slidenum">
              <a:rPr lang="hu-HU" altLang="en-US" sz="1200" smtClean="0"/>
              <a:pPr/>
              <a:t>1</a:t>
            </a:fld>
            <a:endParaRPr lang="hu-HU" altLang="en-US" sz="1200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CD1A650-3AB8-434A-AC1B-0C11A8981A91}" type="slidenum">
              <a:rPr lang="hu-HU" altLang="en-US" sz="1200" smtClean="0"/>
              <a:pPr/>
              <a:t>2</a:t>
            </a:fld>
            <a:endParaRPr lang="hu-HU" altLang="en-US" sz="1200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marL="0" indent="0"/>
            <a:endParaRPr lang="hu-HU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00928EF-D2EE-4E3D-A1C7-1998CFBBE55F}" type="slidenum">
              <a:rPr lang="hu-HU" altLang="en-US" sz="1200" smtClean="0"/>
              <a:pPr/>
              <a:t>4</a:t>
            </a:fld>
            <a:endParaRPr lang="hu-HU" altLang="en-US" sz="120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marL="0" indent="0"/>
            <a:endParaRPr lang="hu-HU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16BC889-120B-4BBF-A092-8C3BEBA0D90A}" type="slidenum">
              <a:rPr lang="hu-HU" altLang="en-US" sz="1200" smtClean="0"/>
              <a:pPr/>
              <a:t>5</a:t>
            </a:fld>
            <a:endParaRPr lang="hu-HU" altLang="en-US" sz="120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/>
          <a:lstStyle/>
          <a:p>
            <a:pPr marL="0" indent="0"/>
            <a:endParaRPr lang="hu-H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gray">
          <a:xfrm>
            <a:off x="690563" y="3340100"/>
            <a:ext cx="7653337" cy="485775"/>
          </a:xfrm>
          <a:custGeom>
            <a:avLst/>
            <a:gdLst>
              <a:gd name="T0" fmla="*/ 2147483646 w 4128"/>
              <a:gd name="T1" fmla="*/ 2147483646 h 479"/>
              <a:gd name="T2" fmla="*/ 2147483646 w 4128"/>
              <a:gd name="T3" fmla="*/ 2147483646 h 479"/>
              <a:gd name="T4" fmla="*/ 2147483646 w 4128"/>
              <a:gd name="T5" fmla="*/ 2147483646 h 479"/>
              <a:gd name="T6" fmla="*/ 0 w 4128"/>
              <a:gd name="T7" fmla="*/ 2147483646 h 479"/>
              <a:gd name="T8" fmla="*/ 2147483646 w 4128"/>
              <a:gd name="T9" fmla="*/ 2147483646 h 4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128" h="479">
                <a:moveTo>
                  <a:pt x="163" y="200"/>
                </a:moveTo>
                <a:cubicBezTo>
                  <a:pt x="163" y="200"/>
                  <a:pt x="2054" y="0"/>
                  <a:pt x="4128" y="200"/>
                </a:cubicBezTo>
                <a:cubicBezTo>
                  <a:pt x="4128" y="200"/>
                  <a:pt x="4128" y="314"/>
                  <a:pt x="4128" y="429"/>
                </a:cubicBezTo>
                <a:cubicBezTo>
                  <a:pt x="2371" y="200"/>
                  <a:pt x="688" y="479"/>
                  <a:pt x="0" y="441"/>
                </a:cubicBezTo>
                <a:lnTo>
                  <a:pt x="163" y="200"/>
                </a:lnTo>
                <a:close/>
              </a:path>
            </a:pathLst>
          </a:custGeom>
          <a:solidFill>
            <a:schemeClr val="hlink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hu-HU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hu-HU" altLang="en-US" noProof="0"/>
              <a:t>Mintacím szerkesztése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hu-HU" altLang="en-US" noProof="0"/>
              <a:t>Mintaalcím szerkesztése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181164CC-A0FA-467D-93C3-FB8A2C7703B5}" type="datetime1">
              <a:rPr lang="hu-HU" altLang="en-US"/>
              <a:pPr>
                <a:defRPr/>
              </a:pPr>
              <a:t>2025. 01. 31.</a:t>
            </a:fld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8FF4D321-69ED-416A-A19A-ED90C0DF271C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637952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6FB348-9432-4C98-A4D5-94B67435F9C4}" type="datetime1">
              <a:rPr lang="hu-HU" altLang="en-US"/>
              <a:pPr>
                <a:defRPr/>
              </a:pPr>
              <a:t>2025. 01. 31.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E5883F-68F2-4069-A5B7-ACA98989B527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203165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D993B-AA7E-48FD-87CD-038D2D7B868B}" type="datetime1">
              <a:rPr lang="hu-HU" altLang="en-US"/>
              <a:pPr>
                <a:defRPr/>
              </a:pPr>
              <a:t>2025. 01. 31.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071759-011B-4D9F-870A-CF29F364973C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455582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1EC4A3-23A3-405E-A492-DB5A6918D0BD}" type="datetime1">
              <a:rPr lang="hu-HU" altLang="en-US"/>
              <a:pPr>
                <a:defRPr/>
              </a:pPr>
              <a:t>2025. 01. 31.</a:t>
            </a:fld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25E1E-9DE3-4115-A799-017BE2127B75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175495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DD1704-F2D8-4DB1-8A6B-328C02D1C2F6}" type="datetime1">
              <a:rPr lang="hu-HU" altLang="en-US"/>
              <a:pPr>
                <a:defRPr/>
              </a:pPr>
              <a:t>2025. 01. 31.</a:t>
            </a:fld>
            <a:endParaRPr lang="hu-HU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933CC-A5CC-4BBD-9A6C-80CDD146F8A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663638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24FDFD-54BF-41F1-B826-EBBA891B1290}" type="datetime1">
              <a:rPr lang="hu-HU" altLang="en-US"/>
              <a:pPr>
                <a:defRPr/>
              </a:pPr>
              <a:t>2025. 01. 31.</a:t>
            </a:fld>
            <a:endParaRPr lang="hu-H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B30385-4F3D-4B8F-967F-A18CADD936CE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49336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2E69A2-9FC7-427C-8CFE-35CA0EE30F75}" type="datetime1">
              <a:rPr lang="hu-HU" altLang="en-US"/>
              <a:pPr>
                <a:defRPr/>
              </a:pPr>
              <a:t>2025. 01. 31.</a:t>
            </a:fld>
            <a:endParaRPr lang="hu-HU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522324-1354-40F9-A9A7-7747A8B3CB60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603829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56426-DA33-4A8E-9F61-0C5B26E99DB4}" type="datetime1">
              <a:rPr lang="hu-HU" altLang="en-US"/>
              <a:pPr>
                <a:defRPr/>
              </a:pPr>
              <a:t>2025. 01. 31.</a:t>
            </a:fld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218C90-48C7-4B20-B81B-4C88DF37482B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076492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CB25F6-C6EE-450D-86B6-8DE3623C6E2C}" type="datetime1">
              <a:rPr lang="hu-HU" altLang="en-US"/>
              <a:pPr>
                <a:defRPr/>
              </a:pPr>
              <a:t>2025. 01. 31.</a:t>
            </a:fld>
            <a:endParaRPr lang="hu-H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64C77A-F688-4EFB-9B9B-7C672D0C6523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678427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7947EC-641E-4D85-A4E2-D3638D925412}" type="datetime1">
              <a:rPr lang="hu-HU" altLang="en-US"/>
              <a:pPr>
                <a:defRPr/>
              </a:pPr>
              <a:t>2025. 01. 31.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EA3435-EB99-450D-B8BD-07F7B0F9BAE1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358318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63880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63880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5564C5-2B5A-4C98-B566-2C2682F21846}" type="datetime1">
              <a:rPr lang="hu-HU" altLang="en-US"/>
              <a:pPr>
                <a:defRPr/>
              </a:pPr>
              <a:t>2025. 01. 31.</a:t>
            </a:fld>
            <a:endParaRPr lang="hu-H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A59FCA-0EDC-4EBE-B3DD-92E8D4959C8A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461835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685800" y="457200"/>
            <a:ext cx="7772400" cy="5638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97E064-67EA-426E-B91B-9895EB08B72C}" type="datetime1">
              <a:rPr lang="hu-HU" altLang="en-US"/>
              <a:pPr>
                <a:defRPr/>
              </a:pPr>
              <a:t>2025. 01. 31.</a:t>
            </a:fld>
            <a:endParaRPr lang="hu-H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7CACAD-D450-4125-890E-38A0DE6EBEFD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8366530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 preserve="1">
  <p:cSld name="Cím és 4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sz="quarter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439F4F-FFAC-4FB3-B435-C5835ED5F46E}" type="datetime1">
              <a:rPr lang="hu-HU" altLang="en-US"/>
              <a:pPr>
                <a:defRPr/>
              </a:pPr>
              <a:t>2025. 01. 31.</a:t>
            </a:fld>
            <a:endParaRPr lang="hu-HU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181FF5-5455-492B-AD71-2CAD839DB687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7577763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woObj" preserve="1">
  <p:cSld name="Cím, 1 nagy és 2 kisebb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EB1948-76C5-49A2-A2F4-C11E40DF7A67}" type="datetime1">
              <a:rPr lang="hu-HU" altLang="en-US"/>
              <a:pPr>
                <a:defRPr/>
              </a:pPr>
              <a:t>2025. 01. 31.</a:t>
            </a:fld>
            <a:endParaRPr lang="hu-HU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B73D0-C62B-4C07-8105-B73CE281A8F4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532672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Mintacím szerkesztése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Mintaszöveg szerkesztése</a:t>
            </a:r>
          </a:p>
          <a:p>
            <a:pPr lvl="1"/>
            <a:r>
              <a:rPr lang="hu-HU" altLang="en-US"/>
              <a:t>Második szint</a:t>
            </a:r>
          </a:p>
          <a:p>
            <a:pPr lvl="2"/>
            <a:r>
              <a:rPr lang="hu-HU" altLang="en-US"/>
              <a:t>Harmadik szint</a:t>
            </a:r>
          </a:p>
          <a:p>
            <a:pPr lvl="3"/>
            <a:r>
              <a:rPr lang="hu-HU" altLang="en-US"/>
              <a:t>Negyedik szint</a:t>
            </a:r>
          </a:p>
          <a:p>
            <a:pPr lvl="4"/>
            <a:r>
              <a:rPr lang="hu-HU" altLang="en-US"/>
              <a:t>Ötödik szint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3D5A213F-E857-40D8-B274-A91AC8E022DC}" type="datetime1">
              <a:rPr lang="hu-HU" altLang="en-US"/>
              <a:pPr>
                <a:defRPr/>
              </a:pPr>
              <a:t>2025. 01. 31.</a:t>
            </a:fld>
            <a:endParaRPr lang="hu-HU" altLang="en-US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hu-HU" altLang="en-US"/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1608BFC2-2AEA-47C7-972D-25BECF755F8C}" type="slidenum">
              <a:rPr lang="hu-HU" altLang="en-US"/>
              <a:pPr>
                <a:defRPr/>
              </a:pPr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  <p:sldLayoutId id="2147483734" r:id="rId12"/>
    <p:sldLayoutId id="2147483735" r:id="rId13"/>
    <p:sldLayoutId id="2147483736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Monotype Sorts" pitchFamily="2" charset="2"/>
        <a:buChar char="§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50000"/>
        <a:buFont typeface="Monotype Sorts" pitchFamily="2" charset="2"/>
        <a:buChar char="l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0" y="63500"/>
            <a:ext cx="914400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</a:rPr>
              <a:t>A nagy francia forradalom vége és Napóleon uralma   I. RÉSZ</a:t>
            </a:r>
          </a:p>
        </p:txBody>
      </p:sp>
      <p:pic>
        <p:nvPicPr>
          <p:cNvPr id="5123" name="Picture 14" descr="napoleon_emperador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150" y="1196975"/>
            <a:ext cx="3816350" cy="547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413" y="1200150"/>
            <a:ext cx="5173662" cy="309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Kép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525" y="4351338"/>
            <a:ext cx="4362450" cy="2506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392113"/>
            <a:ext cx="9144000" cy="5484812"/>
          </a:xfrm>
          <a:noFill/>
          <a:extLst>
            <a:ext uri="{91240B29-F687-4F45-9708-019B960494DF}">
              <a14:hiddenLine xmlns:a14="http://schemas.microsoft.com/office/drawing/2010/main" w="12700" cap="sq" cmpd="sng">
                <a:solidFill>
                  <a:schemeClr val="tx1"/>
                </a:solidFill>
                <a:prstDash val="solid"/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Font typeface="Monotype Sorts" pitchFamily="2" charset="2"/>
              <a:buChar char="§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bg2"/>
              </a:buClr>
              <a:buSzPct val="50000"/>
              <a:buFont typeface="Monotype Sorts" pitchFamily="2" charset="2"/>
              <a:buChar char="l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kumimoji="0" lang="hu-HU" altLang="en-US" sz="2400"/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0" y="6092825"/>
            <a:ext cx="9144000" cy="52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3400" dirty="0">
                <a:solidFill>
                  <a:schemeClr val="accent4"/>
                </a:solidFill>
                <a:latin typeface="Calibri" panose="020F0502020204030204" pitchFamily="34" charset="0"/>
              </a:rPr>
              <a:t>Európa Napóleon hatalomra kerülése előtt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4738" y="0"/>
            <a:ext cx="6994525" cy="712788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en-US" u="sng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rPr>
              <a:t>A hatalom egy kézbe kerülése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47725"/>
            <a:ext cx="9144000" cy="58769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hu-HU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a Direktórium csak </a:t>
            </a:r>
            <a:r>
              <a:rPr lang="hu-HU" altLang="en-US" sz="2800" b="1">
                <a:solidFill>
                  <a:srgbClr val="000000"/>
                </a:solidFill>
                <a:latin typeface="Calibri" panose="020F0502020204030204" pitchFamily="34" charset="0"/>
              </a:rPr>
              <a:t>fegyveresen, erőszakosan </a:t>
            </a:r>
            <a:r>
              <a:rPr lang="hu-HU" altLang="en-US" sz="2800">
                <a:solidFill>
                  <a:srgbClr val="000000"/>
                </a:solidFill>
                <a:latin typeface="Calibri" panose="020F0502020204030204" pitchFamily="34" charset="0"/>
              </a:rPr>
              <a:t>tudta fenntartani a hatalmat </a:t>
            </a:r>
            <a:r>
              <a:rPr lang="hu-HU" altLang="en-US" sz="280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→ </a:t>
            </a:r>
            <a:r>
              <a:rPr lang="hu-HU" altLang="en-US" sz="2800" b="1" u="sng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katonai vezetők szerepe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hu-HU" altLang="en-US" sz="280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folytatták a </a:t>
            </a:r>
            <a:r>
              <a:rPr lang="hu-HU" altLang="en-US" sz="2800" b="1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terjeszkedő politikát </a:t>
            </a:r>
            <a:r>
              <a:rPr lang="hu-HU" altLang="en-US" sz="280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→ </a:t>
            </a:r>
            <a:r>
              <a:rPr lang="hu-HU" altLang="en-US" sz="2800" b="1" u="sng">
                <a:solidFill>
                  <a:srgbClr val="FF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hadsereg szerepe</a:t>
            </a:r>
          </a:p>
          <a:p>
            <a:pPr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hu-HU" altLang="en-US" sz="2800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1796-1797 – itáliai hadjárat, 1798-1799 – egyiptomi hadjárat (Napoleon vezetésével)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hu-HU" altLang="en-US" sz="2800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220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575" y="2852738"/>
            <a:ext cx="7086600" cy="400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/>
          <p:cNvSpPr txBox="1">
            <a:spLocks noChangeArrowheads="1"/>
          </p:cNvSpPr>
          <p:nvPr/>
        </p:nvSpPr>
        <p:spPr bwMode="auto">
          <a:xfrm>
            <a:off x="34925" y="461963"/>
            <a:ext cx="6472238" cy="6444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dirty="0">
                <a:solidFill>
                  <a:srgbClr val="000000"/>
                </a:solidFill>
              </a:rPr>
              <a:t> </a:t>
            </a: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1799. november 9. – </a:t>
            </a:r>
            <a:r>
              <a:rPr lang="hu-HU" alt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„A </a:t>
            </a:r>
            <a:r>
              <a:rPr lang="hu-HU" altLang="en-US" b="1" dirty="0" err="1">
                <a:solidFill>
                  <a:srgbClr val="000000"/>
                </a:solidFill>
                <a:latin typeface="Calibri" panose="020F0502020204030204" pitchFamily="34" charset="0"/>
              </a:rPr>
              <a:t>brumaire</a:t>
            </a:r>
            <a:r>
              <a:rPr lang="hu-HU" alt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-i 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lang="hu-HU" alt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      államcsíny” </a:t>
            </a:r>
          </a:p>
          <a:p>
            <a:pPr marL="342900" indent="-34290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 A direktórium hatalmát </a:t>
            </a:r>
            <a:r>
              <a:rPr lang="hu-HU" altLang="en-US" b="1" u="sng" dirty="0">
                <a:solidFill>
                  <a:srgbClr val="FF0000"/>
                </a:solidFill>
                <a:latin typeface="Calibri" panose="020F0502020204030204" pitchFamily="34" charset="0"/>
              </a:rPr>
              <a:t>katonai puccs 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lang="hu-HU" altLang="en-US" b="1" dirty="0">
                <a:solidFill>
                  <a:srgbClr val="FF0000"/>
                </a:solidFill>
                <a:latin typeface="Calibri" panose="020F0502020204030204" pitchFamily="34" charset="0"/>
              </a:rPr>
              <a:t>      </a:t>
            </a:r>
            <a:r>
              <a:rPr lang="hu-HU" altLang="en-US" b="1" u="sng" dirty="0">
                <a:solidFill>
                  <a:srgbClr val="FF0000"/>
                </a:solidFill>
                <a:latin typeface="Calibri" panose="020F0502020204030204" pitchFamily="34" charset="0"/>
              </a:rPr>
              <a:t>dönti meg</a:t>
            </a:r>
          </a:p>
          <a:p>
            <a:pPr marL="342900" indent="-342900" eaLnBrk="1" hangingPunct="1">
              <a:spcBef>
                <a:spcPct val="20000"/>
              </a:spcBef>
              <a:buFont typeface="Wingdings 2" panose="05020102010507070707" pitchFamily="18" charset="2"/>
              <a:buChar char="c"/>
              <a:defRPr/>
            </a:pP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A hatalom a 3 konzul kezébe kerül 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(</a:t>
            </a:r>
            <a:r>
              <a:rPr lang="hu-HU" altLang="en-US" dirty="0" err="1">
                <a:solidFill>
                  <a:srgbClr val="000000"/>
                </a:solidFill>
                <a:latin typeface="Calibri" panose="020F0502020204030204" pitchFamily="34" charset="0"/>
              </a:rPr>
              <a:t>Napoleon</a:t>
            </a: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 Bonaparte, </a:t>
            </a:r>
            <a:r>
              <a:rPr lang="hu-HU" altLang="en-US" dirty="0" err="1">
                <a:solidFill>
                  <a:srgbClr val="000000"/>
                </a:solidFill>
                <a:latin typeface="Calibri" panose="020F0502020204030204" pitchFamily="34" charset="0"/>
              </a:rPr>
              <a:t>Sieyes</a:t>
            </a: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hu-HU" altLang="en-US" dirty="0" err="1">
                <a:solidFill>
                  <a:srgbClr val="000000"/>
                </a:solidFill>
                <a:latin typeface="Calibri" panose="020F0502020204030204" pitchFamily="34" charset="0"/>
              </a:rPr>
              <a:t>Ducos</a:t>
            </a: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)</a:t>
            </a:r>
          </a:p>
          <a:p>
            <a:pPr marL="342900" indent="-34290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 A hatalom az első konzul kezében van (Bonaparte </a:t>
            </a:r>
            <a:r>
              <a:rPr lang="hu-HU" altLang="en-US" dirty="0" err="1">
                <a:solidFill>
                  <a:srgbClr val="000000"/>
                </a:solidFill>
                <a:latin typeface="Calibri" panose="020F0502020204030204" pitchFamily="34" charset="0"/>
              </a:rPr>
              <a:t>Napoleon</a:t>
            </a: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), 2. és 3. csak tanácsadó</a:t>
            </a:r>
          </a:p>
          <a:p>
            <a:pPr marL="342900" indent="-34290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 Napóleon uralmának törvényesítése </a:t>
            </a: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  <a:sym typeface="Symbol" pitchFamily="18" charset="2"/>
              </a:rPr>
              <a:t> </a:t>
            </a: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A Konzulátus alkotmánya</a:t>
            </a:r>
          </a:p>
          <a:p>
            <a:pPr marL="342900" indent="-34290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 A társadalom támogatja a változást</a:t>
            </a:r>
          </a:p>
          <a:p>
            <a:pPr eaLnBrk="1" hangingPunct="1">
              <a:spcBef>
                <a:spcPct val="20000"/>
              </a:spcBef>
              <a:defRPr/>
            </a:pPr>
            <a:r>
              <a:rPr kumimoji="1" lang="hu-HU" altLang="en-US" dirty="0">
                <a:solidFill>
                  <a:srgbClr val="000000"/>
                </a:solidFill>
                <a:latin typeface="Calibri" panose="020F0502020204030204" pitchFamily="34" charset="0"/>
                <a:sym typeface="Wingdings 2" panose="05020102010507070707" pitchFamily="18" charset="2"/>
              </a:rPr>
              <a:t>     </a:t>
            </a: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A polgárságnak és a parasztságnak nyugalom és rend KELL!!!</a:t>
            </a:r>
          </a:p>
          <a:p>
            <a:pPr marL="342900" indent="-34290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   Napóleon megbékélést hirdet</a:t>
            </a:r>
          </a:p>
          <a:p>
            <a:pPr marL="342900" indent="-342900" ea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   Amnesztia, akár jakobinus, akár királypárti</a:t>
            </a:r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0" y="-26988"/>
            <a:ext cx="9144000" cy="647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</a:rPr>
              <a:t>A Konzulátus</a:t>
            </a:r>
          </a:p>
        </p:txBody>
      </p:sp>
      <p:pic>
        <p:nvPicPr>
          <p:cNvPr id="10244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620713"/>
            <a:ext cx="3716338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Kép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163" y="3155950"/>
            <a:ext cx="2527300" cy="360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ext Box 2"/>
          <p:cNvSpPr txBox="1">
            <a:spLocks noChangeArrowheads="1"/>
          </p:cNvSpPr>
          <p:nvPr/>
        </p:nvSpPr>
        <p:spPr bwMode="auto">
          <a:xfrm>
            <a:off x="0" y="765175"/>
            <a:ext cx="9144000" cy="563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Törvényesíti a forr. tulajdonváltozásait</a:t>
            </a:r>
          </a:p>
          <a:p>
            <a:pPr marL="342900" indent="-342900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A gazdasági élet fejlesztése </a:t>
            </a: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  <a:sym typeface="Symbol" pitchFamily="18" charset="2"/>
              </a:rPr>
              <a:t> </a:t>
            </a:r>
            <a:r>
              <a:rPr lang="hu-HU" altLang="en-US" b="1" u="sng" dirty="0">
                <a:solidFill>
                  <a:srgbClr val="000000"/>
                </a:solidFill>
                <a:latin typeface="Calibri" panose="020F0502020204030204" pitchFamily="34" charset="0"/>
              </a:rPr>
              <a:t>Francia Nemzeti Bank</a:t>
            </a:r>
          </a:p>
          <a:p>
            <a:pPr marL="342900" indent="-342900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A polgári jogrend megalapozása</a:t>
            </a:r>
            <a:r>
              <a:rPr lang="sk-SK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:</a:t>
            </a:r>
            <a:endParaRPr lang="hu-HU" altLang="en-US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sym typeface="Wingdings 2" panose="05020102010507070707" pitchFamily="18" charset="2"/>
              </a:rPr>
              <a:t>	</a:t>
            </a:r>
            <a:r>
              <a:rPr kumimoji="1" lang="hu-HU" altLang="en-US" dirty="0">
                <a:solidFill>
                  <a:srgbClr val="000000"/>
                </a:solidFill>
                <a:latin typeface="Calibri" panose="020F0502020204030204" pitchFamily="34" charset="0"/>
                <a:sym typeface="Wingdings 2" panose="05020102010507070707" pitchFamily="18" charset="2"/>
              </a:rPr>
              <a:t> </a:t>
            </a:r>
            <a:r>
              <a:rPr lang="hu-HU" altLang="en-US" b="1" u="sng" dirty="0" err="1">
                <a:solidFill>
                  <a:srgbClr val="000000"/>
                </a:solidFill>
                <a:latin typeface="Calibri" panose="020F0502020204030204" pitchFamily="34" charset="0"/>
              </a:rPr>
              <a:t>Code</a:t>
            </a:r>
            <a:r>
              <a:rPr lang="hu-HU" altLang="en-US" b="1" u="sng" dirty="0">
                <a:solidFill>
                  <a:srgbClr val="000000"/>
                </a:solidFill>
                <a:latin typeface="Calibri" panose="020F0502020204030204" pitchFamily="34" charset="0"/>
              </a:rPr>
              <a:t> Napóleon/Civil </a:t>
            </a: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(Polgári,</a:t>
            </a:r>
            <a:r>
              <a:rPr kumimoji="1" lang="hu-HU" altLang="en-US" dirty="0">
                <a:solidFill>
                  <a:srgbClr val="000000"/>
                </a:solidFill>
                <a:latin typeface="Calibri" panose="020F0502020204030204" pitchFamily="34" charset="0"/>
                <a:sym typeface="Wingdings 2" panose="05020102010507070707" pitchFamily="18" charset="2"/>
              </a:rPr>
              <a:t> </a:t>
            </a: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Büntető Törvénykönyv)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defRPr/>
            </a:pPr>
            <a:r>
              <a:rPr kumimoji="1" lang="en-US" altLang="en-US" dirty="0">
                <a:solidFill>
                  <a:srgbClr val="000000"/>
                </a:solidFill>
                <a:latin typeface="Calibri" panose="020F0502020204030204" pitchFamily="34" charset="0"/>
                <a:sym typeface="Wingdings 2" panose="05020102010507070707" pitchFamily="18" charset="2"/>
              </a:rPr>
              <a:t>	</a:t>
            </a:r>
            <a:r>
              <a:rPr kumimoji="1" lang="hu-HU" altLang="en-US" dirty="0">
                <a:solidFill>
                  <a:srgbClr val="000000"/>
                </a:solidFill>
                <a:latin typeface="Calibri" panose="020F0502020204030204" pitchFamily="34" charset="0"/>
                <a:sym typeface="Wingdings 2" panose="05020102010507070707" pitchFamily="18" charset="2"/>
              </a:rPr>
              <a:t> </a:t>
            </a:r>
            <a:r>
              <a:rPr lang="hu-HU" altLang="en-US" b="1" u="sng" dirty="0">
                <a:solidFill>
                  <a:srgbClr val="000000"/>
                </a:solidFill>
                <a:latin typeface="Calibri" panose="020F0502020204030204" pitchFamily="34" charset="0"/>
              </a:rPr>
              <a:t>Közigazgatási reform </a:t>
            </a: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- département rendszer (nagyobb 	    	közigazgatási területi egységek)</a:t>
            </a: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defRPr/>
            </a:pPr>
            <a:r>
              <a:rPr kumimoji="1" lang="hu-HU" altLang="en-US" dirty="0">
                <a:solidFill>
                  <a:srgbClr val="000000"/>
                </a:solidFill>
                <a:latin typeface="Calibri" panose="020F0502020204030204" pitchFamily="34" charset="0"/>
                <a:sym typeface="Wingdings 2" panose="05020102010507070707" pitchFamily="18" charset="2"/>
              </a:rPr>
              <a:t>	</a:t>
            </a: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 A prefektust (département vezetőjét) Napóleon nevezi ki </a:t>
            </a:r>
          </a:p>
          <a:p>
            <a:pPr marL="342900" indent="-342900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centralizált hatalom</a:t>
            </a: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, nincs önkormányzat</a:t>
            </a:r>
          </a:p>
          <a:p>
            <a:pPr marL="342900" indent="-342900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Megegyezés a pápával – egyház-állam </a:t>
            </a:r>
            <a:r>
              <a:rPr lang="hu-HU" altLang="en-US" b="1" u="sng" dirty="0">
                <a:solidFill>
                  <a:srgbClr val="000000"/>
                </a:solidFill>
                <a:latin typeface="Calibri" panose="020F0502020204030204" pitchFamily="34" charset="0"/>
              </a:rPr>
              <a:t>szétválasztása</a:t>
            </a:r>
          </a:p>
          <a:p>
            <a:pPr marL="342900" indent="-342900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b="1" u="sng" dirty="0">
                <a:solidFill>
                  <a:srgbClr val="000000"/>
                </a:solidFill>
                <a:latin typeface="Calibri" panose="020F0502020204030204" pitchFamily="34" charset="0"/>
              </a:rPr>
              <a:t>1801 örökös Konzul </a:t>
            </a: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  <a:sym typeface="Symbol" pitchFamily="18" charset="2"/>
              </a:rPr>
              <a:t></a:t>
            </a:r>
            <a:r>
              <a:rPr lang="hu-HU" altLang="en-US" dirty="0">
                <a:solidFill>
                  <a:srgbClr val="000000"/>
                </a:solidFill>
                <a:latin typeface="Calibri" panose="020F0502020204030204" pitchFamily="34" charset="0"/>
              </a:rPr>
              <a:t> halad az egyeduralom felé</a:t>
            </a:r>
          </a:p>
          <a:p>
            <a:pPr marL="342900" indent="-342900"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hu-HU" altLang="en-US" b="1" u="sng" dirty="0">
                <a:solidFill>
                  <a:srgbClr val="000000"/>
                </a:solidFill>
                <a:latin typeface="Calibri" panose="020F0502020204030204" pitchFamily="34" charset="0"/>
              </a:rPr>
              <a:t>1804 – császárrá koronázza magát</a:t>
            </a:r>
          </a:p>
        </p:txBody>
      </p:sp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0" y="63500"/>
            <a:ext cx="9144000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lang="hu-HU" alt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</a:rPr>
              <a:t>Napóleon, mint politikus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772400" cy="667544"/>
          </a:xfrm>
        </p:spPr>
        <p:txBody>
          <a:bodyPr/>
          <a:lstStyle/>
          <a:p>
            <a:pPr algn="ctr"/>
            <a:r>
              <a:rPr lang="en-US" dirty="0"/>
              <a:t>K</a:t>
            </a:r>
            <a:r>
              <a:rPr lang="sk-SK" dirty="0"/>
              <a:t>öszönöm a figyelmet!</a:t>
            </a:r>
            <a:endParaRPr lang="en-US" dirty="0"/>
          </a:p>
        </p:txBody>
      </p:sp>
      <p:pic>
        <p:nvPicPr>
          <p:cNvPr id="4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96" y="1124744"/>
            <a:ext cx="7391312" cy="554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8342128"/>
      </p:ext>
    </p:extLst>
  </p:cSld>
  <p:clrMapOvr>
    <a:masterClrMapping/>
  </p:clrMapOvr>
</p:sld>
</file>

<file path=ppt/theme/theme1.xml><?xml version="1.0" encoding="utf-8"?>
<a:theme xmlns:a="http://schemas.openxmlformats.org/drawingml/2006/main" name="KREPP">
  <a:themeElements>
    <a:clrScheme name="">
      <a:dk1>
        <a:srgbClr val="333333"/>
      </a:dk1>
      <a:lt1>
        <a:srgbClr val="A9BDA9"/>
      </a:lt1>
      <a:dk2>
        <a:srgbClr val="004C2B"/>
      </a:dk2>
      <a:lt2>
        <a:srgbClr val="578963"/>
      </a:lt2>
      <a:accent1>
        <a:srgbClr val="FFCCCC"/>
      </a:accent1>
      <a:accent2>
        <a:srgbClr val="B3E1B3"/>
      </a:accent2>
      <a:accent3>
        <a:srgbClr val="D1DBD1"/>
      </a:accent3>
      <a:accent4>
        <a:srgbClr val="2A2A2A"/>
      </a:accent4>
      <a:accent5>
        <a:srgbClr val="FFE2E2"/>
      </a:accent5>
      <a:accent6>
        <a:srgbClr val="A2CCA2"/>
      </a:accent6>
      <a:hlink>
        <a:srgbClr val="BDD7E5"/>
      </a:hlink>
      <a:folHlink>
        <a:srgbClr val="D2AAD2"/>
      </a:folHlink>
    </a:clrScheme>
    <a:fontScheme name="KREP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KREPP 1">
        <a:dk1>
          <a:srgbClr val="333333"/>
        </a:dk1>
        <a:lt1>
          <a:srgbClr val="A9BDA9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D1DBD1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REPP 2">
        <a:dk1>
          <a:srgbClr val="333333"/>
        </a:dk1>
        <a:lt1>
          <a:srgbClr val="FFFFFF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FFFFFF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REPP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37373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Office\Sablonok\Bemutatótervek\KREPP.POT</Template>
  <TotalTime>1025</TotalTime>
  <Words>245</Words>
  <Application>Microsoft Office PowerPoint</Application>
  <PresentationFormat>Diavetítés a képernyőre (4:3 oldalarány)</PresentationFormat>
  <Paragraphs>35</Paragraphs>
  <Slides>6</Slides>
  <Notes>4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13" baseType="lpstr">
      <vt:lpstr>Arial</vt:lpstr>
      <vt:lpstr>Calibri</vt:lpstr>
      <vt:lpstr>Monotype Sorts</vt:lpstr>
      <vt:lpstr>Symbol</vt:lpstr>
      <vt:lpstr>Times New Roman</vt:lpstr>
      <vt:lpstr>Wingdings 2</vt:lpstr>
      <vt:lpstr>KREPP</vt:lpstr>
      <vt:lpstr>PowerPoint-bemutató</vt:lpstr>
      <vt:lpstr>PowerPoint-bemutató</vt:lpstr>
      <vt:lpstr>A hatalom egy kézbe kerülése</vt:lpstr>
      <vt:lpstr>PowerPoint-bemutató</vt:lpstr>
      <vt:lpstr>PowerPoint-bemutató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OS</dc:creator>
  <cp:lastModifiedBy>os</cp:lastModifiedBy>
  <cp:revision>92</cp:revision>
  <cp:lastPrinted>1601-01-01T00:00:00Z</cp:lastPrinted>
  <dcterms:created xsi:type="dcterms:W3CDTF">1601-01-01T00:00:00Z</dcterms:created>
  <dcterms:modified xsi:type="dcterms:W3CDTF">2025-01-31T17:44:12Z</dcterms:modified>
</cp:coreProperties>
</file>