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3"/>
  </p:notesMasterIdLst>
  <p:handoutMasterIdLst>
    <p:handoutMasterId r:id="rId34"/>
  </p:handoutMasterIdLst>
  <p:sldIdLst>
    <p:sldId id="265" r:id="rId2"/>
    <p:sldId id="268" r:id="rId3"/>
    <p:sldId id="300" r:id="rId4"/>
    <p:sldId id="269" r:id="rId5"/>
    <p:sldId id="296" r:id="rId6"/>
    <p:sldId id="270" r:id="rId7"/>
    <p:sldId id="294" r:id="rId8"/>
    <p:sldId id="275" r:id="rId9"/>
    <p:sldId id="271" r:id="rId10"/>
    <p:sldId id="297" r:id="rId11"/>
    <p:sldId id="298" r:id="rId12"/>
    <p:sldId id="272" r:id="rId13"/>
    <p:sldId id="295" r:id="rId14"/>
    <p:sldId id="276" r:id="rId15"/>
    <p:sldId id="299" r:id="rId16"/>
    <p:sldId id="273" r:id="rId17"/>
    <p:sldId id="277" r:id="rId18"/>
    <p:sldId id="281" r:id="rId19"/>
    <p:sldId id="278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301" r:id="rId3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FF"/>
    <a:srgbClr val="FF33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1" autoAdjust="0"/>
  </p:normalViewPr>
  <p:slideViewPr>
    <p:cSldViewPr>
      <p:cViewPr varScale="1">
        <p:scale>
          <a:sx n="83" d="100"/>
          <a:sy n="83" d="100"/>
        </p:scale>
        <p:origin x="1450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7DB491D-16CB-44B7-A4AA-452C303B081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78509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86B7666-DF39-4269-AFAC-9372EECB5F6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44587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E7D3E7D-89C7-48B6-8BBB-E9BF55C58EC4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7211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5B0DCD-6D2A-4DE8-8FBB-A708B560B1C6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2733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1592053-6087-47F5-952E-8C9E3EF223C9}" type="slidenum">
              <a:rPr lang="hu-HU" altLang="en-US" sz="1200" smtClean="0"/>
              <a:pPr/>
              <a:t>3</a:t>
            </a:fld>
            <a:endParaRPr lang="hu-HU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57958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D37BE6-FFE4-41CD-9EC6-CBE365DE7454}" type="slidenum">
              <a:rPr lang="hu-HU" altLang="en-US" sz="1200" smtClean="0"/>
              <a:pPr/>
              <a:t>4</a:t>
            </a:fld>
            <a:endParaRPr lang="hu-HU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60564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20785C8-A946-4C16-B833-F58384E4E16A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1415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04F5A1-FFE2-4496-A499-960BA46F7755}" type="slidenum">
              <a:rPr lang="hu-HU" altLang="en-US" sz="1200" smtClean="0"/>
              <a:pPr/>
              <a:t>6</a:t>
            </a:fld>
            <a:endParaRPr lang="hu-HU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54324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AB8F52-FEDF-4102-BA7B-697B9063CBAF}" type="slidenum">
              <a:rPr lang="hu-HU" altLang="en-US" sz="1200" smtClean="0"/>
              <a:pPr/>
              <a:t>7</a:t>
            </a:fld>
            <a:endParaRPr lang="hu-HU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54939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C1A8BD-7A72-40E9-97DE-07837D06BB38}" type="slidenum">
              <a:rPr lang="hu-HU" altLang="en-US" sz="1200" smtClean="0"/>
              <a:pPr/>
              <a:t>8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61276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19F626E-6291-43AC-BCA9-E304CD634B98}" type="slidenum">
              <a:rPr lang="hu-HU" altLang="en-US" sz="1200" smtClean="0"/>
              <a:pPr/>
              <a:t>9</a:t>
            </a:fld>
            <a:endParaRPr lang="hu-HU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0606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58C500-DEF7-455F-8970-4F160CDB5B15}" type="slidenum">
              <a:rPr lang="hu-HU" altLang="en-US" sz="1200" smtClean="0"/>
              <a:pPr/>
              <a:t>10</a:t>
            </a:fld>
            <a:endParaRPr lang="hu-HU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0159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EE146C-8518-485C-9BA4-2F4C15567374}" type="slidenum">
              <a:rPr lang="hu-HU" altLang="en-US" sz="1200" smtClean="0"/>
              <a:pPr/>
              <a:t>11</a:t>
            </a:fld>
            <a:endParaRPr lang="hu-HU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95293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F2DF656-F515-43E8-A7ED-21905D237696}" type="slidenum">
              <a:rPr lang="hu-HU" altLang="en-US" sz="1200" smtClean="0"/>
              <a:pPr/>
              <a:t>12</a:t>
            </a:fld>
            <a:endParaRPr lang="hu-HU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28501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69D499E-42E0-4A8C-B010-0157FD90ADF4}" type="slidenum">
              <a:rPr lang="hu-HU" altLang="en-US" sz="1200" smtClean="0"/>
              <a:pPr/>
              <a:t>13</a:t>
            </a:fld>
            <a:endParaRPr lang="hu-HU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37123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3DDFA1-E95D-439A-A6EA-8C1E1EA768C0}" type="slidenum">
              <a:rPr lang="hu-HU" altLang="en-US" sz="1200" smtClean="0"/>
              <a:pPr/>
              <a:t>14</a:t>
            </a:fld>
            <a:endParaRPr lang="hu-HU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75611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111E10-655A-46BC-B2BF-86D00FB580EB}" type="slidenum">
              <a:rPr lang="hu-HU" altLang="en-US" sz="1200" smtClean="0"/>
              <a:pPr/>
              <a:t>15</a:t>
            </a:fld>
            <a:endParaRPr lang="hu-HU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4991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769202-F787-4127-B188-32B6D2B34CDD}" type="slidenum">
              <a:rPr lang="hu-HU" altLang="en-US" sz="1200" smtClean="0"/>
              <a:pPr/>
              <a:t>16</a:t>
            </a:fld>
            <a:endParaRPr lang="hu-HU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15986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AB4B59-2A75-4B5B-90AA-150C0587355B}" type="slidenum">
              <a:rPr lang="hu-HU" altLang="en-US" sz="1200" smtClean="0"/>
              <a:pPr/>
              <a:t>17</a:t>
            </a:fld>
            <a:endParaRPr lang="hu-HU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94968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04430AA-C9DA-499D-A2C6-76D9FD8C7613}" type="slidenum">
              <a:rPr lang="hu-HU" altLang="en-US" sz="1200" smtClean="0"/>
              <a:pPr/>
              <a:t>18</a:t>
            </a:fld>
            <a:endParaRPr lang="hu-HU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86705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897232-3B40-4C46-9D70-E7439C730F59}" type="slidenum">
              <a:rPr lang="hu-HU" altLang="en-US" sz="1200" smtClean="0"/>
              <a:pPr/>
              <a:t>19</a:t>
            </a:fld>
            <a:endParaRPr lang="hu-HU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01346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67E324-C46B-46FF-B89F-854EC6CF6E13}" type="slidenum">
              <a:rPr lang="hu-HU" altLang="en-US" sz="1200" smtClean="0"/>
              <a:pPr/>
              <a:t>20</a:t>
            </a:fld>
            <a:endParaRPr lang="hu-HU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30290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5656C1-A6D4-4970-AFB1-8A11A868A558}" type="slidenum">
              <a:rPr lang="hu-HU" altLang="en-US" sz="1200" smtClean="0"/>
              <a:pPr/>
              <a:t>21</a:t>
            </a:fld>
            <a:endParaRPr lang="hu-HU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05644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D01D61-AA44-46D1-B4A8-194B19BD3F0C}" type="slidenum">
              <a:rPr lang="hu-HU" altLang="en-US" sz="1200" smtClean="0"/>
              <a:pPr/>
              <a:t>22</a:t>
            </a:fld>
            <a:endParaRPr lang="hu-HU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07758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85E3D0-AC39-4F7D-AAA5-915AFD5A7E8A}" type="slidenum">
              <a:rPr lang="hu-HU" altLang="en-US" sz="1200" smtClean="0"/>
              <a:pPr/>
              <a:t>23</a:t>
            </a:fld>
            <a:endParaRPr lang="hu-HU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15913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6742746-2100-40B1-8A06-A8CDFF33B12E}" type="slidenum">
              <a:rPr lang="hu-HU" altLang="en-US" sz="1200" smtClean="0"/>
              <a:pPr/>
              <a:t>24</a:t>
            </a:fld>
            <a:endParaRPr lang="hu-HU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34257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FCF702-D637-43A0-8046-FB2F567F4449}" type="slidenum">
              <a:rPr lang="hu-HU" altLang="en-US" sz="1200" smtClean="0"/>
              <a:pPr/>
              <a:t>25</a:t>
            </a:fld>
            <a:endParaRPr lang="hu-HU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656267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DC06B9-60D7-432E-897C-2CCF83336C37}" type="slidenum">
              <a:rPr lang="hu-HU" altLang="en-US" sz="1200" smtClean="0"/>
              <a:pPr/>
              <a:t>26</a:t>
            </a:fld>
            <a:endParaRPr lang="hu-HU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3166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7EF7DDA-9F6A-41B9-8F86-C0FC66F28297}" type="slidenum">
              <a:rPr lang="hu-HU" altLang="en-US" sz="1200" smtClean="0"/>
              <a:pPr/>
              <a:t>27</a:t>
            </a:fld>
            <a:endParaRPr lang="hu-HU" alt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80142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F99B562-D2DA-41F8-9546-A2A1D01136B8}" type="slidenum">
              <a:rPr lang="hu-HU" altLang="en-US" sz="1200" smtClean="0"/>
              <a:pPr/>
              <a:t>28</a:t>
            </a:fld>
            <a:endParaRPr lang="hu-HU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31925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910DA0-151D-4ADC-9135-EE5583449B3B}" type="slidenum">
              <a:rPr lang="hu-HU" altLang="en-US" sz="1200" smtClean="0"/>
              <a:pPr/>
              <a:t>29</a:t>
            </a:fld>
            <a:endParaRPr lang="hu-HU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481984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802F802-2722-443C-881A-9EE47B2E0AF1}" type="slidenum">
              <a:rPr lang="hu-HU" altLang="en-US" sz="1200" smtClean="0"/>
              <a:pPr/>
              <a:t>30</a:t>
            </a:fld>
            <a:endParaRPr lang="hu-HU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5890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A517409-9B8B-44FE-9C9B-2C63E2B0F731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559A1BAE-E730-4157-96D1-0261ABF708B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90751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B9A64-DCF4-4A93-ACEA-E462306BE05B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8F0EB-7A31-4BEE-B6E4-535C1F36148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1333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E365A-1FFC-4588-84CC-7BAC1043B36D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056C5-F3DB-4551-BDE7-CD7598140A5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1457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4DF0C-44E3-4F02-B48A-EE030E43D96D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C30AC-F485-4D35-B30D-8CB0D830DB4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2762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D1CD5-8276-4D17-871E-51BA1F72CAB3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8CD5A-C4CE-401F-B46C-970145D482B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3053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3789-B4D5-4C56-A57B-C8B01A002282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6F7CC-EEDC-41D6-94AA-8D69A25E7D8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9009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2D232-300B-49E7-A994-09F29AD3AFB3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E764A-290B-4031-97DD-7D1CBC041C7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54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7531-5BEB-4072-BD14-371DA11F887E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1BD61-928A-4E53-904B-E9FD28173B0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4667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3C861-2B98-43FC-90A1-626B46231C3B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F16A4-E45D-4E05-9022-527510FBE18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6528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D109A-BF8F-4BF1-9331-7027A004270D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00CBE-DA75-486B-8E14-44AD30E6ED4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28310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13423-75C7-40F2-968B-A4A7CEF49605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492B9-49A9-4269-9167-24C3F63BDF1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05854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D3B5F-7604-4D53-BCE3-9B02FA992311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8E80E-B65C-4D14-9183-4875D64F0A1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73893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F4CB-F8DC-4F66-B327-09424287D66A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85B19-ED36-4E7E-A7C7-FEF2346EF2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3483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579B8-AE72-4F14-A803-A68FE097BBA9}" type="datetime1">
              <a:rPr lang="hu-HU" altLang="en-US"/>
              <a:pPr>
                <a:defRPr/>
              </a:pPr>
              <a:t>2023. 12. 04.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58F664-B6D4-4C26-ADB2-BCCAB48409E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hyperlink" Target="http://hu.wikipedia.org/wiki/K%C3%A9p:Nte-kir-arpad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</a:rPr>
              <a:t>Életmód és kultúra a boldog békeidőben</a:t>
            </a:r>
          </a:p>
        </p:txBody>
      </p:sp>
      <p:pic>
        <p:nvPicPr>
          <p:cNvPr id="5123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43025"/>
            <a:ext cx="8904288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</a:rPr>
              <a:t>Hírközlés és közlekedés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620713"/>
            <a:ext cx="925195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Újdonság erejével ható eszközök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</a:t>
            </a:r>
          </a:p>
          <a:p>
            <a:pPr lvl="3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Telefon</a:t>
            </a:r>
          </a:p>
          <a:p>
            <a:pPr lvl="3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Villamos</a:t>
            </a:r>
          </a:p>
          <a:p>
            <a:pPr lvl="3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Autó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távolság lerövidül (gyorsabb, minőségibb közlekedés, hírközlés)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Munkavállalás könnyebb, lakhelyváltozás megkönnyebbül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Postai szolgáltatások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tömegessé válása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olcsóvá válik 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              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   Levelezés, képeslapküldés divat lesz</a:t>
            </a:r>
            <a:endParaRPr kumimoji="0" lang="hu-HU" altLang="en-US" sz="2400" b="1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</p:txBody>
      </p:sp>
      <p:sp>
        <p:nvSpPr>
          <p:cNvPr id="7172" name="AutoShape 6"/>
          <p:cNvSpPr>
            <a:spLocks/>
          </p:cNvSpPr>
          <p:nvPr/>
        </p:nvSpPr>
        <p:spPr bwMode="auto">
          <a:xfrm>
            <a:off x="2555875" y="1844675"/>
            <a:ext cx="223838" cy="1223963"/>
          </a:xfrm>
          <a:prstGeom prst="rightBrace">
            <a:avLst>
              <a:gd name="adj1" fmla="val 45567"/>
              <a:gd name="adj2" fmla="val 50000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en-US" altLang="hu-HU" sz="2400"/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2987675" y="2276475"/>
            <a:ext cx="417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mindennapokat átalakította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fig18q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3675" y="476250"/>
            <a:ext cx="2349500" cy="280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" descr="3_211a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88913"/>
            <a:ext cx="2736850" cy="3384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9" descr="3_212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6063" y="1700213"/>
            <a:ext cx="2460625" cy="352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372225" y="3429000"/>
            <a:ext cx="259238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Helyi telepes telefon, induktoros (kurblis) csengetéssel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07950" y="6284913"/>
            <a:ext cx="428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Kézi kapcsolású telefonközpont</a:t>
            </a:r>
            <a:r>
              <a:rPr kumimoji="0" lang="hu-HU" altLang="en-US" sz="2400"/>
              <a:t> 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276600" y="333375"/>
            <a:ext cx="30241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Puskás Tivadar a „Telefon Hírmondó” megalkotója 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067175" y="5373688"/>
            <a:ext cx="5076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„Telefon Hírmondó” reklámja </a:t>
            </a:r>
          </a:p>
        </p:txBody>
      </p:sp>
      <p:pic>
        <p:nvPicPr>
          <p:cNvPr id="9225" name="Picture 12" descr="talalmany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900" y="3848100"/>
            <a:ext cx="3779838" cy="2409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470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30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Higiénia - táplálkozás - lakásviszonyok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477838"/>
            <a:ext cx="9144000" cy="6407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Közművesítés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előtt a tisztálkodás is gondot jelentett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             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forradalmi változás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Vezetékes ivóvíz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fürdőszobák megjelenése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Csatornázás megindulása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WC elterjedése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					      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			        igaz eltérő arányban (bérházak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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paloták)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Lakásviszonyok - óriási eltérések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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4-5 szobás polgári otthonok, szoba-konyhás bérlakás (4-5 család)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Táplálkozás javulása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Mezőg</a:t>
            </a:r>
            <a:r>
              <a:rPr kumimoji="0" lang="hu-HU" alt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termelés növekedése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ellátás javulása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			      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			        a városvezetés is tesz érte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elolap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"/>
          <a:stretch>
            <a:fillRect/>
          </a:stretch>
        </p:blipFill>
        <p:spPr>
          <a:xfrm>
            <a:off x="250825" y="188913"/>
            <a:ext cx="3560763" cy="4464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11" descr="Hightan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7650" y="188913"/>
            <a:ext cx="1235075" cy="3348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5" descr="Cherrylowtank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1638" y="260350"/>
            <a:ext cx="2212975" cy="3240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323850" y="4618038"/>
            <a:ext cx="34559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Pest föld alatti patakja – a nagykörúti főgyűjtő-csatorna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0" y="5661025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kiegyezést követően felgyorsult városfejlesztés. Egyik pesti  tengelyét a Nagykörút alkotta, amelynek építését az 1871. évi XLII. törvényben határozta el a városvezetés. </a:t>
            </a:r>
          </a:p>
        </p:txBody>
      </p:sp>
      <p:pic>
        <p:nvPicPr>
          <p:cNvPr id="13319" name="Picture 19" descr="Onepiec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3716338"/>
            <a:ext cx="159385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 Box 22"/>
          <p:cNvSpPr txBox="1">
            <a:spLocks noChangeArrowheads="1"/>
          </p:cNvSpPr>
          <p:nvPr/>
        </p:nvSpPr>
        <p:spPr bwMode="auto">
          <a:xfrm>
            <a:off x="5364163" y="585788"/>
            <a:ext cx="11525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WC az 1870-es …</a:t>
            </a:r>
          </a:p>
        </p:txBody>
      </p:sp>
      <p:sp>
        <p:nvSpPr>
          <p:cNvPr id="13321" name="Rectangle 23"/>
          <p:cNvSpPr>
            <a:spLocks noChangeArrowheads="1"/>
          </p:cNvSpPr>
          <p:nvPr/>
        </p:nvSpPr>
        <p:spPr bwMode="auto">
          <a:xfrm>
            <a:off x="6723063" y="3763963"/>
            <a:ext cx="2241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… 1880-as és …</a:t>
            </a:r>
          </a:p>
        </p:txBody>
      </p:sp>
      <p:sp>
        <p:nvSpPr>
          <p:cNvPr id="13322" name="Rectangle 24"/>
          <p:cNvSpPr>
            <a:spLocks noChangeArrowheads="1"/>
          </p:cNvSpPr>
          <p:nvPr/>
        </p:nvSpPr>
        <p:spPr bwMode="auto">
          <a:xfrm>
            <a:off x="6178550" y="4652963"/>
            <a:ext cx="2781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… a</a:t>
            </a:r>
            <a:r>
              <a:rPr kumimoji="0" lang="hu-HU" altLang="en-US" sz="2400"/>
              <a:t> </a:t>
            </a:r>
            <a:r>
              <a:rPr kumimoji="0" lang="hu-HU" altLang="en-US" sz="2400">
                <a:solidFill>
                  <a:srgbClr val="FF3300"/>
                </a:solidFill>
              </a:rPr>
              <a:t>1890-es évekből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0" y="-7938"/>
            <a:ext cx="9144000" cy="62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Szabadidő - szórakozás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0" y="404813"/>
            <a:ext cx="9144000" cy="657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Középosztály, alkalmazotti réteg létszámának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	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munkásság </a:t>
            </a:r>
            <a:r>
              <a:rPr kumimoji="0" lang="hu-HU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szabadidejének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   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hu-HU" alt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Tömeges szabadidőtöltés korszaka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Fizetőképes kereslet megjelenése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 Mozi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olcsó árak  kisfizetésű munkás is meg tudja venni 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testedzés általánossá válik 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 Egészséges életmód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tornaklubok alakulása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		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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testnevelés szerepe az oktatásban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sport szórakoztatóiparral rokon üzleti ága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      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Futballklubok alakulása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városrészek, társ. csoportokhoz kötődtek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48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-17463"/>
            <a:ext cx="4392612" cy="6367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6" descr="27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0"/>
            <a:ext cx="4103688" cy="6330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-107950" y="6443663"/>
            <a:ext cx="9144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Szabadidő – szórakozás megnyilvánulásai: mozi és a futball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619250" y="6359525"/>
            <a:ext cx="60483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  <a:sym typeface="Wingdings 2" panose="05020102010507070707" pitchFamily="18" charset="2"/>
              </a:rPr>
              <a:t>A szórakozás egyik válfaja: a parkokba járás</a:t>
            </a:r>
          </a:p>
        </p:txBody>
      </p:sp>
      <p:pic>
        <p:nvPicPr>
          <p:cNvPr id="19459" name="Picture 4" descr="67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0"/>
            <a:ext cx="8640763" cy="6369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A turizmus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0" y="620713"/>
            <a:ext cx="9144000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turizmus mint üdülés nem új keletű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     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	az arisztokrácia már a XVI. </a:t>
            </a:r>
            <a:r>
              <a:rPr kumimoji="0" lang="hu-HU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sz-tól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járt fürdőkbe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Közlekedés fejlődése, szabadidő megjelenése, jövedelmek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	      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középosztály, kispolgárság, szakmunkások bekapcsolódnak a turizmusba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K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özéposztály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Nyár – Adria, tél – Alpok vagy Tátra</a:t>
            </a:r>
            <a:endParaRPr lang="hu-HU" altLang="en-US" sz="2400" b="1" dirty="0">
              <a:latin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Kispolgárság, munkásság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Turistaegyesületek </a:t>
            </a:r>
            <a:r>
              <a:rPr kumimoji="0" lang="hu-HU" alt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„vasárnapi természetjárás”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scher1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3527425" cy="2432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14" descr="logo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188913"/>
            <a:ext cx="993775" cy="1439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8" descr="József-menedékház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0" y="3671888"/>
            <a:ext cx="3556000" cy="2205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323850" y="2636838"/>
            <a:ext cx="3744913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Guhr-turistaház a Tarajka alatt</a:t>
            </a:r>
            <a:r>
              <a:rPr kumimoji="0" lang="hu-HU" altLang="en-US" sz="2400"/>
              <a:t> </a:t>
            </a:r>
            <a:r>
              <a:rPr kumimoji="0" lang="hu-HU" altLang="en-US" sz="2400">
                <a:solidFill>
                  <a:srgbClr val="FF3300"/>
                </a:solidFill>
              </a:rPr>
              <a:t>(Magas-Tátra)</a:t>
            </a:r>
          </a:p>
        </p:txBody>
      </p:sp>
      <p:sp>
        <p:nvSpPr>
          <p:cNvPr id="23558" name="Text Box 21"/>
          <p:cNvSpPr txBox="1">
            <a:spLocks noChangeArrowheads="1"/>
          </p:cNvSpPr>
          <p:nvPr/>
        </p:nvSpPr>
        <p:spPr bwMode="auto">
          <a:xfrm>
            <a:off x="4645025" y="5918200"/>
            <a:ext cx="43910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József-menedékház a Csorba-tó partján, épült 1875-ben (MKE)</a:t>
            </a:r>
          </a:p>
        </p:txBody>
      </p:sp>
      <p:pic>
        <p:nvPicPr>
          <p:cNvPr id="23559" name="Picture 23" descr="Második Majláth-menedékház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533775"/>
            <a:ext cx="3529012" cy="241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Text Box 26"/>
          <p:cNvSpPr txBox="1">
            <a:spLocks noChangeArrowheads="1"/>
          </p:cNvSpPr>
          <p:nvPr/>
        </p:nvSpPr>
        <p:spPr bwMode="auto">
          <a:xfrm>
            <a:off x="179388" y="5918200"/>
            <a:ext cx="43561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Majláth-menedékház a Poprádi-tó partján, épült 1881-ben (MKE)</a:t>
            </a:r>
          </a:p>
        </p:txBody>
      </p:sp>
      <p:pic>
        <p:nvPicPr>
          <p:cNvPr id="23561" name="Picture 28" descr="Rózsa-menedékhá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" b="5267"/>
          <a:stretch>
            <a:fillRect/>
          </a:stretch>
        </p:blipFill>
        <p:spPr bwMode="auto">
          <a:xfrm>
            <a:off x="5003800" y="295275"/>
            <a:ext cx="360045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29"/>
          <p:cNvSpPr txBox="1">
            <a:spLocks noChangeArrowheads="1"/>
          </p:cNvSpPr>
          <p:nvPr/>
        </p:nvSpPr>
        <p:spPr bwMode="auto">
          <a:xfrm>
            <a:off x="4283075" y="2678113"/>
            <a:ext cx="47529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Rózsa-menedékház a Tar-patak völgyében, épült 1875-ben (MKE)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7"/>
          <p:cNvSpPr txBox="1">
            <a:spLocks noChangeArrowheads="1"/>
          </p:cNvSpPr>
          <p:nvPr/>
        </p:nvSpPr>
        <p:spPr bwMode="auto">
          <a:xfrm>
            <a:off x="323850" y="5373688"/>
            <a:ext cx="54721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Abbázia, az arisztokrácia, később a középosztály kedvelt üdülőhelye</a:t>
            </a:r>
          </a:p>
        </p:txBody>
      </p:sp>
      <p:pic>
        <p:nvPicPr>
          <p:cNvPr id="25603" name="Picture 13" descr="v23~Abbazia-Poster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2565400"/>
            <a:ext cx="3071813" cy="429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5" descr="09533r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" t="1575" r="1181" b="2362"/>
          <a:stretch>
            <a:fillRect/>
          </a:stretch>
        </p:blipFill>
        <p:spPr>
          <a:xfrm>
            <a:off x="3175" y="0"/>
            <a:ext cx="6669088" cy="4932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6227763" y="44450"/>
            <a:ext cx="291623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Irodalmi élet</a:t>
            </a: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0" y="-99391"/>
            <a:ext cx="9144000" cy="696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buClrTx/>
              <a:buFont typeface="Wingdings" pitchFamily="2" charset="2"/>
              <a:buChar char="Ø"/>
              <a:defRPr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Magyar kultúra a dualizmus korában </a:t>
            </a:r>
          </a:p>
          <a:p>
            <a:pPr eaLnBrk="1" hangingPunct="1">
              <a:lnSpc>
                <a:spcPct val="11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  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együtt élt Európa szellemi áramlataival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Char char="Ø"/>
              <a:defRPr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Irodalmi élet</a:t>
            </a:r>
          </a:p>
          <a:p>
            <a:pPr algn="just"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 Mikszáth K.,  Molnár F., Ady E., Babits M., Kosztolányi D.,</a:t>
            </a:r>
          </a:p>
          <a:p>
            <a:pPr algn="just" eaLnBrk="1" hangingPunct="1">
              <a:lnSpc>
                <a:spcPct val="11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  Karinthy F., Juhász </a:t>
            </a:r>
            <a:r>
              <a:rPr lang="hu-HU" altLang="en-US" sz="2400" dirty="0" err="1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Gy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., Tóth Árpád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	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lnSpc>
                <a:spcPct val="110000"/>
              </a:lnSpc>
              <a:buClrTx/>
              <a:defRPr/>
            </a:pP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Nőtt az irodalom iránti érdeklődés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Char char="Ø"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Új irányzatok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 népies Petőfi követők Szabolcska Mihály, nemzeti </a:t>
            </a:r>
            <a:r>
              <a:rPr lang="hu-HU" altLang="en-US" sz="2400" dirty="0" err="1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historizáló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Herczeg Ferenc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Char char="Ø"/>
              <a:defRPr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tömegkultúra és a művészet elválik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Oktatás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 ifjúsági irodalom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(Gárdonyi Géza, Molnár Ferenc (nem Karamell !!!), Benedek Elek)</a:t>
            </a: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Ponyvaregények elterjedése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 szerényebb keresetűek 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Kitörés a nyelvi bezártságból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itchFamily="18" charset="2"/>
              </a:rPr>
              <a:t> világnyelvekre való lefordítás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467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609600"/>
            <a:ext cx="76200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0" y="6092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Nemzeti Színház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50825" y="3644900"/>
            <a:ext cx="43926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  <a:sym typeface="Wingdings 2" panose="05020102010507070707" pitchFamily="18" charset="2"/>
              </a:rPr>
              <a:t>Kávéház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859338" y="3429000"/>
            <a:ext cx="38163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Kávéház az Andrássy úton</a:t>
            </a:r>
          </a:p>
        </p:txBody>
      </p:sp>
      <p:pic>
        <p:nvPicPr>
          <p:cNvPr id="31748" name="Picture 4" descr="67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04813"/>
            <a:ext cx="4095750" cy="5256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34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476250"/>
            <a:ext cx="3810000" cy="2747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9"/>
          <p:cNvSpPr txBox="1">
            <a:spLocks noChangeArrowheads="1"/>
          </p:cNvSpPr>
          <p:nvPr/>
        </p:nvSpPr>
        <p:spPr bwMode="auto">
          <a:xfrm>
            <a:off x="539750" y="5876925"/>
            <a:ext cx="39608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Reitter Kávéház az Operaháznál, 1896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300px-Révai_Nagy_Lexikon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644900"/>
            <a:ext cx="3433762" cy="2716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9" descr="ir041mov429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4488" y="188913"/>
            <a:ext cx="2038350" cy="3095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14" descr="molnar_ferenc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/>
          <a:stretch>
            <a:fillRect/>
          </a:stretch>
        </p:blipFill>
        <p:spPr>
          <a:xfrm>
            <a:off x="4211638" y="188913"/>
            <a:ext cx="2224087" cy="3095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0" y="63563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Révai Nagy Lexikona, amely 1910-től jelenik meg</a:t>
            </a:r>
            <a:endParaRPr kumimoji="0" lang="hu-HU" altLang="en-US" sz="2400"/>
          </a:p>
        </p:txBody>
      </p:sp>
      <p:sp>
        <p:nvSpPr>
          <p:cNvPr id="33798" name="Text Box 12"/>
          <p:cNvSpPr txBox="1">
            <a:spLocks noChangeArrowheads="1"/>
          </p:cNvSpPr>
          <p:nvPr/>
        </p:nvSpPr>
        <p:spPr bwMode="auto">
          <a:xfrm>
            <a:off x="6661150" y="3213100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Herczeg Ferenc </a:t>
            </a:r>
          </a:p>
        </p:txBody>
      </p:sp>
      <p:sp>
        <p:nvSpPr>
          <p:cNvPr id="33799" name="Text Box 17"/>
          <p:cNvSpPr txBox="1">
            <a:spLocks noChangeArrowheads="1"/>
          </p:cNvSpPr>
          <p:nvPr/>
        </p:nvSpPr>
        <p:spPr bwMode="auto">
          <a:xfrm>
            <a:off x="4284663" y="3213100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Molnár Ferenc</a:t>
            </a:r>
            <a:r>
              <a:rPr kumimoji="0" lang="hu-HU" altLang="en-US" sz="2400"/>
              <a:t> </a:t>
            </a:r>
          </a:p>
        </p:txBody>
      </p:sp>
      <p:pic>
        <p:nvPicPr>
          <p:cNvPr id="33800" name="Picture 19" descr="mikszath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0350"/>
            <a:ext cx="3732213" cy="5329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22"/>
          <p:cNvSpPr txBox="1">
            <a:spLocks noChangeArrowheads="1"/>
          </p:cNvSpPr>
          <p:nvPr/>
        </p:nvSpPr>
        <p:spPr bwMode="auto">
          <a:xfrm>
            <a:off x="250825" y="5734050"/>
            <a:ext cx="3673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Mikszáth Kálmán</a:t>
            </a:r>
            <a:r>
              <a:rPr kumimoji="0" lang="hu-HU" altLang="en-US" sz="240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-683568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Virágzó zenei élet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0" y="692150"/>
            <a:ext cx="914400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Világhírűvé vált a magyar zenei élet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Arisztokrácia, középosztály: 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 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zeneileg magasan képzettek (élőzene)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Operett – magyar „műfaj” 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a dzsentri világát idézi (idea)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Lehár Ferenc, Huszka Jenő, Kálmán Imre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Magyar nóta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népies hagyományok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műdalok váltják fel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			      (nótaszerzők)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Népi kultúra felfedezése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Népzene felfedezése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Gyűjtő utak: Bartók és Kodály működése</a:t>
            </a:r>
          </a:p>
        </p:txBody>
      </p:sp>
      <p:pic>
        <p:nvPicPr>
          <p:cNvPr id="35844" name="Picture 7" descr="Bartók Béla 1. 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6300" y="188913"/>
            <a:ext cx="1582738" cy="2447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9"/>
          <p:cNvSpPr txBox="1">
            <a:spLocks noChangeArrowheads="1"/>
          </p:cNvSpPr>
          <p:nvPr/>
        </p:nvSpPr>
        <p:spPr bwMode="auto">
          <a:xfrm>
            <a:off x="7380288" y="2708275"/>
            <a:ext cx="1512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Bartók Béla</a:t>
            </a:r>
          </a:p>
        </p:txBody>
      </p:sp>
      <p:pic>
        <p:nvPicPr>
          <p:cNvPr id="50187" name="Picture 11" descr="Kodaly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7088" y="4295775"/>
            <a:ext cx="1681162" cy="2163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 Box 14"/>
          <p:cNvSpPr txBox="1">
            <a:spLocks noChangeArrowheads="1"/>
          </p:cNvSpPr>
          <p:nvPr/>
        </p:nvSpPr>
        <p:spPr bwMode="auto">
          <a:xfrm>
            <a:off x="6900863" y="6459538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Kodály Zoltán</a:t>
            </a:r>
          </a:p>
        </p:txBody>
      </p:sp>
      <p:pic>
        <p:nvPicPr>
          <p:cNvPr id="35848" name="Picture 16" descr="180px-Kodal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620713"/>
            <a:ext cx="17145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4716463" y="5300663"/>
            <a:ext cx="38163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Magyar Királyi Operaház</a:t>
            </a:r>
          </a:p>
        </p:txBody>
      </p:sp>
      <p:pic>
        <p:nvPicPr>
          <p:cNvPr id="37891" name="Picture 4" descr="4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3881438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6" descr="447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333375"/>
            <a:ext cx="3810000" cy="2390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4572000" y="3357563"/>
            <a:ext cx="43926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Kodály fonográfja</a:t>
            </a:r>
          </a:p>
        </p:txBody>
      </p:sp>
      <p:pic>
        <p:nvPicPr>
          <p:cNvPr id="37894" name="Picture 10" descr="szinh1873-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538" y="3646488"/>
            <a:ext cx="3810000" cy="302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A szecesszió</a:t>
            </a:r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0" y="620713"/>
            <a:ext cx="914400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századforduló irányzatai 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hu-HU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Historizáló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stílusok, eklektika majd tömegigény miatti giccs 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		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         Elfordulnak felőlük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Szecesszió (kivonulás) hódít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népművészet felfedezése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			     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		  elemeit használják 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szecesszió harmóniára törekedett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Festészet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 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Rippl-Rónai József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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Építészet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 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Lechner Ödön, Kós Károly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(Zsolnay majolika használata)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52413" y="3397250"/>
            <a:ext cx="40322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  <a:sym typeface="Wingdings 2" panose="05020102010507070707" pitchFamily="18" charset="2"/>
              </a:rPr>
              <a:t>Iparművészeti Múzeum megnyitása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4716463" y="3429000"/>
            <a:ext cx="3744912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Magyar Állami Földtani Intézet, épült 1898-99 </a:t>
            </a:r>
          </a:p>
        </p:txBody>
      </p:sp>
      <p:pic>
        <p:nvPicPr>
          <p:cNvPr id="41988" name="Picture 5" descr="Iparművészeti Múzeum - kattintson a bezáráshoz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33375"/>
            <a:ext cx="4176712" cy="300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2" descr="10_01_foldtanint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333375"/>
            <a:ext cx="3810000" cy="3017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A Millennium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0" y="587375"/>
            <a:ext cx="9144000" cy="633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1895. 12. 31.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harangok az egész ország területén megszólaltak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			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		         egész éves millenniumi év kezdődött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Az ezeréves fennállás méltó megünneplése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 A nemzetet jogos büszkeség töltötte el</a:t>
            </a: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 XIX század óriási eredményeket ért el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	</a:t>
            </a:r>
            <a:endParaRPr kumimoji="0" lang="hu-HU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Nyugat egyre közelebb került Mao.-hoz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	            </a:t>
            </a: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</a:t>
            </a:r>
            <a:endParaRPr lang="hu-HU" altLang="en-US" sz="24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a korszak emberének volt mire büszkének lenni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kiegyezés 30 éve alatt  modern Európai állammá vált az ország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                  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lang="hu-HU" alt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</a:t>
            </a:r>
            <a:r>
              <a:rPr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Bp. világvárossá vált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kumimoji="0" lang="hu-HU" alt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 fejlett nyugat küszöbére érkezett az ország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1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t="3258" r="5107" b="3258"/>
          <a:stretch>
            <a:fillRect/>
          </a:stretch>
        </p:blipFill>
        <p:spPr>
          <a:xfrm>
            <a:off x="34925" y="223838"/>
            <a:ext cx="4713288" cy="6410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37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" t="3258" r="4846" b="3258"/>
          <a:stretch>
            <a:fillRect/>
          </a:stretch>
        </p:blipFill>
        <p:spPr>
          <a:xfrm>
            <a:off x="4859338" y="222250"/>
            <a:ext cx="4210050" cy="6413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1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25195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ar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85788"/>
            <a:ext cx="8286750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20040330-075005_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53340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 descr="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860800"/>
            <a:ext cx="305752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samancson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7"/>
          <a:stretch>
            <a:fillRect/>
          </a:stretch>
        </p:blipFill>
        <p:spPr bwMode="auto">
          <a:xfrm>
            <a:off x="5699125" y="333375"/>
            <a:ext cx="3221038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en-US"/>
          </a:p>
        </p:txBody>
      </p:sp>
      <p:pic>
        <p:nvPicPr>
          <p:cNvPr id="54275" name="Picture 3" descr="ar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r="4918"/>
          <a:stretch>
            <a:fillRect/>
          </a:stretch>
        </p:blipFill>
        <p:spPr bwMode="auto">
          <a:xfrm>
            <a:off x="-25400" y="-100013"/>
            <a:ext cx="9242425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1-1-opusztaszer-ar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8"/>
            <a:ext cx="4319588" cy="639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 descr="Árpád fejedelem">
            <a:hlinkClick r:id="rId4" tooltip="Árpád fejedelem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13" y="404813"/>
            <a:ext cx="3287712" cy="611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23850" y="6400800"/>
            <a:ext cx="417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Árpád Vezér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3_32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857250"/>
            <a:ext cx="7048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0" y="6237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Hősök tere 1896-ban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60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6988"/>
            <a:ext cx="9144000" cy="63309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0" y="6308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millenniumi kiállítás területe aVárosligetben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A Városligeti tó Vajdahunyad várával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"/>
          <a:stretch>
            <a:fillRect/>
          </a:stretch>
        </p:blipFill>
        <p:spPr>
          <a:xfrm>
            <a:off x="0" y="-26988"/>
            <a:ext cx="9144000" cy="62198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0" y="6237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Városligeti-tó Vajdahunyad-várával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379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artalom helye 1"/>
          <p:cNvSpPr>
            <a:spLocks noGrp="1"/>
          </p:cNvSpPr>
          <p:nvPr>
            <p:ph/>
          </p:nvPr>
        </p:nvSpPr>
        <p:spPr>
          <a:xfrm>
            <a:off x="179388" y="2565400"/>
            <a:ext cx="8785225" cy="3530600"/>
          </a:xfrm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hu-HU" altLang="hu-HU" sz="5000"/>
              <a:t>KÖSZÖNÖM A FIGYELMET!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498</TotalTime>
  <Words>376</Words>
  <Application>Microsoft Office PowerPoint</Application>
  <PresentationFormat>Diavetítés a képernyőre (4:3 oldalarány)</PresentationFormat>
  <Paragraphs>172</Paragraphs>
  <Slides>31</Slides>
  <Notes>30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41" baseType="lpstr">
      <vt:lpstr>Arial</vt:lpstr>
      <vt:lpstr>Arial Black</vt:lpstr>
      <vt:lpstr>Calibri</vt:lpstr>
      <vt:lpstr>Monotype Sorts</vt:lpstr>
      <vt:lpstr>Segoe UI Black</vt:lpstr>
      <vt:lpstr>Symbol</vt:lpstr>
      <vt:lpstr>Times New Roman</vt:lpstr>
      <vt:lpstr>Wingdings</vt:lpstr>
      <vt:lpstr>Wingdings 2</vt:lpstr>
      <vt:lpstr>KREPP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Sándor Oláh</cp:lastModifiedBy>
  <cp:revision>42</cp:revision>
  <cp:lastPrinted>1601-01-01T00:00:00Z</cp:lastPrinted>
  <dcterms:created xsi:type="dcterms:W3CDTF">1601-01-01T00:00:00Z</dcterms:created>
  <dcterms:modified xsi:type="dcterms:W3CDTF">2023-12-04T08:43:46Z</dcterms:modified>
</cp:coreProperties>
</file>