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69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92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8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5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14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5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7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7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2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7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6080C-BA21-41DB-A4CA-DFE5471DC78E}" type="datetimeFigureOut">
              <a:rPr lang="en-US" smtClean="0"/>
              <a:t>12/6/2018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6CA01-2ADD-485E-B4A9-2AB4B5BAD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4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33705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Új jelenségek a politikában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1415886"/>
            <a:ext cx="6858000" cy="1655762"/>
          </a:xfrm>
        </p:spPr>
        <p:txBody>
          <a:bodyPr/>
          <a:lstStyle/>
          <a:p>
            <a:r>
              <a:rPr lang="sk-SK" dirty="0" smtClean="0"/>
              <a:t>A 19. század végi és 20. század eleji Magyarországon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886" y="1893911"/>
            <a:ext cx="6708228" cy="496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33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17440"/>
          </a:xfrm>
        </p:spPr>
        <p:txBody>
          <a:bodyPr/>
          <a:lstStyle/>
          <a:p>
            <a:pPr algn="ctr"/>
            <a:r>
              <a:rPr lang="sk-SK" dirty="0" smtClean="0"/>
              <a:t>Új pártok a politikában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195" y="827142"/>
            <a:ext cx="6686550" cy="4351338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1890-ben megalakul az </a:t>
            </a:r>
            <a:r>
              <a:rPr lang="sk-SK" b="1" dirty="0" smtClean="0"/>
              <a:t>MSZDP – Magyarországi Szociáldemokrata Párt</a:t>
            </a:r>
          </a:p>
          <a:p>
            <a:r>
              <a:rPr lang="sk-SK" dirty="0" smtClean="0"/>
              <a:t>Kötődik az osztrák szociáldemokratákhoz</a:t>
            </a:r>
          </a:p>
          <a:p>
            <a:r>
              <a:rPr lang="sk-SK" dirty="0" smtClean="0"/>
              <a:t>Céljuk – </a:t>
            </a:r>
            <a:r>
              <a:rPr lang="sk-SK" b="1" dirty="0" smtClean="0"/>
              <a:t>a választójog kiterjesztése</a:t>
            </a:r>
          </a:p>
          <a:p>
            <a:r>
              <a:rPr lang="sk-SK" dirty="0" smtClean="0"/>
              <a:t>Lapjuk – a </a:t>
            </a:r>
            <a:r>
              <a:rPr lang="sk-SK" b="1" dirty="0" smtClean="0"/>
              <a:t>Népszava</a:t>
            </a:r>
          </a:p>
          <a:p>
            <a:r>
              <a:rPr lang="sk-SK" dirty="0" smtClean="0"/>
              <a:t>Baloldali – támogatja a nagyüzemi munkásság és az agrárproletárok</a:t>
            </a:r>
          </a:p>
          <a:p>
            <a:r>
              <a:rPr lang="sk-SK" dirty="0" smtClean="0"/>
              <a:t>Az MSZDP szerint az </a:t>
            </a:r>
            <a:r>
              <a:rPr lang="sk-SK" b="1" dirty="0" smtClean="0"/>
              <a:t>osztályellentétek a döntőek</a:t>
            </a:r>
          </a:p>
          <a:p>
            <a:r>
              <a:rPr lang="sk-SK" dirty="0" smtClean="0"/>
              <a:t>A nemzeti kérdések nem érdekelték, az </a:t>
            </a:r>
            <a:r>
              <a:rPr lang="sk-SK" b="1" dirty="0" smtClean="0"/>
              <a:t>internacionalizmus</a:t>
            </a:r>
            <a:r>
              <a:rPr lang="sk-SK" dirty="0" smtClean="0"/>
              <a:t> volt a hovatartozástudatuk </a:t>
            </a:r>
          </a:p>
          <a:p>
            <a:r>
              <a:rPr lang="sk-SK" dirty="0" smtClean="0"/>
              <a:t>A nevükben is „magyarországi“ szerepel, nem „magyar“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234" y="578068"/>
            <a:ext cx="3167766" cy="431449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20" y="5002267"/>
            <a:ext cx="8187559" cy="471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3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59481"/>
          </a:xfrm>
        </p:spPr>
        <p:txBody>
          <a:bodyPr/>
          <a:lstStyle/>
          <a:p>
            <a:pPr algn="ctr"/>
            <a:r>
              <a:rPr lang="sk-SK" dirty="0" smtClean="0"/>
              <a:t>Új pártok a politikában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195" y="837652"/>
            <a:ext cx="5688067" cy="5699781"/>
          </a:xfrm>
        </p:spPr>
        <p:txBody>
          <a:bodyPr>
            <a:normAutofit/>
          </a:bodyPr>
          <a:lstStyle/>
          <a:p>
            <a:r>
              <a:rPr lang="sk-SK" b="1" dirty="0" smtClean="0"/>
              <a:t>XIII. Leó pápa </a:t>
            </a:r>
            <a:r>
              <a:rPr lang="sk-SK" dirty="0" smtClean="0"/>
              <a:t>kiadja az ún. </a:t>
            </a:r>
            <a:r>
              <a:rPr lang="sk-SK" b="1" dirty="0" smtClean="0"/>
              <a:t>Rerum novarum</a:t>
            </a:r>
            <a:r>
              <a:rPr lang="sk-SK" dirty="0" smtClean="0"/>
              <a:t> enciklikáját – a munkásréteg bevonása a keresztény (katolikus) közösségekbe.</a:t>
            </a:r>
          </a:p>
          <a:p>
            <a:r>
              <a:rPr lang="sk-SK" dirty="0" smtClean="0"/>
              <a:t>MO-n megindul a </a:t>
            </a:r>
            <a:r>
              <a:rPr lang="sk-SK" b="1" u="sng" dirty="0" smtClean="0"/>
              <a:t>keresztényszocialista mozgalom</a:t>
            </a:r>
            <a:r>
              <a:rPr lang="sk-SK" dirty="0" smtClean="0"/>
              <a:t>, megalapozója – </a:t>
            </a:r>
            <a:r>
              <a:rPr lang="sk-SK" b="1" u="sng" dirty="0" smtClean="0"/>
              <a:t>Prohászka Ottokár</a:t>
            </a:r>
            <a:r>
              <a:rPr lang="sk-SK" dirty="0" smtClean="0"/>
              <a:t>, székesfehérvári püspök</a:t>
            </a:r>
          </a:p>
          <a:p>
            <a:r>
              <a:rPr lang="sk-SK" b="1" dirty="0" smtClean="0"/>
              <a:t>Alacsony támogatottság</a:t>
            </a:r>
            <a:r>
              <a:rPr lang="sk-SK" dirty="0" smtClean="0"/>
              <a:t>, ekkor még nem meghatározó politikai irányzat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757" y="664888"/>
            <a:ext cx="2286442" cy="289308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214" y="3314034"/>
            <a:ext cx="2291369" cy="349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45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133" y="879694"/>
            <a:ext cx="5025916" cy="4351338"/>
          </a:xfrm>
        </p:spPr>
        <p:txBody>
          <a:bodyPr/>
          <a:lstStyle/>
          <a:p>
            <a:r>
              <a:rPr lang="sk-SK" dirty="0" smtClean="0"/>
              <a:t>Az első jelentős parasztpárt:</a:t>
            </a:r>
          </a:p>
          <a:p>
            <a:r>
              <a:rPr lang="sk-SK" b="1" dirty="0" smtClean="0"/>
              <a:t>Országos 48-as Függetlenségi Gazdapárt (1909)</a:t>
            </a:r>
          </a:p>
          <a:p>
            <a:r>
              <a:rPr lang="sk-SK" dirty="0" smtClean="0"/>
              <a:t>Vezetője: </a:t>
            </a:r>
            <a:r>
              <a:rPr lang="sk-SK" b="1" u="sng" dirty="0" smtClean="0"/>
              <a:t>Nagyatádi Szabó István</a:t>
            </a:r>
          </a:p>
          <a:p>
            <a:r>
              <a:rPr lang="sk-SK" dirty="0" smtClean="0"/>
              <a:t>Szavazói – a gazdag- és középbirtokos parasztok</a:t>
            </a:r>
          </a:p>
          <a:p>
            <a:r>
              <a:rPr lang="sk-SK" b="1" dirty="0" smtClean="0"/>
              <a:t>Bejutnak az országgyűlésbe</a:t>
            </a:r>
            <a:endParaRPr lang="en-US" b="1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59481"/>
          </a:xfrm>
        </p:spPr>
        <p:txBody>
          <a:bodyPr/>
          <a:lstStyle/>
          <a:p>
            <a:pPr algn="ctr"/>
            <a:r>
              <a:rPr lang="sk-SK" dirty="0" smtClean="0"/>
              <a:t>Új pártok a politikában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516" y="974287"/>
            <a:ext cx="4207484" cy="564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3643" y="1068881"/>
            <a:ext cx="5183077" cy="4351338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20. század eleje – megalakul a </a:t>
            </a:r>
            <a:r>
              <a:rPr lang="sk-SK" b="1" u="sng" dirty="0" smtClean="0"/>
              <a:t>polgári radikálisok </a:t>
            </a:r>
            <a:r>
              <a:rPr lang="sk-SK" dirty="0" smtClean="0"/>
              <a:t>szűk csoportja</a:t>
            </a:r>
          </a:p>
          <a:p>
            <a:r>
              <a:rPr lang="sk-SK" dirty="0" smtClean="0"/>
              <a:t>Követelték a földreformot és az általános választójogot</a:t>
            </a:r>
          </a:p>
          <a:p>
            <a:r>
              <a:rPr lang="sk-SK" dirty="0" smtClean="0"/>
              <a:t>Vezetőjük: </a:t>
            </a:r>
            <a:r>
              <a:rPr lang="sk-SK" b="1" u="sng" dirty="0" smtClean="0"/>
              <a:t>Jászi Oszkár</a:t>
            </a:r>
          </a:p>
          <a:p>
            <a:r>
              <a:rPr lang="sk-SK" dirty="0" smtClean="0"/>
              <a:t>1914-ben szerveződik párttá</a:t>
            </a:r>
          </a:p>
          <a:p>
            <a:r>
              <a:rPr lang="sk-SK" dirty="0" smtClean="0"/>
              <a:t>a</a:t>
            </a:r>
            <a:r>
              <a:rPr lang="en-US" dirty="0" smtClean="0"/>
              <a:t> </a:t>
            </a:r>
            <a:r>
              <a:rPr lang="en-US" b="1" dirty="0" err="1" smtClean="0"/>
              <a:t>nemzetiségi</a:t>
            </a:r>
            <a:r>
              <a:rPr lang="sk-SK" b="1" dirty="0" smtClean="0"/>
              <a:t> </a:t>
            </a:r>
            <a:r>
              <a:rPr lang="en-US" b="1" dirty="0" err="1" smtClean="0"/>
              <a:t>kérdés</a:t>
            </a:r>
            <a:r>
              <a:rPr lang="en-US" b="1" dirty="0" smtClean="0"/>
              <a:t> </a:t>
            </a:r>
            <a:r>
              <a:rPr lang="en-US" b="1" dirty="0" err="1"/>
              <a:t>új</a:t>
            </a:r>
            <a:r>
              <a:rPr lang="en-US" b="1" dirty="0"/>
              <a:t>, </a:t>
            </a:r>
            <a:r>
              <a:rPr lang="en-US" b="1" dirty="0" err="1"/>
              <a:t>kompromisszumos</a:t>
            </a:r>
            <a:r>
              <a:rPr lang="en-US" b="1" dirty="0"/>
              <a:t> </a:t>
            </a:r>
            <a:r>
              <a:rPr lang="en-US" b="1" dirty="0" err="1"/>
              <a:t>megoldásának</a:t>
            </a:r>
            <a:r>
              <a:rPr lang="en-US" b="1" dirty="0"/>
              <a:t> </a:t>
            </a:r>
            <a:r>
              <a:rPr lang="en-US" b="1" dirty="0" err="1"/>
              <a:t>kidolgozása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59481"/>
          </a:xfrm>
        </p:spPr>
        <p:txBody>
          <a:bodyPr/>
          <a:lstStyle/>
          <a:p>
            <a:pPr algn="ctr"/>
            <a:r>
              <a:rPr lang="sk-SK" dirty="0" smtClean="0"/>
              <a:t>Új pártok a politikában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20" y="759481"/>
            <a:ext cx="3847280" cy="578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73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1858"/>
            <a:ext cx="7886700" cy="780502"/>
          </a:xfrm>
        </p:spPr>
        <p:txBody>
          <a:bodyPr/>
          <a:lstStyle/>
          <a:p>
            <a:pPr algn="ctr"/>
            <a:r>
              <a:rPr lang="sk-SK" dirty="0" smtClean="0"/>
              <a:t>A parlamenti válság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8166" y="872360"/>
            <a:ext cx="8975834" cy="3233265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A 20. század elejéig a pártviszonyok nem változank</a:t>
            </a:r>
          </a:p>
          <a:p>
            <a:r>
              <a:rPr lang="sk-SK" dirty="0" smtClean="0"/>
              <a:t>Az ellenzék </a:t>
            </a:r>
            <a:r>
              <a:rPr lang="sk-SK" b="1" dirty="0" smtClean="0"/>
              <a:t>kisebbségben</a:t>
            </a:r>
          </a:p>
          <a:p>
            <a:r>
              <a:rPr lang="sk-SK" dirty="0" smtClean="0"/>
              <a:t>A </a:t>
            </a:r>
            <a:r>
              <a:rPr lang="sk-SK" b="1" dirty="0" smtClean="0"/>
              <a:t>Szabadelvű párt </a:t>
            </a:r>
            <a:r>
              <a:rPr lang="sk-SK" dirty="0" smtClean="0"/>
              <a:t>elkötelezve a </a:t>
            </a:r>
            <a:r>
              <a:rPr lang="sk-SK" b="1" dirty="0" smtClean="0"/>
              <a:t>dualizmus iránt</a:t>
            </a:r>
          </a:p>
          <a:p>
            <a:r>
              <a:rPr lang="sk-SK" dirty="0" smtClean="0"/>
              <a:t>A magyar közvélemény – </a:t>
            </a:r>
            <a:r>
              <a:rPr lang="sk-SK" b="1" dirty="0" smtClean="0"/>
              <a:t>érzelmi alapon </a:t>
            </a:r>
            <a:r>
              <a:rPr lang="sk-SK" dirty="0" smtClean="0"/>
              <a:t>– a függetlenséget hirdető ellenzék oldalán állt</a:t>
            </a:r>
          </a:p>
          <a:p>
            <a:r>
              <a:rPr lang="sk-SK" dirty="0" smtClean="0"/>
              <a:t>A kormánypárt munkájának akadályozására az ellenzék új módszere: </a:t>
            </a:r>
            <a:r>
              <a:rPr lang="sk-SK" b="1" u="sng" dirty="0" smtClean="0"/>
              <a:t>OBSTRUKCIÓ</a:t>
            </a:r>
            <a:r>
              <a:rPr lang="sk-SK" dirty="0" smtClean="0"/>
              <a:t> (kihasználva a ház szabályát – korlátlan felszólalási idő)</a:t>
            </a:r>
          </a:p>
          <a:p>
            <a:r>
              <a:rPr lang="sk-SK" dirty="0" smtClean="0"/>
              <a:t>Hosszú, akár nem a tárgyhoz tartozó beszédekkel, felolvasásokkal akadályozták az érdemi szavazásokat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098" y="3920359"/>
            <a:ext cx="5581517" cy="293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3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0807"/>
            <a:ext cx="7886700" cy="64985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parlamenti válság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55701"/>
            <a:ext cx="6613398" cy="4351338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A parlamenti válság leküzdése érdekében </a:t>
            </a:r>
            <a:r>
              <a:rPr lang="hu-HU" b="1" dirty="0"/>
              <a:t>az </a:t>
            </a:r>
            <a:r>
              <a:rPr lang="hu-HU" b="1" dirty="0" smtClean="0"/>
              <a:t>uralkodó </a:t>
            </a:r>
            <a:r>
              <a:rPr lang="hu-HU" dirty="0" smtClean="0"/>
              <a:t>Tisza </a:t>
            </a:r>
            <a:r>
              <a:rPr lang="hu-HU" dirty="0"/>
              <a:t>Kálmán fi át, </a:t>
            </a:r>
            <a:r>
              <a:rPr lang="hu-HU" b="1" dirty="0"/>
              <a:t>Tisza Istvánt nevezte ki </a:t>
            </a:r>
            <a:r>
              <a:rPr lang="hu-HU" b="1" dirty="0" smtClean="0"/>
              <a:t>miniszterelnökké </a:t>
            </a:r>
            <a:r>
              <a:rPr lang="hu-HU" dirty="0" smtClean="0"/>
              <a:t>(</a:t>
            </a:r>
            <a:r>
              <a:rPr lang="hu-HU" dirty="0"/>
              <a:t>1903</a:t>
            </a:r>
            <a:r>
              <a:rPr lang="hu-HU" dirty="0" smtClean="0"/>
              <a:t>)</a:t>
            </a:r>
          </a:p>
          <a:p>
            <a:r>
              <a:rPr lang="hu-HU" b="1" dirty="0"/>
              <a:t>szükségesnek tartott a </a:t>
            </a:r>
            <a:r>
              <a:rPr lang="hu-HU" b="1" dirty="0" err="1"/>
              <a:t>a</a:t>
            </a:r>
            <a:r>
              <a:rPr lang="hu-HU" b="1" dirty="0"/>
              <a:t> Monarchia </a:t>
            </a:r>
            <a:r>
              <a:rPr lang="hu-HU" b="1" dirty="0" smtClean="0"/>
              <a:t>védelmi erejének növelését</a:t>
            </a:r>
          </a:p>
          <a:p>
            <a:r>
              <a:rPr lang="hu-HU" b="1" dirty="0"/>
              <a:t>Az obstrukciót korlátozó házszabály-módosítást </a:t>
            </a:r>
            <a:r>
              <a:rPr lang="hu-HU" dirty="0"/>
              <a:t>váratlanul</a:t>
            </a:r>
            <a:r>
              <a:rPr lang="hu-HU" dirty="0" smtClean="0"/>
              <a:t>, a </a:t>
            </a:r>
            <a:r>
              <a:rPr lang="hu-HU" b="1" dirty="0"/>
              <a:t>vita előtt , </a:t>
            </a:r>
            <a:r>
              <a:rPr lang="hu-HU" dirty="0"/>
              <a:t>a házelnök zsebkendővel adott jelzésére, </a:t>
            </a:r>
            <a:r>
              <a:rPr lang="hu-HU" dirty="0" smtClean="0"/>
              <a:t>közfelkiáltással </a:t>
            </a:r>
            <a:r>
              <a:rPr lang="hu-HU" b="1" dirty="0" err="1" smtClean="0"/>
              <a:t>szavaztatt</a:t>
            </a:r>
            <a:r>
              <a:rPr lang="hu-HU" b="1" dirty="0" smtClean="0"/>
              <a:t> </a:t>
            </a:r>
            <a:r>
              <a:rPr lang="hu-HU" b="1" dirty="0"/>
              <a:t>a meg a parlamenti többséggel </a:t>
            </a:r>
            <a:r>
              <a:rPr lang="hu-HU" dirty="0"/>
              <a:t>(zsebkendőszavazás</a:t>
            </a:r>
            <a:r>
              <a:rPr lang="hu-HU" dirty="0" smtClean="0"/>
              <a:t>, 1904</a:t>
            </a:r>
            <a:r>
              <a:rPr lang="hu-HU" dirty="0"/>
              <a:t>. november</a:t>
            </a:r>
            <a:r>
              <a:rPr lang="hu-HU" dirty="0" smtClean="0"/>
              <a:t>) </a:t>
            </a:r>
          </a:p>
          <a:p>
            <a:r>
              <a:rPr lang="hu-HU" dirty="0" smtClean="0"/>
              <a:t>Az </a:t>
            </a:r>
            <a:r>
              <a:rPr lang="hu-HU" dirty="0"/>
              <a:t>ellenzék </a:t>
            </a:r>
            <a:r>
              <a:rPr lang="hu-HU" dirty="0" smtClean="0"/>
              <a:t>tiltakozásul szétverte az </a:t>
            </a:r>
            <a:r>
              <a:rPr lang="hu-HU" dirty="0"/>
              <a:t>üléstermet, mire a király </a:t>
            </a:r>
            <a:r>
              <a:rPr lang="hu-HU" dirty="0" smtClean="0"/>
              <a:t>feloszlatta </a:t>
            </a:r>
            <a:r>
              <a:rPr lang="hu-HU" dirty="0"/>
              <a:t>az országgyűlést.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54" y="948309"/>
            <a:ext cx="2547246" cy="348386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07" y="4660192"/>
            <a:ext cx="4840986" cy="219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94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4985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Koalíciós válság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9718" y="746632"/>
            <a:ext cx="6174486" cy="600164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Az </a:t>
            </a:r>
            <a:r>
              <a:rPr lang="hu-HU" b="1" dirty="0"/>
              <a:t>új </a:t>
            </a:r>
            <a:r>
              <a:rPr lang="hu-HU" b="1" dirty="0" smtClean="0"/>
              <a:t>választások</a:t>
            </a:r>
            <a:r>
              <a:rPr lang="hu-HU" dirty="0" smtClean="0"/>
              <a:t>on </a:t>
            </a:r>
            <a:r>
              <a:rPr lang="hu-HU" b="1" dirty="0"/>
              <a:t>győzött az </a:t>
            </a:r>
            <a:r>
              <a:rPr lang="hu-HU" b="1" dirty="0" smtClean="0"/>
              <a:t>ellenzéki koalíció </a:t>
            </a:r>
            <a:r>
              <a:rPr lang="hu-HU" dirty="0"/>
              <a:t>(1905</a:t>
            </a:r>
            <a:r>
              <a:rPr lang="hu-HU" dirty="0" smtClean="0"/>
              <a:t>)</a:t>
            </a:r>
          </a:p>
          <a:p>
            <a:r>
              <a:rPr lang="hu-HU" dirty="0" smtClean="0"/>
              <a:t>Dualizmust-tagadó kormány lett volna ---    ezért Ferenc József nem nevezi ki őket</a:t>
            </a:r>
          </a:p>
          <a:p>
            <a:r>
              <a:rPr lang="hu-HU" dirty="0" smtClean="0"/>
              <a:t>Az uralkodó </a:t>
            </a:r>
            <a:r>
              <a:rPr lang="hu-HU" b="1" u="sng" dirty="0" smtClean="0"/>
              <a:t>szakértői kormánynak </a:t>
            </a:r>
            <a:r>
              <a:rPr lang="hu-HU" dirty="0" smtClean="0"/>
              <a:t>adott megbízást </a:t>
            </a:r>
          </a:p>
          <a:p>
            <a:r>
              <a:rPr lang="hu-HU" b="1" dirty="0"/>
              <a:t>A koalíció nemzeti ellenállásra szólított </a:t>
            </a:r>
            <a:r>
              <a:rPr lang="hu-HU" b="1" dirty="0" smtClean="0"/>
              <a:t>fel</a:t>
            </a:r>
          </a:p>
          <a:p>
            <a:r>
              <a:rPr lang="hu-HU" dirty="0"/>
              <a:t>Végül a </a:t>
            </a:r>
            <a:r>
              <a:rPr lang="hu-HU" dirty="0" smtClean="0"/>
              <a:t>koalíció </a:t>
            </a:r>
            <a:r>
              <a:rPr lang="hu-HU" b="1" dirty="0" smtClean="0"/>
              <a:t>engedett </a:t>
            </a:r>
            <a:r>
              <a:rPr lang="hu-HU" b="1" dirty="0"/>
              <a:t>, feladta </a:t>
            </a:r>
            <a:r>
              <a:rPr lang="hu-HU" b="1" dirty="0" smtClean="0"/>
              <a:t>           </a:t>
            </a:r>
            <a:r>
              <a:rPr lang="hu-HU" dirty="0" smtClean="0"/>
              <a:t>programja </a:t>
            </a:r>
            <a:r>
              <a:rPr lang="hu-HU" dirty="0"/>
              <a:t>lényegét, </a:t>
            </a:r>
            <a:r>
              <a:rPr lang="hu-HU" b="1" dirty="0"/>
              <a:t>a dualizmus átalakítását</a:t>
            </a:r>
            <a:r>
              <a:rPr lang="hu-HU" dirty="0"/>
              <a:t>.</a:t>
            </a:r>
          </a:p>
          <a:p>
            <a:r>
              <a:rPr lang="hu-HU" b="1" dirty="0"/>
              <a:t>Az uralkodó </a:t>
            </a:r>
            <a:r>
              <a:rPr lang="hu-HU" dirty="0"/>
              <a:t>így már </a:t>
            </a:r>
            <a:r>
              <a:rPr lang="hu-HU" b="1" dirty="0"/>
              <a:t>kinevezte a koalíciós </a:t>
            </a:r>
            <a:r>
              <a:rPr lang="hu-HU" b="1" dirty="0" smtClean="0"/>
              <a:t>kormányt </a:t>
            </a:r>
            <a:r>
              <a:rPr lang="hu-HU" dirty="0" smtClean="0"/>
              <a:t>(</a:t>
            </a:r>
            <a:r>
              <a:rPr lang="hu-HU" dirty="0"/>
              <a:t>1906</a:t>
            </a:r>
            <a:r>
              <a:rPr lang="hu-HU" dirty="0" smtClean="0"/>
              <a:t>) Wekerle Sándor vezetésével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768" y="746633"/>
            <a:ext cx="2999232" cy="367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73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0362" y="128016"/>
            <a:ext cx="7886700" cy="832738"/>
          </a:xfrm>
        </p:spPr>
        <p:txBody>
          <a:bodyPr/>
          <a:lstStyle/>
          <a:p>
            <a:pPr algn="ctr"/>
            <a:r>
              <a:rPr lang="hu-HU" dirty="0" smtClean="0"/>
              <a:t>A világháború előestéjén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73602" y="1075816"/>
            <a:ext cx="5470398" cy="5517007"/>
          </a:xfrm>
        </p:spPr>
        <p:txBody>
          <a:bodyPr>
            <a:normAutofit/>
          </a:bodyPr>
          <a:lstStyle/>
          <a:p>
            <a:r>
              <a:rPr lang="hu-HU" dirty="0"/>
              <a:t>Tisza István a </a:t>
            </a:r>
            <a:r>
              <a:rPr lang="hu-HU" dirty="0" smtClean="0"/>
              <a:t>Szabadelvű Pártot </a:t>
            </a:r>
            <a:r>
              <a:rPr lang="hu-HU" b="1" dirty="0"/>
              <a:t>Nemzeti Munkapárt </a:t>
            </a:r>
            <a:r>
              <a:rPr lang="hu-HU" dirty="0"/>
              <a:t>néven </a:t>
            </a:r>
            <a:r>
              <a:rPr lang="hu-HU" dirty="0" err="1"/>
              <a:t>újjászervezte</a:t>
            </a:r>
            <a:r>
              <a:rPr lang="hu-HU" dirty="0"/>
              <a:t>, </a:t>
            </a:r>
            <a:r>
              <a:rPr lang="hu-HU" dirty="0" smtClean="0"/>
              <a:t>s ez </a:t>
            </a:r>
            <a:r>
              <a:rPr lang="hu-HU" dirty="0"/>
              <a:t>a párt </a:t>
            </a:r>
            <a:r>
              <a:rPr lang="hu-HU" b="1" dirty="0"/>
              <a:t>megnyerte a </a:t>
            </a:r>
            <a:r>
              <a:rPr lang="hu-HU" dirty="0"/>
              <a:t>következő </a:t>
            </a:r>
            <a:r>
              <a:rPr lang="hu-HU" b="1" dirty="0"/>
              <a:t>választásokat </a:t>
            </a:r>
            <a:r>
              <a:rPr lang="hu-HU" dirty="0"/>
              <a:t>(1910</a:t>
            </a:r>
            <a:r>
              <a:rPr lang="hu-HU" dirty="0" smtClean="0"/>
              <a:t>)</a:t>
            </a:r>
          </a:p>
          <a:p>
            <a:r>
              <a:rPr lang="hu-HU" dirty="0" smtClean="0"/>
              <a:t>Tisza lett </a:t>
            </a:r>
            <a:r>
              <a:rPr lang="hu-HU" dirty="0"/>
              <a:t>az országgyűlés elnöke (1912), aki </a:t>
            </a:r>
            <a:r>
              <a:rPr lang="hu-HU" dirty="0" smtClean="0"/>
              <a:t>megszavaztatta a </a:t>
            </a:r>
            <a:r>
              <a:rPr lang="hu-HU" dirty="0"/>
              <a:t>képviselőkkel a </a:t>
            </a:r>
            <a:r>
              <a:rPr lang="hu-HU" b="1" dirty="0"/>
              <a:t>véderőjavaslat</a:t>
            </a:r>
            <a:r>
              <a:rPr lang="hu-HU" dirty="0"/>
              <a:t>ot</a:t>
            </a:r>
            <a:r>
              <a:rPr lang="hu-HU" dirty="0" smtClean="0"/>
              <a:t>.</a:t>
            </a:r>
          </a:p>
          <a:p>
            <a:r>
              <a:rPr lang="hu-HU" dirty="0" smtClean="0"/>
              <a:t>A </a:t>
            </a:r>
            <a:r>
              <a:rPr lang="hu-HU" b="1" dirty="0" smtClean="0"/>
              <a:t>balkáni háborúk (1912-1913) </a:t>
            </a:r>
            <a:r>
              <a:rPr lang="hu-HU" dirty="0" smtClean="0"/>
              <a:t>fontossá tették a haderő fejlesztését </a:t>
            </a:r>
          </a:p>
          <a:p>
            <a:r>
              <a:rPr lang="hu-HU" dirty="0" smtClean="0"/>
              <a:t>1913-tól ismét Tisza István a miniszterelnök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" y="1075816"/>
            <a:ext cx="3675022" cy="491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8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2852928"/>
            <a:ext cx="7886700" cy="1050609"/>
          </a:xfrm>
        </p:spPr>
        <p:txBody>
          <a:bodyPr/>
          <a:lstStyle/>
          <a:p>
            <a:pPr algn="ctr"/>
            <a:r>
              <a:rPr lang="hu-HU" dirty="0" smtClean="0"/>
              <a:t>Köszönöm a figyelmet!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23156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462</Words>
  <Application>Microsoft Office PowerPoint</Application>
  <PresentationFormat>Diavetítés a képernyőre (4:3 oldalarány)</PresentationFormat>
  <Paragraphs>52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Office-téma</vt:lpstr>
      <vt:lpstr>Új jelenségek a politikában</vt:lpstr>
      <vt:lpstr>Új pártok a politikában</vt:lpstr>
      <vt:lpstr>Új pártok a politikában</vt:lpstr>
      <vt:lpstr>Új pártok a politikában</vt:lpstr>
      <vt:lpstr>Új pártok a politikában</vt:lpstr>
      <vt:lpstr>A parlamenti válság</vt:lpstr>
      <vt:lpstr>A parlamenti válság</vt:lpstr>
      <vt:lpstr>Koalíciós válság</vt:lpstr>
      <vt:lpstr>A világháború előestéjén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Új jelenségek a politikában</dc:title>
  <dc:creator>OS</dc:creator>
  <cp:lastModifiedBy>Oláh Sándor</cp:lastModifiedBy>
  <cp:revision>12</cp:revision>
  <dcterms:created xsi:type="dcterms:W3CDTF">2018-12-02T19:21:57Z</dcterms:created>
  <dcterms:modified xsi:type="dcterms:W3CDTF">2018-12-06T06:53:52Z</dcterms:modified>
</cp:coreProperties>
</file>