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76" r:id="rId4"/>
    <p:sldId id="278" r:id="rId5"/>
    <p:sldId id="281" r:id="rId6"/>
    <p:sldId id="269" r:id="rId7"/>
    <p:sldId id="259" r:id="rId8"/>
    <p:sldId id="277" r:id="rId9"/>
    <p:sldId id="260" r:id="rId10"/>
    <p:sldId id="273" r:id="rId11"/>
    <p:sldId id="261" r:id="rId12"/>
    <p:sldId id="272" r:id="rId13"/>
    <p:sldId id="274" r:id="rId14"/>
    <p:sldId id="279" r:id="rId15"/>
    <p:sldId id="262" r:id="rId16"/>
    <p:sldId id="271" r:id="rId17"/>
    <p:sldId id="264" r:id="rId18"/>
    <p:sldId id="275" r:id="rId19"/>
    <p:sldId id="282" r:id="rId20"/>
    <p:sldId id="266" r:id="rId21"/>
    <p:sldId id="280" r:id="rId22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4F4F8EE-CCD1-41CD-935B-12BDB67B8443}" type="datetimeFigureOut">
              <a:rPr lang="hu-HU"/>
              <a:pPr>
                <a:defRPr/>
              </a:pPr>
              <a:t>2025. 01. 09.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B40412F-C93E-45E6-8CDA-93A78ED718E1}" type="slidenum">
              <a:rPr lang="hu-HU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787679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1508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D88E9E0-589D-47E3-AC97-616BE24F901E}" type="slidenum">
              <a:rPr lang="hu-HU" altLang="en-US" smtClean="0"/>
              <a:pPr/>
              <a:t>20</a:t>
            </a:fld>
            <a:endParaRPr lang="hu-H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276AA-C8AD-4CFF-8F8A-A7BE601B4B6E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881142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A2805-BAA9-4C5D-8299-954E79C24797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794243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1CC44-9CAB-4A8E-A5C0-95A5535B70C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659820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1D392-61D6-4E74-AA27-81FB70AB326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154105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5607DE-7C5B-4938-87E3-14787CBBA47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706372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564A0-07DE-4E26-A824-959F9BBB02B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082820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3F4A77-152B-40A4-8C3E-B819154DCAE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981927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7EC32F-EAD3-448C-AFFD-479EF65C0C5C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866720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19282-00FB-4F63-8775-A5A739E942BD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418147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C84FF-E589-4A45-B6B4-585708D2DA9A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824298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A9E324-CFD9-48AF-94E1-4DCE01A0CA1E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6122788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F1CD6-C756-4F63-A56A-0D01BB04936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983077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2E1D1BA2-0CB9-4585-A466-08ADD41DEEFF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613"/>
            <a:ext cx="9110663" cy="511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588" y="2781300"/>
            <a:ext cx="5603875" cy="399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Pártviszonyok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77875"/>
            <a:ext cx="8928100" cy="4852988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28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központi kérdés</a:t>
            </a:r>
            <a:r>
              <a:rPr lang="hu-HU" altLang="hu-HU" sz="2800" dirty="0"/>
              <a:t> a </a:t>
            </a:r>
            <a:r>
              <a:rPr lang="hu-HU" altLang="hu-HU" sz="2800" dirty="0">
                <a:solidFill>
                  <a:srgbClr val="FF0000"/>
                </a:solidFill>
              </a:rPr>
              <a:t>közjogi vita </a:t>
            </a:r>
            <a:r>
              <a:rPr lang="hu-HU" altLang="hu-HU" sz="2800" dirty="0">
                <a:solidFill>
                  <a:srgbClr val="FF0000"/>
                </a:solidFill>
                <a:cs typeface="Arial" panose="020B0604020202020204" pitchFamily="34" charset="0"/>
              </a:rPr>
              <a:t>→ </a:t>
            </a:r>
            <a:r>
              <a:rPr lang="hu-HU" altLang="hu-HU" sz="2800" dirty="0"/>
              <a:t>az ország és (Habsburgok) Ausztria közötti </a:t>
            </a:r>
            <a:r>
              <a:rPr lang="hu-HU" altLang="hu-HU" sz="2800" dirty="0">
                <a:solidFill>
                  <a:schemeClr val="accent2"/>
                </a:solidFill>
              </a:rPr>
              <a:t>viszony elemzése</a:t>
            </a:r>
          </a:p>
          <a:p>
            <a:pPr eaLnBrk="1" hangingPunct="1">
              <a:defRPr/>
            </a:pPr>
            <a:r>
              <a:rPr lang="hu-HU" altLang="hu-HU" sz="2800" dirty="0"/>
              <a:t>A kiegyezést elfogadó </a:t>
            </a:r>
            <a:r>
              <a:rPr lang="hu-HU" altLang="hu-HU" sz="2800" b="1" dirty="0">
                <a:solidFill>
                  <a:schemeClr val="accent2"/>
                </a:solidFill>
              </a:rPr>
              <a:t>kormánypárt</a:t>
            </a:r>
            <a:r>
              <a:rPr lang="hu-HU" altLang="hu-HU" sz="2800" dirty="0">
                <a:solidFill>
                  <a:schemeClr val="accent2"/>
                </a:solidFill>
              </a:rPr>
              <a:t> állt szemben</a:t>
            </a:r>
            <a:r>
              <a:rPr lang="hu-HU" altLang="hu-HU" sz="2800" dirty="0"/>
              <a:t> a kiegyezést elutasító </a:t>
            </a:r>
            <a:r>
              <a:rPr lang="hu-HU" altLang="hu-HU" sz="2800" b="1" dirty="0">
                <a:solidFill>
                  <a:schemeClr val="accent2"/>
                </a:solidFill>
              </a:rPr>
              <a:t>ellenzékkel</a:t>
            </a:r>
          </a:p>
        </p:txBody>
      </p:sp>
      <p:pic>
        <p:nvPicPr>
          <p:cNvPr id="4101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1300"/>
            <a:ext cx="4733925" cy="314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B6FE8B52-2CF1-42DB-B28F-3A51A5C102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0" y="0"/>
            <a:ext cx="905426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475"/>
            <a:ext cx="9144000" cy="611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-99392"/>
            <a:ext cx="8928992" cy="922114"/>
          </a:xfrm>
        </p:spPr>
        <p:txBody>
          <a:bodyPr/>
          <a:lstStyle/>
          <a:p>
            <a:r>
              <a:rPr lang="hu-HU" sz="4000" b="1" dirty="0"/>
              <a:t>Az OMM államszervezete 1867 után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742566"/>
            <a:ext cx="8510586" cy="610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99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936625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36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dualizmus pártviszonyai </a:t>
            </a:r>
            <a:r>
              <a:rPr lang="hu-HU" altLang="hu-HU" sz="3600" b="1" u="sng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MO-n</a:t>
            </a:r>
            <a:r>
              <a:rPr lang="hu-HU" altLang="hu-HU" sz="36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br>
              <a:rPr lang="hu-HU" altLang="hu-HU" sz="36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altLang="hu-HU" sz="3200" dirty="0"/>
              <a:t>1867-től 1890-ig</a:t>
            </a:r>
            <a:r>
              <a:rPr lang="hu-HU" altLang="hu-HU" sz="4000" dirty="0"/>
              <a:t>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hu-HU" altLang="hu-HU"/>
          </a:p>
        </p:txBody>
      </p:sp>
      <p:pic>
        <p:nvPicPr>
          <p:cNvPr id="7172" name="Picture 5" descr="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25538"/>
            <a:ext cx="8569325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altLang="hu-HU" sz="4000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Tisza Kálmán, a „GENERÁLIS” miniszterelnöksége</a:t>
            </a:r>
            <a:br>
              <a:rPr lang="hu-HU" altLang="hu-HU" sz="4000" dirty="0"/>
            </a:br>
            <a:r>
              <a:rPr lang="hu-HU" altLang="hu-HU" sz="3200" dirty="0"/>
              <a:t>(1875-1890)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628775"/>
            <a:ext cx="8785225" cy="4824413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2800" dirty="0"/>
              <a:t>Az </a:t>
            </a:r>
            <a:r>
              <a:rPr lang="hu-HU" altLang="hu-HU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1873-as gazdasági válság</a:t>
            </a:r>
            <a:r>
              <a:rPr lang="hu-HU" altLang="hu-HU" sz="2800" dirty="0"/>
              <a:t> után lesz miniszterelnök az addigi </a:t>
            </a:r>
            <a:r>
              <a:rPr lang="hu-HU" altLang="hu-HU" sz="2800" dirty="0">
                <a:solidFill>
                  <a:schemeClr val="accent2"/>
                </a:solidFill>
              </a:rPr>
              <a:t>ellenzéki politikus</a:t>
            </a:r>
          </a:p>
          <a:p>
            <a:pPr eaLnBrk="1" hangingPunct="1">
              <a:defRPr/>
            </a:pPr>
            <a:r>
              <a:rPr lang="hu-HU" altLang="hu-HU" sz="2800" dirty="0">
                <a:solidFill>
                  <a:schemeClr val="accent2"/>
                </a:solidFill>
              </a:rPr>
              <a:t>Közigazgatási reformok </a:t>
            </a:r>
            <a:r>
              <a:rPr lang="hu-HU" altLang="hu-HU" sz="2800" dirty="0"/>
              <a:t>(megyerendszer átalakítás)</a:t>
            </a:r>
          </a:p>
          <a:p>
            <a:pPr eaLnBrk="1" hangingPunct="1">
              <a:defRPr/>
            </a:pPr>
            <a:r>
              <a:rPr lang="hu-HU" altLang="hu-HU" sz="2800" dirty="0">
                <a:solidFill>
                  <a:schemeClr val="accent2"/>
                </a:solidFill>
              </a:rPr>
              <a:t>Nyugalmat teremtett</a:t>
            </a:r>
            <a:r>
              <a:rPr lang="hu-HU" altLang="hu-HU" sz="2800" dirty="0"/>
              <a:t> az országban: biztosította a kormánypárti többséget a választásokon</a:t>
            </a:r>
          </a:p>
        </p:txBody>
      </p:sp>
      <p:pic>
        <p:nvPicPr>
          <p:cNvPr id="8196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438" y="4149725"/>
            <a:ext cx="4794250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0" b="11479"/>
          <a:stretch>
            <a:fillRect/>
          </a:stretch>
        </p:blipFill>
        <p:spPr bwMode="auto">
          <a:xfrm>
            <a:off x="6005513" y="3208338"/>
            <a:ext cx="2411412" cy="364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artalom helye 2"/>
          <p:cNvSpPr>
            <a:spLocks noGrp="1"/>
          </p:cNvSpPr>
          <p:nvPr>
            <p:ph idx="1"/>
          </p:nvPr>
        </p:nvSpPr>
        <p:spPr>
          <a:xfrm>
            <a:off x="-1588" y="1844675"/>
            <a:ext cx="6229351" cy="4525963"/>
          </a:xfrm>
        </p:spPr>
        <p:txBody>
          <a:bodyPr/>
          <a:lstStyle/>
          <a:p>
            <a:pPr eaLnBrk="1" hangingPunct="1"/>
            <a:r>
              <a:rPr lang="hu-HU" altLang="hu-HU" sz="3000" b="1">
                <a:solidFill>
                  <a:schemeClr val="accent2"/>
                </a:solidFill>
              </a:rPr>
              <a:t>Kiépítette a rendőrséget, csendőrséget</a:t>
            </a:r>
          </a:p>
          <a:p>
            <a:pPr eaLnBrk="1" hangingPunct="1"/>
            <a:r>
              <a:rPr lang="hu-HU" altLang="hu-HU" sz="3000"/>
              <a:t>Az állami </a:t>
            </a:r>
            <a:r>
              <a:rPr lang="hu-HU" altLang="hu-HU" sz="3000" b="1">
                <a:solidFill>
                  <a:schemeClr val="accent2"/>
                </a:solidFill>
              </a:rPr>
              <a:t>hivatalnokréteget erősítette</a:t>
            </a:r>
            <a:r>
              <a:rPr lang="hu-HU" altLang="hu-HU" sz="3000"/>
              <a:t>: a földjüket elvesztett dzsentri rétegéből</a:t>
            </a:r>
          </a:p>
          <a:p>
            <a:pPr eaLnBrk="1" hangingPunct="1"/>
            <a:r>
              <a:rPr lang="hu-HU" altLang="hu-HU" sz="3000"/>
              <a:t>Jellemző volt a </a:t>
            </a:r>
            <a:r>
              <a:rPr lang="hu-HU" altLang="hu-HU" sz="3000" b="1">
                <a:solidFill>
                  <a:schemeClr val="accent2"/>
                </a:solidFill>
              </a:rPr>
              <a:t>kapcsolati tőke</a:t>
            </a:r>
            <a:r>
              <a:rPr lang="hu-HU" altLang="hu-HU" sz="3000" b="1"/>
              <a:t> </a:t>
            </a:r>
            <a:r>
              <a:rPr lang="hu-HU" altLang="hu-HU" sz="3000"/>
              <a:t>felhasználása a karrier érdekében (vasútépítések, kártyapartik stb.)</a:t>
            </a:r>
          </a:p>
          <a:p>
            <a:endParaRPr lang="hu-HU" altLang="hu-HU" sz="300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5413"/>
            <a:ext cx="5688013" cy="1143000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2800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Tisza Kálmán, a „GENERÁLIS” miniszterelnöksége</a:t>
            </a:r>
            <a:br>
              <a:rPr lang="hu-HU" altLang="hu-HU" sz="2800" dirty="0"/>
            </a:br>
            <a:r>
              <a:rPr lang="hu-HU" altLang="hu-HU" sz="2800" dirty="0"/>
              <a:t>(1875-1890)</a:t>
            </a:r>
          </a:p>
        </p:txBody>
      </p:sp>
      <p:pic>
        <p:nvPicPr>
          <p:cNvPr id="9221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8363" y="47625"/>
            <a:ext cx="3171825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altLang="hu-HU" sz="4000" u="sng">
                <a:effectLst>
                  <a:outerShdw blurRad="38100" dist="38100" dir="2700000" algn="tl">
                    <a:srgbClr val="C0C0C0"/>
                  </a:outerShdw>
                </a:effectLst>
              </a:rPr>
              <a:t>Az első polgári miniszterelnök</a:t>
            </a:r>
            <a:br>
              <a:rPr lang="hu-HU" altLang="hu-HU" sz="4000" u="sng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altLang="hu-HU" sz="400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Wekerle Sándor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16113"/>
            <a:ext cx="6851650" cy="42814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u-HU" altLang="hu-HU" b="1">
                <a:solidFill>
                  <a:schemeClr val="accent2"/>
                </a:solidFill>
              </a:rPr>
              <a:t>Polgári házasság és anyakönyvezetés</a:t>
            </a:r>
            <a:r>
              <a:rPr lang="hu-HU" altLang="hu-HU" b="1"/>
              <a:t> </a:t>
            </a:r>
            <a:r>
              <a:rPr lang="hu-HU" altLang="hu-HU"/>
              <a:t>bevezetése komoly kultúrharc során az egyházak ellenkezése ellenére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hu-HU" altLang="hu-HU" sz="10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hu-HU" b="1">
                <a:solidFill>
                  <a:srgbClr val="006600"/>
                </a:solidFill>
                <a:cs typeface="Arial" panose="020B0604020202020204" pitchFamily="34" charset="0"/>
              </a:rPr>
              <a:t>»</a:t>
            </a:r>
            <a:r>
              <a:rPr lang="hu-HU" altLang="hu-HU" b="1">
                <a:solidFill>
                  <a:srgbClr val="006600"/>
                </a:solidFill>
                <a:cs typeface="Arial" panose="020B0604020202020204" pitchFamily="34" charset="0"/>
              </a:rPr>
              <a:t> az állam és az egyház szétválasztása</a:t>
            </a:r>
            <a:endParaRPr lang="en-US" altLang="hu-HU" b="1">
              <a:solidFill>
                <a:srgbClr val="006600"/>
              </a:solidFill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hu-HU" altLang="hu-HU" sz="1000" b="1">
              <a:solidFill>
                <a:srgbClr val="0066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altLang="hu-HU">
                <a:solidFill>
                  <a:srgbClr val="FF0000"/>
                </a:solidFill>
              </a:rPr>
              <a:t>1895 - </a:t>
            </a:r>
            <a:r>
              <a:rPr lang="hu-HU" altLang="hu-HU" b="1" u="sng">
                <a:solidFill>
                  <a:srgbClr val="FF0000"/>
                </a:solidFill>
              </a:rPr>
              <a:t>kötelező állami </a:t>
            </a:r>
            <a:r>
              <a:rPr lang="hu-HU" altLang="hu-HU">
                <a:solidFill>
                  <a:srgbClr val="FF0000"/>
                </a:solidFill>
              </a:rPr>
              <a:t>anyakönyvvezetés és polgári házasság beiktatása</a:t>
            </a:r>
          </a:p>
        </p:txBody>
      </p:sp>
      <p:pic>
        <p:nvPicPr>
          <p:cNvPr id="10244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484313"/>
            <a:ext cx="2892425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12738" y="-15875"/>
            <a:ext cx="8229600" cy="665163"/>
          </a:xfrm>
        </p:spPr>
        <p:txBody>
          <a:bodyPr/>
          <a:lstStyle/>
          <a:p>
            <a:pPr eaLnBrk="1" hangingPunct="1"/>
            <a:r>
              <a:rPr lang="hu-HU" altLang="hu-HU" sz="3200" b="1"/>
              <a:t>Demográfiai növekedés a kiegyezés után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0" y="695325"/>
            <a:ext cx="4259263" cy="346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hu-HU" altLang="hu-HU" sz="24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Az ország lakosságszámának</a:t>
            </a:r>
          </a:p>
          <a:p>
            <a:pPr eaLnBrk="1" hangingPunct="1">
              <a:defRPr/>
            </a:pPr>
            <a:r>
              <a:rPr lang="hu-HU" altLang="hu-HU" sz="24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alakulása:</a:t>
            </a:r>
          </a:p>
          <a:p>
            <a:pPr eaLnBrk="1" hangingPunct="1">
              <a:defRPr/>
            </a:pPr>
            <a:endParaRPr lang="hu-HU" altLang="hu-HU" sz="700" b="1" dirty="0"/>
          </a:p>
          <a:p>
            <a:pPr eaLnBrk="1" hangingPunct="1">
              <a:defRPr/>
            </a:pPr>
            <a:r>
              <a:rPr lang="hu-HU" altLang="hu-HU" sz="3200" b="1" dirty="0"/>
              <a:t>1850 – 13 millió</a:t>
            </a:r>
          </a:p>
          <a:p>
            <a:pPr eaLnBrk="1" hangingPunct="1">
              <a:defRPr/>
            </a:pPr>
            <a:r>
              <a:rPr lang="hu-HU" altLang="hu-HU" sz="3200" b="1" dirty="0"/>
              <a:t>1869 – 15,4 millió</a:t>
            </a:r>
          </a:p>
          <a:p>
            <a:pPr eaLnBrk="1" hangingPunct="1">
              <a:defRPr/>
            </a:pPr>
            <a:r>
              <a:rPr lang="hu-HU" altLang="hu-HU" sz="3200" b="1" dirty="0"/>
              <a:t>1910 – 20,9 millió</a:t>
            </a:r>
          </a:p>
          <a:p>
            <a:pPr eaLnBrk="1" hangingPunct="1">
              <a:defRPr/>
            </a:pPr>
            <a:endParaRPr lang="hu-HU" altLang="hu-HU" sz="3200" b="1" dirty="0"/>
          </a:p>
          <a:p>
            <a:pPr eaLnBrk="1" hangingPunct="1">
              <a:defRPr/>
            </a:pPr>
            <a:endParaRPr lang="hu-HU" altLang="hu-HU" dirty="0"/>
          </a:p>
          <a:p>
            <a:pPr eaLnBrk="1" hangingPunct="1">
              <a:defRPr/>
            </a:pPr>
            <a:endParaRPr lang="hu-HU" altLang="hu-HU" dirty="0"/>
          </a:p>
        </p:txBody>
      </p:sp>
      <p:pic>
        <p:nvPicPr>
          <p:cNvPr id="11268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225" y="3789363"/>
            <a:ext cx="4295775" cy="306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3100"/>
            <a:ext cx="4957763" cy="350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3" y="625475"/>
            <a:ext cx="4562475" cy="304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47688" y="0"/>
            <a:ext cx="8229600" cy="503238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gazdaság fejlődése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925" y="549275"/>
            <a:ext cx="8964613" cy="2663825"/>
          </a:xfrm>
        </p:spPr>
        <p:txBody>
          <a:bodyPr/>
          <a:lstStyle/>
          <a:p>
            <a:pPr eaLnBrk="1" hangingPunct="1"/>
            <a:r>
              <a:rPr lang="hu-HU" altLang="hu-HU" sz="2600"/>
              <a:t>Tisza Kálmán időszaka az </a:t>
            </a:r>
            <a:r>
              <a:rPr lang="hu-HU" altLang="hu-HU" sz="2600" b="1">
                <a:solidFill>
                  <a:srgbClr val="006600"/>
                </a:solidFill>
              </a:rPr>
              <a:t>ipari forradalom</a:t>
            </a:r>
            <a:r>
              <a:rPr lang="hu-HU" altLang="hu-HU" sz="2600"/>
              <a:t> kora</a:t>
            </a:r>
          </a:p>
          <a:p>
            <a:pPr eaLnBrk="1" hangingPunct="1"/>
            <a:r>
              <a:rPr lang="hu-HU" altLang="hu-HU" sz="2600"/>
              <a:t>Több ezer km hosszú </a:t>
            </a:r>
            <a:r>
              <a:rPr lang="hu-HU" altLang="hu-HU" sz="2600" b="1">
                <a:solidFill>
                  <a:schemeClr val="accent2"/>
                </a:solidFill>
              </a:rPr>
              <a:t>új gátrendszer</a:t>
            </a:r>
            <a:r>
              <a:rPr lang="hu-HU" altLang="hu-HU" sz="2600"/>
              <a:t> létrehozása</a:t>
            </a:r>
          </a:p>
          <a:p>
            <a:pPr eaLnBrk="1" hangingPunct="1"/>
            <a:r>
              <a:rPr lang="hu-HU" altLang="hu-HU" sz="2600" b="1">
                <a:solidFill>
                  <a:schemeClr val="accent2"/>
                </a:solidFill>
              </a:rPr>
              <a:t>gabonatermelés és malomipar</a:t>
            </a:r>
            <a:r>
              <a:rPr lang="hu-HU" altLang="hu-HU" sz="2600" b="1"/>
              <a:t> </a:t>
            </a:r>
            <a:r>
              <a:rPr lang="hu-HU" altLang="hu-HU" sz="2600"/>
              <a:t>világszínvonalú fejlesztése </a:t>
            </a:r>
          </a:p>
          <a:p>
            <a:pPr eaLnBrk="1" hangingPunct="1"/>
            <a:r>
              <a:rPr lang="en-US" altLang="hu-HU" sz="2600">
                <a:cs typeface="Arial" panose="020B0604020202020204" pitchFamily="34" charset="0"/>
              </a:rPr>
              <a:t>»</a:t>
            </a:r>
            <a:r>
              <a:rPr lang="hu-HU" altLang="hu-HU" sz="2600">
                <a:cs typeface="Arial" panose="020B0604020202020204" pitchFamily="34" charset="0"/>
              </a:rPr>
              <a:t> </a:t>
            </a:r>
            <a:r>
              <a:rPr lang="hu-HU" altLang="hu-HU" sz="2600"/>
              <a:t>a </a:t>
            </a:r>
            <a:r>
              <a:rPr lang="hu-HU" altLang="hu-HU" sz="2600" b="1">
                <a:solidFill>
                  <a:schemeClr val="accent2"/>
                </a:solidFill>
              </a:rPr>
              <a:t>közös vámterület</a:t>
            </a:r>
            <a:r>
              <a:rPr lang="hu-HU" altLang="hu-HU" sz="2600" b="1"/>
              <a:t> </a:t>
            </a:r>
            <a:r>
              <a:rPr lang="hu-HU" altLang="hu-HU" sz="2600"/>
              <a:t>biztos piacot biztosított (cséplőgépek, új földterületek művelése)</a:t>
            </a:r>
          </a:p>
          <a:p>
            <a:pPr eaLnBrk="1" hangingPunct="1"/>
            <a:r>
              <a:rPr lang="hu-HU" altLang="hu-HU" sz="2600" b="1">
                <a:solidFill>
                  <a:schemeClr val="accent2"/>
                </a:solidFill>
              </a:rPr>
              <a:t>vasútfejlesztés:</a:t>
            </a:r>
            <a:r>
              <a:rPr lang="hu-HU" altLang="hu-HU" sz="2600"/>
              <a:t> létrejön egy európai szintű vasúthálózat</a:t>
            </a:r>
          </a:p>
        </p:txBody>
      </p:sp>
      <p:pic>
        <p:nvPicPr>
          <p:cNvPr id="1229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3763963"/>
            <a:ext cx="4429125" cy="309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149725"/>
            <a:ext cx="4572000" cy="2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6613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3600" u="sng">
                <a:effectLst>
                  <a:outerShdw blurRad="38100" dist="38100" dir="2700000" algn="tl">
                    <a:srgbClr val="C0C0C0"/>
                  </a:outerShdw>
                </a:effectLst>
              </a:rPr>
              <a:t>A magyar gazdaság a dualizmus korában</a:t>
            </a:r>
            <a:r>
              <a:rPr lang="hu-HU" altLang="hu-HU" sz="4000"/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hu-HU" altLang="hu-HU"/>
          </a:p>
        </p:txBody>
      </p:sp>
      <p:pic>
        <p:nvPicPr>
          <p:cNvPr id="13316" name="Picture 5" descr="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36613"/>
            <a:ext cx="8351838" cy="5761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635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40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Magyarország gazdasága a </a:t>
            </a:r>
            <a:br>
              <a:rPr lang="hu-HU" altLang="hu-HU" sz="40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altLang="hu-HU" sz="40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XIX. sz. második felében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149350"/>
            <a:ext cx="8713788" cy="4679950"/>
          </a:xfrm>
        </p:spPr>
        <p:txBody>
          <a:bodyPr/>
          <a:lstStyle/>
          <a:p>
            <a:pPr eaLnBrk="1" hangingPunct="1"/>
            <a:r>
              <a:rPr lang="hu-HU" altLang="hu-HU" sz="2800">
                <a:solidFill>
                  <a:schemeClr val="accent2"/>
                </a:solidFill>
              </a:rPr>
              <a:t>banki és hitelrendszer</a:t>
            </a:r>
            <a:r>
              <a:rPr lang="hu-HU" altLang="hu-HU" sz="2800"/>
              <a:t> megszervezése</a:t>
            </a:r>
          </a:p>
          <a:p>
            <a:pPr eaLnBrk="1" hangingPunct="1"/>
            <a:r>
              <a:rPr lang="hu-HU" altLang="hu-HU" sz="2800">
                <a:solidFill>
                  <a:schemeClr val="accent2"/>
                </a:solidFill>
              </a:rPr>
              <a:t>infrastruktúra kiépítése</a:t>
            </a:r>
            <a:r>
              <a:rPr lang="hu-HU" altLang="hu-HU" sz="2800"/>
              <a:t> (hajózás, út-, vasúthálózat)</a:t>
            </a:r>
          </a:p>
          <a:p>
            <a:pPr eaLnBrk="1" hangingPunct="1"/>
            <a:r>
              <a:rPr lang="hu-HU" altLang="hu-HU" sz="2800">
                <a:solidFill>
                  <a:schemeClr val="accent2"/>
                </a:solidFill>
              </a:rPr>
              <a:t>mezőgazdaság</a:t>
            </a:r>
            <a:r>
              <a:rPr lang="hu-HU" altLang="hu-HU" sz="2800"/>
              <a:t>i termelés </a:t>
            </a:r>
            <a:r>
              <a:rPr lang="hu-HU" altLang="hu-HU" sz="2800">
                <a:solidFill>
                  <a:schemeClr val="accent2"/>
                </a:solidFill>
              </a:rPr>
              <a:t>korszerűsítése</a:t>
            </a:r>
          </a:p>
        </p:txBody>
      </p:sp>
      <p:pic>
        <p:nvPicPr>
          <p:cNvPr id="14340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476750"/>
            <a:ext cx="3667125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3" y="2636838"/>
            <a:ext cx="6288087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200" y="4654550"/>
            <a:ext cx="2936875" cy="210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Szövegdoboz 4"/>
          <p:cNvSpPr txBox="1">
            <a:spLocks noChangeArrowheads="1"/>
          </p:cNvSpPr>
          <p:nvPr/>
        </p:nvSpPr>
        <p:spPr bwMode="auto">
          <a:xfrm>
            <a:off x="4448175" y="5057775"/>
            <a:ext cx="19446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altLang="hu-HU" sz="1800" b="1"/>
              <a:t>Vetésforgó</a:t>
            </a:r>
          </a:p>
        </p:txBody>
      </p:sp>
      <p:sp>
        <p:nvSpPr>
          <p:cNvPr id="14344" name="Szövegdoboz 5"/>
          <p:cNvSpPr txBox="1">
            <a:spLocks noChangeArrowheads="1"/>
          </p:cNvSpPr>
          <p:nvPr/>
        </p:nvSpPr>
        <p:spPr bwMode="auto">
          <a:xfrm>
            <a:off x="574675" y="4097338"/>
            <a:ext cx="22320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hu-HU" altLang="hu-HU" sz="1800"/>
              <a:t>Gépesítés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artalom helye 2"/>
          <p:cNvSpPr>
            <a:spLocks noGrp="1"/>
          </p:cNvSpPr>
          <p:nvPr>
            <p:ph idx="1"/>
          </p:nvPr>
        </p:nvSpPr>
        <p:spPr>
          <a:xfrm>
            <a:off x="107950" y="1341438"/>
            <a:ext cx="9036050" cy="2447925"/>
          </a:xfrm>
        </p:spPr>
        <p:txBody>
          <a:bodyPr/>
          <a:lstStyle/>
          <a:p>
            <a:pPr eaLnBrk="1" hangingPunct="1"/>
            <a:r>
              <a:rPr lang="hu-HU" altLang="hu-HU" sz="2800">
                <a:solidFill>
                  <a:schemeClr val="accent2"/>
                </a:solidFill>
              </a:rPr>
              <a:t>állami iparpártolás, hazai piac</a:t>
            </a:r>
          </a:p>
          <a:p>
            <a:pPr eaLnBrk="1" hangingPunct="1"/>
            <a:r>
              <a:rPr lang="hu-HU" altLang="hu-HU" sz="2800">
                <a:solidFill>
                  <a:schemeClr val="accent2"/>
                </a:solidFill>
              </a:rPr>
              <a:t>városépítés, városfejlesztés</a:t>
            </a:r>
          </a:p>
          <a:p>
            <a:pPr eaLnBrk="1" hangingPunct="1">
              <a:buFontTx/>
              <a:buNone/>
            </a:pPr>
            <a:r>
              <a:rPr lang="hu-HU" altLang="hu-HU" sz="2800"/>
              <a:t>1878. Osztrák-Magyar Bank (jegybank)</a:t>
            </a:r>
          </a:p>
          <a:p>
            <a:pPr eaLnBrk="1" hangingPunct="1">
              <a:buFontTx/>
              <a:buNone/>
            </a:pPr>
            <a:r>
              <a:rPr lang="hu-HU" altLang="hu-HU" sz="2800"/>
              <a:t>		+ osztrák-magyar kereskedelmi szerződés</a:t>
            </a:r>
          </a:p>
          <a:p>
            <a:pPr eaLnBrk="1" hangingPunct="1">
              <a:buFontTx/>
              <a:buNone/>
            </a:pPr>
            <a:r>
              <a:rPr lang="hu-HU" altLang="hu-HU" sz="2800"/>
              <a:t>1873. Budapest létrejötte</a:t>
            </a:r>
          </a:p>
          <a:p>
            <a:endParaRPr lang="hu-HU" altLang="hu-HU" sz="280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92075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40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Magyarország gazdasága a </a:t>
            </a:r>
            <a:br>
              <a:rPr lang="hu-HU" altLang="hu-HU" sz="40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altLang="hu-HU" sz="40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XIX. sz. második felében</a:t>
            </a:r>
          </a:p>
        </p:txBody>
      </p:sp>
      <p:pic>
        <p:nvPicPr>
          <p:cNvPr id="15364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075" y="3497263"/>
            <a:ext cx="4710113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4000500"/>
            <a:ext cx="3956050" cy="282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u-HU" altLang="hu-HU" sz="4000"/>
              <a:t>1886. </a:t>
            </a:r>
            <a:r>
              <a:rPr lang="hu-HU" altLang="hu-HU" sz="4000">
                <a:solidFill>
                  <a:schemeClr val="accent2"/>
                </a:solidFill>
              </a:rPr>
              <a:t>Baross Gábor</a:t>
            </a:r>
            <a:r>
              <a:rPr lang="hu-HU" altLang="hu-HU" sz="4000"/>
              <a:t> közlekedésügyi miniszter </a:t>
            </a:r>
            <a:r>
              <a:rPr lang="en-US" altLang="hu-HU" sz="4000">
                <a:cs typeface="Arial" panose="020B0604020202020204" pitchFamily="34" charset="0"/>
              </a:rPr>
              <a:t>»</a:t>
            </a:r>
            <a:r>
              <a:rPr lang="hu-HU" altLang="hu-HU" sz="4000"/>
              <a:t> </a:t>
            </a:r>
            <a:r>
              <a:rPr lang="hu-HU" altLang="hu-HU" sz="4000" b="1">
                <a:solidFill>
                  <a:srgbClr val="FF0000"/>
                </a:solidFill>
              </a:rPr>
              <a:t>MÁV</a:t>
            </a:r>
          </a:p>
        </p:txBody>
      </p:sp>
      <p:grpSp>
        <p:nvGrpSpPr>
          <p:cNvPr id="16387" name="Group 6"/>
          <p:cNvGrpSpPr>
            <a:grpSpLocks noChangeAspect="1"/>
          </p:cNvGrpSpPr>
          <p:nvPr/>
        </p:nvGrpSpPr>
        <p:grpSpPr bwMode="auto">
          <a:xfrm>
            <a:off x="376238" y="1539875"/>
            <a:ext cx="8607425" cy="5253038"/>
            <a:chOff x="476" y="968"/>
            <a:chExt cx="4818" cy="2940"/>
          </a:xfrm>
        </p:grpSpPr>
        <p:sp>
          <p:nvSpPr>
            <p:cNvPr id="16389" name="AutoShape 5"/>
            <p:cNvSpPr>
              <a:spLocks noChangeAspect="1" noChangeArrowheads="1" noTextEdit="1"/>
            </p:cNvSpPr>
            <p:nvPr/>
          </p:nvSpPr>
          <p:spPr bwMode="auto">
            <a:xfrm>
              <a:off x="476" y="968"/>
              <a:ext cx="4808" cy="2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pic>
          <p:nvPicPr>
            <p:cNvPr id="16390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968"/>
              <a:ext cx="4818" cy="29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églalap 3"/>
          <p:cNvSpPr/>
          <p:nvPr/>
        </p:nvSpPr>
        <p:spPr>
          <a:xfrm>
            <a:off x="539750" y="1520825"/>
            <a:ext cx="8280400" cy="46831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hu-H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188913"/>
            <a:ext cx="8147050" cy="792162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3600" u="sng">
                <a:effectLst>
                  <a:outerShdw blurRad="38100" dist="38100" dir="2700000" algn="tl">
                    <a:srgbClr val="C0C0C0"/>
                  </a:outerShdw>
                </a:effectLst>
              </a:rPr>
              <a:t>A magyar vasúthálózat fejlődése a kezdettől 1914-ig</a:t>
            </a:r>
            <a:r>
              <a:rPr lang="hu-HU" altLang="hu-HU" sz="4000"/>
              <a:t>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hu-HU" altLang="hu-HU"/>
          </a:p>
        </p:txBody>
      </p:sp>
      <p:pic>
        <p:nvPicPr>
          <p:cNvPr id="17412" name="Picture 5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96975"/>
            <a:ext cx="8353425" cy="554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525" y="-26988"/>
            <a:ext cx="9144000" cy="719138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3200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Az ipar és kereskedelem, hitelszervezet fejlődése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98425" y="836613"/>
            <a:ext cx="6265863" cy="4924425"/>
          </a:xfrm>
        </p:spPr>
        <p:txBody>
          <a:bodyPr/>
          <a:lstStyle/>
          <a:p>
            <a:pPr eaLnBrk="1" hangingPunct="1"/>
            <a:r>
              <a:rPr lang="hu-HU" altLang="hu-HU" sz="2800">
                <a:solidFill>
                  <a:schemeClr val="accent2"/>
                </a:solidFill>
              </a:rPr>
              <a:t>Állami támogatással fejlesztik az ipart</a:t>
            </a:r>
            <a:r>
              <a:rPr lang="hu-HU" altLang="hu-HU" sz="2800"/>
              <a:t>: </a:t>
            </a:r>
            <a:r>
              <a:rPr lang="hu-HU" altLang="hu-HU" sz="2800">
                <a:solidFill>
                  <a:srgbClr val="FF0000"/>
                </a:solidFill>
              </a:rPr>
              <a:t>gőzgépek</a:t>
            </a:r>
            <a:r>
              <a:rPr lang="hu-HU" altLang="hu-HU" sz="2800"/>
              <a:t> elterjednek, </a:t>
            </a:r>
            <a:r>
              <a:rPr lang="hu-HU" altLang="hu-HU" sz="2800">
                <a:solidFill>
                  <a:srgbClr val="FF0000"/>
                </a:solidFill>
              </a:rPr>
              <a:t>vaskohászati</a:t>
            </a:r>
            <a:r>
              <a:rPr lang="hu-HU" altLang="hu-HU" sz="2800"/>
              <a:t> centrumok kialakítása </a:t>
            </a:r>
          </a:p>
          <a:p>
            <a:pPr eaLnBrk="1" hangingPunct="1">
              <a:buFontTx/>
              <a:buNone/>
            </a:pPr>
            <a:r>
              <a:rPr lang="hu-HU" altLang="hu-HU" sz="2800">
                <a:cs typeface="Arial" panose="020B0604020202020204" pitchFamily="34" charset="0"/>
              </a:rPr>
              <a:t>	→</a:t>
            </a:r>
            <a:r>
              <a:rPr lang="hu-HU" altLang="hu-HU" sz="2800"/>
              <a:t> a legmodernebb technikát terjesztik el</a:t>
            </a:r>
          </a:p>
          <a:p>
            <a:pPr eaLnBrk="1" hangingPunct="1"/>
            <a:r>
              <a:rPr lang="hu-HU" altLang="hu-HU" sz="2800"/>
              <a:t>A fejlesztéseket </a:t>
            </a:r>
            <a:r>
              <a:rPr lang="hu-HU" altLang="hu-HU" sz="2800">
                <a:solidFill>
                  <a:schemeClr val="accent2"/>
                </a:solidFill>
              </a:rPr>
              <a:t>hitelből finanszírozták</a:t>
            </a:r>
            <a:r>
              <a:rPr lang="hu-HU" altLang="hu-HU" sz="2800"/>
              <a:t>: </a:t>
            </a:r>
            <a:r>
              <a:rPr lang="hu-HU" altLang="hu-HU" sz="2800" b="1"/>
              <a:t>jelentős többletköltséget jelentett</a:t>
            </a:r>
            <a:r>
              <a:rPr lang="hu-HU" altLang="hu-HU" sz="2800"/>
              <a:t>, hogy az osztrákok közvetítésével jutott el hozzánk</a:t>
            </a:r>
          </a:p>
          <a:p>
            <a:pPr eaLnBrk="1" hangingPunct="1"/>
            <a:r>
              <a:rPr lang="hu-HU" altLang="hu-HU" sz="2800"/>
              <a:t>1880-1900 között: </a:t>
            </a:r>
            <a:r>
              <a:rPr lang="hu-HU" altLang="hu-HU" sz="2800" b="1"/>
              <a:t>377 millióról 1703 millióra</a:t>
            </a:r>
            <a:r>
              <a:rPr lang="hu-HU" altLang="hu-HU" sz="2800"/>
              <a:t> nőtt a </a:t>
            </a:r>
            <a:r>
              <a:rPr lang="hu-HU" altLang="hu-HU" sz="2800">
                <a:solidFill>
                  <a:schemeClr val="accent2"/>
                </a:solidFill>
              </a:rPr>
              <a:t>bankok tőkeereje</a:t>
            </a:r>
          </a:p>
        </p:txBody>
      </p:sp>
      <p:pic>
        <p:nvPicPr>
          <p:cNvPr id="18436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693738"/>
            <a:ext cx="3175000" cy="226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Szövegdoboz 2"/>
          <p:cNvSpPr txBox="1">
            <a:spLocks noChangeArrowheads="1"/>
          </p:cNvSpPr>
          <p:nvPr/>
        </p:nvSpPr>
        <p:spPr bwMode="auto">
          <a:xfrm>
            <a:off x="6372225" y="2928938"/>
            <a:ext cx="3175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en-US" b="1"/>
              <a:t>Ózdi kohászati művek</a:t>
            </a:r>
          </a:p>
        </p:txBody>
      </p:sp>
      <p:pic>
        <p:nvPicPr>
          <p:cNvPr id="18438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963" y="3235325"/>
            <a:ext cx="2701925" cy="259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5813425"/>
            <a:ext cx="1609725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2700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legfontosabb iparágazatok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3588"/>
            <a:ext cx="6624638" cy="5543550"/>
          </a:xfrm>
        </p:spPr>
        <p:txBody>
          <a:bodyPr/>
          <a:lstStyle/>
          <a:p>
            <a:pPr eaLnBrk="1" hangingPunct="1"/>
            <a:r>
              <a:rPr lang="hu-HU" altLang="hu-HU" sz="2600" b="1">
                <a:solidFill>
                  <a:srgbClr val="006600"/>
                </a:solidFill>
              </a:rPr>
              <a:t>Nehézipar</a:t>
            </a:r>
            <a:r>
              <a:rPr lang="hu-HU" altLang="hu-HU" sz="2600"/>
              <a:t> – </a:t>
            </a:r>
            <a:r>
              <a:rPr lang="hu-HU" altLang="hu-HU" sz="2600">
                <a:solidFill>
                  <a:schemeClr val="accent2"/>
                </a:solidFill>
              </a:rPr>
              <a:t>vaskohászat (vasipar)</a:t>
            </a:r>
            <a:r>
              <a:rPr lang="hu-HU" altLang="hu-HU" sz="2600"/>
              <a:t>, bányászat és acéltermelés </a:t>
            </a:r>
          </a:p>
          <a:p>
            <a:pPr eaLnBrk="1" hangingPunct="1">
              <a:buFontTx/>
              <a:buNone/>
            </a:pPr>
            <a:r>
              <a:rPr lang="hu-HU" altLang="hu-HU" sz="2600"/>
              <a:t>	oka: a </a:t>
            </a:r>
            <a:r>
              <a:rPr lang="hu-HU" altLang="hu-HU" sz="2600">
                <a:solidFill>
                  <a:schemeClr val="accent2"/>
                </a:solidFill>
              </a:rPr>
              <a:t>közlekedés</a:t>
            </a:r>
            <a:r>
              <a:rPr lang="hu-HU" altLang="hu-HU" sz="2600"/>
              <a:t> (infrastruktúra fejlődése)</a:t>
            </a:r>
          </a:p>
          <a:p>
            <a:pPr eaLnBrk="1" hangingPunct="1">
              <a:buFontTx/>
              <a:buNone/>
            </a:pPr>
            <a:r>
              <a:rPr lang="hu-HU" altLang="hu-HU" sz="2600"/>
              <a:t>	- Ózd, Miskolc (Diósgyőr), Salgótarján</a:t>
            </a:r>
          </a:p>
          <a:p>
            <a:pPr eaLnBrk="1" hangingPunct="1">
              <a:buFontTx/>
              <a:buNone/>
            </a:pPr>
            <a:r>
              <a:rPr lang="hu-HU" altLang="hu-HU" sz="2600"/>
              <a:t>	- </a:t>
            </a:r>
            <a:r>
              <a:rPr lang="hu-HU" altLang="hu-HU" sz="2600" b="1"/>
              <a:t>Ganz Gépgyár, Óbudai Hajógyár, MÁVAG</a:t>
            </a:r>
          </a:p>
          <a:p>
            <a:pPr eaLnBrk="1" hangingPunct="1">
              <a:buFontTx/>
              <a:buNone/>
            </a:pPr>
            <a:r>
              <a:rPr lang="hu-HU" altLang="hu-HU" sz="2600"/>
              <a:t>	- </a:t>
            </a:r>
            <a:r>
              <a:rPr lang="hu-HU" altLang="hu-HU" sz="2600" b="1">
                <a:solidFill>
                  <a:srgbClr val="FF0000"/>
                </a:solidFill>
              </a:rPr>
              <a:t>Weiss Manfréd</a:t>
            </a:r>
            <a:r>
              <a:rPr lang="hu-HU" altLang="hu-HU" sz="2600" b="1"/>
              <a:t> csepeli gépgyára</a:t>
            </a:r>
          </a:p>
          <a:p>
            <a:pPr eaLnBrk="1" hangingPunct="1"/>
            <a:r>
              <a:rPr lang="hu-HU" altLang="hu-HU" sz="2600" b="1">
                <a:solidFill>
                  <a:srgbClr val="006600"/>
                </a:solidFill>
              </a:rPr>
              <a:t>Élelmiszeripar</a:t>
            </a:r>
            <a:r>
              <a:rPr lang="hu-HU" altLang="hu-HU" sz="2600"/>
              <a:t> – </a:t>
            </a:r>
            <a:r>
              <a:rPr lang="hu-HU" altLang="hu-HU" sz="2600">
                <a:solidFill>
                  <a:schemeClr val="accent2"/>
                </a:solidFill>
              </a:rPr>
              <a:t>malomipar (cukor és szesz</a:t>
            </a:r>
            <a:r>
              <a:rPr lang="hu-HU" altLang="hu-HU" sz="2600"/>
              <a:t>)</a:t>
            </a:r>
          </a:p>
          <a:p>
            <a:pPr eaLnBrk="1" hangingPunct="1">
              <a:buFontTx/>
              <a:buNone/>
            </a:pPr>
            <a:r>
              <a:rPr lang="hu-HU" altLang="hu-HU" sz="2600"/>
              <a:t>	- </a:t>
            </a:r>
            <a:r>
              <a:rPr lang="hu-HU" altLang="hu-HU" sz="2600">
                <a:solidFill>
                  <a:srgbClr val="FF0000"/>
                </a:solidFill>
              </a:rPr>
              <a:t>Mechwart András</a:t>
            </a:r>
            <a:r>
              <a:rPr lang="hu-HU" altLang="hu-HU" sz="2600"/>
              <a:t> feltalálta a kéregöntésű hengerszéket</a:t>
            </a:r>
          </a:p>
          <a:p>
            <a:pPr eaLnBrk="1" hangingPunct="1"/>
            <a:r>
              <a:rPr lang="hu-HU" altLang="hu-HU" sz="2600" b="1">
                <a:solidFill>
                  <a:srgbClr val="006600"/>
                </a:solidFill>
              </a:rPr>
              <a:t>Közlekedésügy, bank és hitelügy</a:t>
            </a:r>
          </a:p>
          <a:p>
            <a:pPr eaLnBrk="1" hangingPunct="1">
              <a:buFontTx/>
              <a:buNone/>
            </a:pPr>
            <a:endParaRPr lang="hu-HU" altLang="hu-HU" sz="2600" b="1">
              <a:solidFill>
                <a:srgbClr val="006600"/>
              </a:solidFill>
            </a:endParaRPr>
          </a:p>
        </p:txBody>
      </p:sp>
      <p:pic>
        <p:nvPicPr>
          <p:cNvPr id="19460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790575"/>
            <a:ext cx="2759075" cy="402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238" y="3762375"/>
            <a:ext cx="2471737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536" y="260648"/>
            <a:ext cx="4834856" cy="248655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8"/>
            <a:ext cx="3857625" cy="685800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356992"/>
            <a:ext cx="4551048" cy="341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2065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image11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5513" y="0"/>
            <a:ext cx="5113337" cy="6669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467544" y="2276872"/>
            <a:ext cx="8229600" cy="1296144"/>
          </a:xfrm>
        </p:spPr>
        <p:txBody>
          <a:bodyPr/>
          <a:lstStyle/>
          <a:p>
            <a:pPr marL="0" indent="0" algn="ctr">
              <a:buNone/>
            </a:pPr>
            <a:r>
              <a:rPr lang="hu-HU" sz="5500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3844241877"/>
      </p:ext>
    </p:extLst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432</Words>
  <Application>Microsoft Office PowerPoint</Application>
  <PresentationFormat>Diavetítés a képernyőre (4:3 oldalarány)</PresentationFormat>
  <Paragraphs>65</Paragraphs>
  <Slides>21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21</vt:i4>
      </vt:variant>
    </vt:vector>
  </HeadingPairs>
  <TitlesOfParts>
    <vt:vector size="24" baseType="lpstr">
      <vt:lpstr>Arial</vt:lpstr>
      <vt:lpstr>Calibri</vt:lpstr>
      <vt:lpstr>Alapértelmezett terv</vt:lpstr>
      <vt:lpstr>PowerPoint-bemutató</vt:lpstr>
      <vt:lpstr>Pártviszonyok</vt:lpstr>
      <vt:lpstr>PowerPoint-bemutató</vt:lpstr>
      <vt:lpstr>PowerPoint-bemutató</vt:lpstr>
      <vt:lpstr>Az OMM államszervezete 1867 után</vt:lpstr>
      <vt:lpstr>A dualizmus pártviszonyai MO-n  1867-től 1890-ig </vt:lpstr>
      <vt:lpstr>Tisza Kálmán, a „GENERÁLIS” miniszterelnöksége (1875-1890)</vt:lpstr>
      <vt:lpstr>Tisza Kálmán, a „GENERÁLIS” miniszterelnöksége (1875-1890)</vt:lpstr>
      <vt:lpstr>Az első polgári miniszterelnök Wekerle Sándor</vt:lpstr>
      <vt:lpstr>Demográfiai növekedés a kiegyezés után</vt:lpstr>
      <vt:lpstr>A gazdaság fejlődése</vt:lpstr>
      <vt:lpstr>A magyar gazdaság a dualizmus korában </vt:lpstr>
      <vt:lpstr>Magyarország gazdasága a  XIX. sz. második felében</vt:lpstr>
      <vt:lpstr>Magyarország gazdasága a  XIX. sz. második felében</vt:lpstr>
      <vt:lpstr>1886. Baross Gábor közlekedésügyi miniszter » MÁV</vt:lpstr>
      <vt:lpstr>A magyar vasúthálózat fejlődése a kezdettől 1914-ig </vt:lpstr>
      <vt:lpstr>Az ipar és kereskedelem, hitelszervezet fejlődése</vt:lpstr>
      <vt:lpstr>A legfontosabb iparágazatok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Mo. a dualizmus korában</dc:title>
  <dc:creator>carolus</dc:creator>
  <cp:lastModifiedBy>os</cp:lastModifiedBy>
  <cp:revision>36</cp:revision>
  <dcterms:created xsi:type="dcterms:W3CDTF">2007-10-10T05:37:40Z</dcterms:created>
  <dcterms:modified xsi:type="dcterms:W3CDTF">2025-01-09T21:32:17Z</dcterms:modified>
</cp:coreProperties>
</file>