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6" r:id="rId5"/>
    <p:sldId id="271" r:id="rId6"/>
    <p:sldId id="275" r:id="rId7"/>
    <p:sldId id="285" r:id="rId8"/>
    <p:sldId id="276" r:id="rId9"/>
    <p:sldId id="277" r:id="rId10"/>
    <p:sldId id="278" r:id="rId11"/>
    <p:sldId id="279" r:id="rId12"/>
    <p:sldId id="280" r:id="rId13"/>
    <p:sldId id="282" r:id="rId14"/>
    <p:sldId id="281" r:id="rId15"/>
    <p:sldId id="284" r:id="rId16"/>
    <p:sldId id="283" r:id="rId17"/>
    <p:sldId id="286" r:id="rId18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90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CC1E9-2BF4-48C5-B03B-EF7BA3BBE2B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59971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F4367-18B2-4C95-BF46-84B1045EB37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88790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9200F-96BE-44A1-B054-5F8891DE2B1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61191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5CF23-A54C-4112-9EF9-12994D1C8A3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37269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848D9-4542-4883-AAB1-962F9F301C8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212190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BA3AE-E1BD-4060-A1CE-B1967E8E72C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861323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A8A788-E8F6-4A9D-BE2B-518C0CEDCE7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9974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91D53-26D9-4E1F-9C73-337878C5CD9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41094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088FA-8948-4304-AFA6-F0BF5521DFC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99747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C18E3-305A-47BE-8B21-F6F9CAFA69A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93084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04DF3-0100-4F93-8D18-30A9295BDD0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56953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03301-7E10-4377-8B03-14B69473933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84118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Mintaszöveg szerkesztése</a:t>
            </a:r>
          </a:p>
          <a:p>
            <a:pPr lvl="1"/>
            <a:r>
              <a:rPr lang="hu-HU" altLang="en-US" smtClean="0"/>
              <a:t>Második szint</a:t>
            </a:r>
          </a:p>
          <a:p>
            <a:pPr lvl="2"/>
            <a:r>
              <a:rPr lang="hu-HU" altLang="en-US" smtClean="0"/>
              <a:t>Harmadik szint</a:t>
            </a:r>
          </a:p>
          <a:p>
            <a:pPr lvl="3"/>
            <a:r>
              <a:rPr lang="hu-HU" altLang="en-US" smtClean="0"/>
              <a:t>Negyedik szint</a:t>
            </a:r>
          </a:p>
          <a:p>
            <a:pPr lvl="4"/>
            <a:r>
              <a:rPr lang="hu-HU" altLang="en-US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701AD25-C895-48C8-B046-A3111AD2CB8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upload.wikimedia.org/wikipedia/commons/a/a4/Flag_of_the_United_States.sv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upload.wikimedia.org/wikipedia/commons/4/43/Great_Seal_of_the_US.p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upload.wikimedia.org/wikipedia/commons/a/a5/Map_of_USA_with_state_names.sv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hyperlink" Target="http://hu.wikipedia.org/w/index.php?title=F%C3%A1jl:USA_Map_1864_including_Civil_War_Divisions.png&amp;filetimestamp=2006070320144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://upload.wikimedia.org/wikipedia/commons/1/10/USA_Map_1864_including_Civil_War_Divisions.png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Kép:Flag of the United States.sv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20000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420938"/>
            <a:ext cx="9144000" cy="1584325"/>
          </a:xfrm>
        </p:spPr>
        <p:txBody>
          <a:bodyPr anchor="ctr"/>
          <a:lstStyle/>
          <a:p>
            <a:pPr eaLnBrk="1" hangingPunct="1">
              <a:defRPr/>
            </a:pPr>
            <a:r>
              <a:rPr lang="hu-HU" altLang="en-US" sz="4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Az Amerikai Egyesült Államok</a:t>
            </a:r>
            <a:br>
              <a:rPr lang="hu-HU" altLang="en-US" sz="4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en-US" sz="4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kialakulása</a:t>
            </a:r>
          </a:p>
        </p:txBody>
      </p:sp>
      <p:pic>
        <p:nvPicPr>
          <p:cNvPr id="2052" name="Picture 7" descr="Kép:Great Seal of the US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5" y="3644900"/>
            <a:ext cx="3038475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8"/>
          <p:cNvSpPr>
            <a:spLocks noChangeArrowheads="1"/>
          </p:cNvSpPr>
          <p:nvPr/>
        </p:nvSpPr>
        <p:spPr bwMode="auto">
          <a:xfrm>
            <a:off x="3492500" y="6291263"/>
            <a:ext cx="3384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en-US" sz="1800" b="1"/>
              <a:t>pluribus unum</a:t>
            </a:r>
            <a:r>
              <a:rPr lang="hu-HU" altLang="en-US" sz="1800"/>
              <a:t> (sokból egy)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66357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Bevándorlók északon és délen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8738" y="809625"/>
            <a:ext cx="4392612" cy="4525963"/>
          </a:xfrm>
        </p:spPr>
        <p:txBody>
          <a:bodyPr/>
          <a:lstStyle/>
          <a:p>
            <a:pPr eaLnBrk="1" hangingPunct="1"/>
            <a:r>
              <a:rPr lang="hu-HU" altLang="en-US" sz="2800" u="sng" smtClean="0"/>
              <a:t>Észak</a:t>
            </a:r>
          </a:p>
          <a:p>
            <a:pPr lvl="1" eaLnBrk="1" hangingPunct="1"/>
            <a:r>
              <a:rPr lang="hu-HU" altLang="en-US" sz="2400" smtClean="0">
                <a:solidFill>
                  <a:schemeClr val="accent2"/>
                </a:solidFill>
              </a:rPr>
              <a:t>Puritánok</a:t>
            </a:r>
            <a:r>
              <a:rPr lang="hu-HU" altLang="en-US" sz="2400" smtClean="0"/>
              <a:t> alapítják</a:t>
            </a:r>
          </a:p>
          <a:p>
            <a:pPr lvl="1" eaLnBrk="1" hangingPunct="1">
              <a:buFontTx/>
              <a:buNone/>
            </a:pPr>
            <a:r>
              <a:rPr lang="hu-HU" altLang="en-US" sz="2000" smtClean="0"/>
              <a:t>(XVII. sz. Mayflower hajó - Angliából)</a:t>
            </a:r>
          </a:p>
          <a:p>
            <a:pPr lvl="1" eaLnBrk="1" hangingPunct="1">
              <a:buFontTx/>
              <a:buNone/>
            </a:pPr>
            <a:r>
              <a:rPr lang="hu-HU" altLang="en-US" sz="2400" smtClean="0">
                <a:cs typeface="Arial" panose="020B0604020202020204" pitchFamily="34" charset="0"/>
              </a:rPr>
              <a:t>→ </a:t>
            </a:r>
            <a:r>
              <a:rPr lang="hu-HU" altLang="en-US" sz="2400" smtClean="0"/>
              <a:t>protestánsok</a:t>
            </a:r>
          </a:p>
          <a:p>
            <a:pPr lvl="1" eaLnBrk="1" hangingPunct="1"/>
            <a:r>
              <a:rPr lang="hu-HU" altLang="en-US" sz="2400" smtClean="0">
                <a:solidFill>
                  <a:schemeClr val="accent2"/>
                </a:solidFill>
              </a:rPr>
              <a:t>Farmergazdaság</a:t>
            </a:r>
          </a:p>
          <a:p>
            <a:pPr lvl="1" eaLnBrk="1" hangingPunct="1">
              <a:buFontTx/>
              <a:buNone/>
            </a:pPr>
            <a:r>
              <a:rPr lang="en-US" altLang="en-US" sz="2400" smtClean="0">
                <a:solidFill>
                  <a:schemeClr val="accent2"/>
                </a:solidFill>
                <a:cs typeface="Arial" panose="020B0604020202020204" pitchFamily="34" charset="0"/>
              </a:rPr>
              <a:t>»</a:t>
            </a:r>
            <a:r>
              <a:rPr lang="sk-SK" altLang="en-US" sz="2400" smtClean="0">
                <a:solidFill>
                  <a:schemeClr val="accent2"/>
                </a:solidFill>
                <a:cs typeface="Arial" panose="020B0604020202020204" pitchFamily="34" charset="0"/>
              </a:rPr>
              <a:t> ipari termelés</a:t>
            </a:r>
          </a:p>
          <a:p>
            <a:pPr lvl="1" eaLnBrk="1" hangingPunct="1">
              <a:buFontTx/>
              <a:buNone/>
            </a:pPr>
            <a:r>
              <a:rPr lang="sk-SK" altLang="en-US" sz="2400" smtClean="0">
                <a:solidFill>
                  <a:schemeClr val="accent2"/>
                </a:solidFill>
                <a:cs typeface="Arial" panose="020B0604020202020204" pitchFamily="34" charset="0"/>
              </a:rPr>
              <a:t>Iparcikkek termelése Dél részére (eladásra)</a:t>
            </a:r>
            <a:endParaRPr lang="hu-HU" altLang="en-US" sz="2400" smtClean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427538" y="841375"/>
            <a:ext cx="4716462" cy="4525963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2800" u="sng" dirty="0" smtClean="0">
                <a:latin typeface="+mj-lt"/>
              </a:rPr>
              <a:t>Dél</a:t>
            </a:r>
          </a:p>
          <a:p>
            <a:pPr lvl="1" eaLnBrk="1" hangingPunct="1">
              <a:defRPr/>
            </a:pPr>
            <a:r>
              <a:rPr lang="hu-HU" altLang="en-US" sz="2400" dirty="0" smtClean="0"/>
              <a:t>Bekapcsolódik az angol világkereskedelembe:</a:t>
            </a:r>
          </a:p>
          <a:p>
            <a:pPr lvl="1" eaLnBrk="1" hangingPunct="1">
              <a:buFontTx/>
              <a:buNone/>
              <a:defRPr/>
            </a:pPr>
            <a:r>
              <a:rPr lang="en-US" altLang="en-US" sz="2400" dirty="0" smtClean="0">
                <a:solidFill>
                  <a:schemeClr val="accent2"/>
                </a:solidFill>
                <a:cs typeface="Arial" panose="020B0604020202020204" pitchFamily="34" charset="0"/>
              </a:rPr>
              <a:t>»</a:t>
            </a:r>
            <a:r>
              <a:rPr lang="hu-HU" altLang="en-US" sz="2400" dirty="0" smtClean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hu-HU" altLang="en-US" sz="2400" dirty="0" smtClean="0">
                <a:solidFill>
                  <a:schemeClr val="accent2"/>
                </a:solidFill>
              </a:rPr>
              <a:t>Nagybirtok / ültetvényes</a:t>
            </a:r>
            <a:r>
              <a:rPr lang="hu-HU" altLang="en-US" sz="2400" dirty="0" smtClean="0"/>
              <a:t> gazdálkodás</a:t>
            </a:r>
          </a:p>
          <a:p>
            <a:pPr lvl="1" eaLnBrk="1" hangingPunct="1">
              <a:defRPr/>
            </a:pPr>
            <a:r>
              <a:rPr lang="hu-HU" altLang="en-US" sz="2400" dirty="0" smtClean="0">
                <a:solidFill>
                  <a:schemeClr val="accent2"/>
                </a:solidFill>
              </a:rPr>
              <a:t>gyapottermelés</a:t>
            </a:r>
            <a:r>
              <a:rPr lang="hu-HU" altLang="en-US" sz="2400" dirty="0" smtClean="0"/>
              <a:t>, </a:t>
            </a:r>
          </a:p>
          <a:p>
            <a:pPr lvl="1" eaLnBrk="1" hangingPunct="1">
              <a:defRPr/>
            </a:pPr>
            <a:r>
              <a:rPr lang="hu-HU" altLang="en-US" sz="2400" dirty="0" smtClean="0"/>
              <a:t>fekete </a:t>
            </a:r>
            <a:r>
              <a:rPr lang="hu-HU" altLang="en-US" sz="2400" dirty="0" smtClean="0">
                <a:solidFill>
                  <a:schemeClr val="accent2"/>
                </a:solidFill>
              </a:rPr>
              <a:t>rabszolgák;</a:t>
            </a:r>
          </a:p>
          <a:p>
            <a:pPr marL="457200" lvl="1" indent="0" eaLnBrk="1" hangingPunct="1">
              <a:buFontTx/>
              <a:buNone/>
              <a:defRPr/>
            </a:pPr>
            <a:endParaRPr lang="hu-HU" altLang="en-US" sz="2400" dirty="0" smtClean="0">
              <a:solidFill>
                <a:schemeClr val="accent2"/>
              </a:solidFill>
            </a:endParaRPr>
          </a:p>
          <a:p>
            <a:pPr lvl="1" eaLnBrk="1" hangingPunct="1">
              <a:defRPr/>
            </a:pPr>
            <a:endParaRPr lang="hu-HU" altLang="en-US" sz="2400" dirty="0" smtClean="0">
              <a:solidFill>
                <a:schemeClr val="accent2"/>
              </a:solidFill>
            </a:endParaRPr>
          </a:p>
        </p:txBody>
      </p:sp>
      <p:pic>
        <p:nvPicPr>
          <p:cNvPr id="3077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8" y="4581525"/>
            <a:ext cx="4225925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938" y="4440238"/>
            <a:ext cx="3870325" cy="230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build="p"/>
      <p:bldP spid="410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8"/>
            <a:ext cx="8229600" cy="706437"/>
          </a:xfrm>
        </p:spPr>
        <p:txBody>
          <a:bodyPr/>
          <a:lstStyle/>
          <a:p>
            <a:pPr eaLnBrk="1" hangingPunct="1"/>
            <a:r>
              <a:rPr lang="hu-HU" altLang="en-US" b="1" i="1" u="sng" smtClean="0"/>
              <a:t>Előzmények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229600" cy="82867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gyarmatok népességének gyarapodása</a:t>
            </a:r>
          </a:p>
          <a:p>
            <a:pPr eaLnBrk="1" hangingPunct="1">
              <a:buFontTx/>
              <a:buNone/>
              <a:defRPr/>
            </a:pPr>
            <a:endParaRPr lang="hu-HU" altLang="en-US" dirty="0" smtClean="0"/>
          </a:p>
        </p:txBody>
      </p:sp>
      <p:graphicFrame>
        <p:nvGraphicFramePr>
          <p:cNvPr id="3101" name="Group 29"/>
          <p:cNvGraphicFramePr>
            <a:graphicFrameLocks noGrp="1"/>
          </p:cNvGraphicFramePr>
          <p:nvPr/>
        </p:nvGraphicFramePr>
        <p:xfrm>
          <a:off x="1404938" y="1484313"/>
          <a:ext cx="6334125" cy="2117725"/>
        </p:xfrm>
        <a:graphic>
          <a:graphicData uri="http://schemas.openxmlformats.org/drawingml/2006/table">
            <a:tbl>
              <a:tblPr/>
              <a:tblGrid>
                <a:gridCol w="3166269">
                  <a:extLst>
                    <a:ext uri="{9D8B030D-6E8A-4147-A177-3AD203B41FA5}">
                      <a16:colId xmlns:a16="http://schemas.microsoft.com/office/drawing/2014/main" val="2228045568"/>
                    </a:ext>
                  </a:extLst>
                </a:gridCol>
                <a:gridCol w="3167856">
                  <a:extLst>
                    <a:ext uri="{9D8B030D-6E8A-4147-A177-3AD203B41FA5}">
                      <a16:colId xmlns:a16="http://schemas.microsoft.com/office/drawing/2014/main" val="2255777057"/>
                    </a:ext>
                  </a:extLst>
                </a:gridCol>
              </a:tblGrid>
              <a:tr h="5180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1620</a:t>
                      </a:r>
                    </a:p>
                  </a:txBody>
                  <a:tcPr marL="91417" marR="91417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2.500</a:t>
                      </a:r>
                    </a:p>
                  </a:txBody>
                  <a:tcPr marL="91417" marR="91417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4068892"/>
                  </a:ext>
                </a:extLst>
              </a:tr>
              <a:tr h="5634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1670</a:t>
                      </a:r>
                    </a:p>
                  </a:txBody>
                  <a:tcPr marL="91417" marR="91417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114.000</a:t>
                      </a:r>
                    </a:p>
                  </a:txBody>
                  <a:tcPr marL="91417" marR="91417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390570"/>
                  </a:ext>
                </a:extLst>
              </a:tr>
              <a:tr h="5180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1720</a:t>
                      </a:r>
                    </a:p>
                  </a:txBody>
                  <a:tcPr marL="91417" marR="91417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300.000</a:t>
                      </a:r>
                    </a:p>
                  </a:txBody>
                  <a:tcPr marL="91417" marR="91417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0134528"/>
                  </a:ext>
                </a:extLst>
              </a:tr>
              <a:tr h="5180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1775</a:t>
                      </a:r>
                    </a:p>
                  </a:txBody>
                  <a:tcPr marL="91417" marR="91417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2.000.000</a:t>
                      </a:r>
                    </a:p>
                  </a:txBody>
                  <a:tcPr marL="91417" marR="91417"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1311191"/>
                  </a:ext>
                </a:extLst>
              </a:tr>
            </a:tbl>
          </a:graphicData>
        </a:graphic>
      </p:graphicFrame>
      <p:pic>
        <p:nvPicPr>
          <p:cNvPr id="4117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636963"/>
            <a:ext cx="3478212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3825"/>
            <a:ext cx="5400675" cy="278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469900" y="15875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36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Az amerikai gyarmatok betelepülése</a:t>
            </a:r>
          </a:p>
        </p:txBody>
      </p:sp>
      <p:pic>
        <p:nvPicPr>
          <p:cNvPr id="5123" name="Picture 6" descr="usa_betelepul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1023938"/>
            <a:ext cx="8955088" cy="557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6148" name="Picture 5" descr="Kép:Map of USA with state names.sv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04813"/>
            <a:ext cx="8988425" cy="58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40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Új nagyhatalom születése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6840538" cy="5732462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2500" dirty="0" smtClean="0"/>
              <a:t>A függetlenség kivívása </a:t>
            </a:r>
            <a:r>
              <a:rPr lang="hu-HU" altLang="en-US" sz="2500" dirty="0" smtClean="0">
                <a:cs typeface="Arial" panose="020B0604020202020204" pitchFamily="34" charset="0"/>
              </a:rPr>
              <a:t>→ területi növekedés</a:t>
            </a:r>
          </a:p>
          <a:p>
            <a:pPr eaLnBrk="1" hangingPunct="1">
              <a:buFontTx/>
              <a:buNone/>
              <a:defRPr/>
            </a:pPr>
            <a:r>
              <a:rPr lang="hu-HU" altLang="en-US" sz="2500" dirty="0" smtClean="0">
                <a:cs typeface="Arial" panose="020B0604020202020204" pitchFamily="34" charset="0"/>
              </a:rPr>
              <a:t>	(XIX. sz. közepén már a Csendes-óceán a határa)</a:t>
            </a:r>
          </a:p>
          <a:p>
            <a:pPr eaLnBrk="1" hangingPunct="1">
              <a:buFontTx/>
              <a:buNone/>
              <a:defRPr/>
            </a:pPr>
            <a:r>
              <a:rPr lang="hu-HU" altLang="en-US" sz="25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Jellemzők:</a:t>
            </a:r>
          </a:p>
          <a:p>
            <a:pPr eaLnBrk="1" hangingPunct="1">
              <a:defRPr/>
            </a:pPr>
            <a:r>
              <a:rPr lang="hu-HU" altLang="en-US" sz="25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A </a:t>
            </a:r>
            <a:r>
              <a:rPr lang="hu-HU" altLang="en-US" sz="25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bevándorlók</a:t>
            </a:r>
            <a:r>
              <a:rPr lang="hu-HU" altLang="en-US" sz="25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 létszáma óriási (munkaerő)</a:t>
            </a:r>
          </a:p>
          <a:p>
            <a:pPr eaLnBrk="1" hangingPunct="1">
              <a:defRPr/>
            </a:pPr>
            <a:r>
              <a:rPr lang="hu-HU" altLang="en-US" sz="25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Az </a:t>
            </a:r>
            <a:r>
              <a:rPr lang="hu-HU" altLang="en-US" sz="25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ipari forradalom</a:t>
            </a:r>
            <a:r>
              <a:rPr lang="hu-HU" altLang="en-US" sz="25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 közvetlen átvétele-alkalmazása</a:t>
            </a:r>
          </a:p>
          <a:p>
            <a:pPr eaLnBrk="1" hangingPunct="1">
              <a:defRPr/>
            </a:pPr>
            <a:r>
              <a:rPr lang="hu-HU" altLang="en-US" sz="25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Tőkeerős vállalkozói réteg megjelenése (vasút*)</a:t>
            </a:r>
          </a:p>
          <a:p>
            <a:pPr eaLnBrk="1" hangingPunct="1">
              <a:defRPr/>
            </a:pPr>
            <a:r>
              <a:rPr lang="hu-HU" altLang="en-US" sz="25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Őslakos indiánok pusztulása/pusztítása</a:t>
            </a:r>
          </a:p>
          <a:p>
            <a:pPr eaLnBrk="1" hangingPunct="1">
              <a:defRPr/>
            </a:pPr>
            <a:r>
              <a:rPr lang="hu-HU" altLang="en-US" sz="25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Monroe-elv</a:t>
            </a:r>
            <a:r>
              <a:rPr lang="hu-HU" altLang="en-US" sz="25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: „Amerika az amerikaiaké” </a:t>
            </a:r>
            <a:r>
              <a:rPr lang="hu-HU" altLang="en-US" sz="2500" dirty="0" smtClean="0">
                <a:cs typeface="Arial" panose="020B0604020202020204" pitchFamily="34" charset="0"/>
              </a:rPr>
              <a:t>→ befolyás a szabaddá vált Latin-Amerikában</a:t>
            </a:r>
            <a:endParaRPr lang="hu-HU" altLang="en-US" sz="2500" dirty="0" smtClean="0">
              <a:effectLst>
                <a:outerShdw blurRad="38100" dist="38100" dir="2700000" algn="tl">
                  <a:srgbClr val="C0C0C0"/>
                </a:outerShdw>
              </a:effectLst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hu-HU" altLang="en-US" sz="2500" dirty="0" smtClean="0">
              <a:effectLst>
                <a:outerShdw blurRad="38100" dist="38100" dir="2700000" algn="tl">
                  <a:srgbClr val="C0C0C0"/>
                </a:outerShdw>
              </a:effectLst>
              <a:cs typeface="Arial" panose="020B060402020202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hu-HU" altLang="en-US" sz="2500" u="sng" dirty="0" smtClean="0">
              <a:effectLst>
                <a:outerShdw blurRad="38100" dist="38100" dir="2700000" algn="tl">
                  <a:srgbClr val="C0C0C0"/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717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1628775"/>
            <a:ext cx="2687637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0"/>
            <a:ext cx="5263818" cy="6878312"/>
          </a:xfrm>
        </p:spPr>
      </p:pic>
    </p:spTree>
    <p:extLst>
      <p:ext uri="{BB962C8B-B14F-4D97-AF65-F5344CB8AC3E}">
        <p14:creationId xmlns:p14="http://schemas.microsoft.com/office/powerpoint/2010/main" val="3688000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sz="3600" u="sng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Az Egyesült Államok terjeszkedése a XIX. század első felében</a:t>
            </a:r>
            <a:r>
              <a:rPr lang="hu-HU" sz="4000" smtClean="0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8196" name="Picture 5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12875"/>
            <a:ext cx="7704137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503237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Út a polgárháború felé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81050"/>
            <a:ext cx="8999538" cy="6192838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»</a:t>
            </a:r>
            <a:r>
              <a:rPr lang="hu-HU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hu-H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Az ipari fejlődés óriási méreteket öltött</a:t>
            </a:r>
          </a:p>
          <a:p>
            <a:pPr eaLnBrk="1" hangingPunct="1">
              <a:defRPr/>
            </a:pPr>
            <a:r>
              <a:rPr lang="hu-HU" sz="2800" dirty="0" smtClean="0"/>
              <a:t>A nemzetközi  ker.-ben az USA </a:t>
            </a:r>
            <a:r>
              <a:rPr lang="hu-HU" sz="2800" dirty="0" err="1" smtClean="0">
                <a:solidFill>
                  <a:srgbClr val="CC0000"/>
                </a:solidFill>
              </a:rPr>
              <a:t>m.gazd</a:t>
            </a:r>
            <a:r>
              <a:rPr lang="hu-HU" sz="2800" dirty="0" smtClean="0">
                <a:solidFill>
                  <a:srgbClr val="CC0000"/>
                </a:solidFill>
              </a:rPr>
              <a:t>-i termelő</a:t>
            </a:r>
          </a:p>
          <a:p>
            <a:pPr eaLnBrk="1" hangingPunct="1">
              <a:buFontTx/>
              <a:buNone/>
              <a:defRPr/>
            </a:pPr>
            <a:r>
              <a:rPr lang="hu-HU" sz="2600" dirty="0" smtClean="0"/>
              <a:t>(</a:t>
            </a:r>
            <a:r>
              <a:rPr lang="hu-HU" sz="2600" b="1" dirty="0" smtClean="0"/>
              <a:t>Észak</a:t>
            </a:r>
            <a:r>
              <a:rPr lang="hu-HU" sz="2600" dirty="0" smtClean="0"/>
              <a:t> – </a:t>
            </a:r>
            <a:r>
              <a:rPr lang="hu-HU" sz="2600" dirty="0" smtClean="0">
                <a:solidFill>
                  <a:srgbClr val="0000FF"/>
                </a:solidFill>
              </a:rPr>
              <a:t>gabona, farmer</a:t>
            </a:r>
            <a:r>
              <a:rPr lang="hu-HU" sz="2600" dirty="0" smtClean="0"/>
              <a:t>; </a:t>
            </a:r>
            <a:r>
              <a:rPr lang="hu-HU" sz="2600" b="1" dirty="0" smtClean="0"/>
              <a:t>Dél</a:t>
            </a:r>
            <a:r>
              <a:rPr lang="hu-HU" sz="2600" dirty="0" smtClean="0"/>
              <a:t> – </a:t>
            </a:r>
            <a:r>
              <a:rPr lang="hu-HU" sz="2600" dirty="0" smtClean="0">
                <a:solidFill>
                  <a:srgbClr val="0000FF"/>
                </a:solidFill>
              </a:rPr>
              <a:t>ültetvények, rabszolgák</a:t>
            </a:r>
            <a:r>
              <a:rPr lang="hu-HU" sz="2600" dirty="0" smtClean="0"/>
              <a:t>)</a:t>
            </a:r>
          </a:p>
          <a:p>
            <a:pPr eaLnBrk="1" hangingPunct="1">
              <a:defRPr/>
            </a:pPr>
            <a:r>
              <a:rPr lang="hu-HU" sz="2800" dirty="0" smtClean="0"/>
              <a:t>Északon fejlettebb az </a:t>
            </a:r>
            <a:r>
              <a:rPr lang="hu-HU" sz="2800" dirty="0" smtClean="0">
                <a:solidFill>
                  <a:srgbClr val="CC0000"/>
                </a:solidFill>
              </a:rPr>
              <a:t>ipari termelés</a:t>
            </a:r>
            <a:r>
              <a:rPr lang="hu-HU" sz="2800" dirty="0" smtClean="0"/>
              <a:t> (iparcikkek)</a:t>
            </a:r>
            <a:r>
              <a:rPr lang="hu-HU" sz="2600" dirty="0" smtClean="0"/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sz="2600" dirty="0" smtClean="0">
                <a:cs typeface="Arial" charset="0"/>
              </a:rPr>
              <a:t>»</a:t>
            </a:r>
            <a:r>
              <a:rPr lang="hu-HU" sz="2600" dirty="0" smtClean="0">
                <a:cs typeface="Arial" charset="0"/>
              </a:rPr>
              <a:t> gazdasági érdekek küzdelme a jellemző (más struktúra)</a:t>
            </a:r>
          </a:p>
          <a:p>
            <a:pPr eaLnBrk="1" hangingPunct="1">
              <a:buFontTx/>
              <a:buNone/>
              <a:defRPr/>
            </a:pPr>
            <a:r>
              <a:rPr lang="hu-HU" sz="2600" b="1" dirty="0" smtClean="0">
                <a:cs typeface="Arial" charset="0"/>
              </a:rPr>
              <a:t>É </a:t>
            </a:r>
            <a:r>
              <a:rPr lang="hu-HU" sz="2600" dirty="0" smtClean="0">
                <a:cs typeface="Arial" charset="0"/>
              </a:rPr>
              <a:t>– iparcikkeit délnek akarja eladni </a:t>
            </a:r>
            <a:r>
              <a:rPr lang="hu-HU" sz="2400" dirty="0" smtClean="0">
                <a:cs typeface="Arial" charset="0"/>
              </a:rPr>
              <a:t>(bent tartani a terméket)</a:t>
            </a:r>
            <a:r>
              <a:rPr lang="hu-HU" sz="2600" dirty="0" smtClean="0">
                <a:cs typeface="Arial" charset="0"/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hu-HU" sz="2600" b="1" dirty="0" smtClean="0">
                <a:cs typeface="Arial" charset="0"/>
              </a:rPr>
              <a:t>D</a:t>
            </a:r>
            <a:r>
              <a:rPr lang="hu-HU" sz="2600" dirty="0" smtClean="0">
                <a:cs typeface="Arial" charset="0"/>
              </a:rPr>
              <a:t> – Európával való szabad kereskedelem (nagy haszon)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 smtClean="0">
                <a:cs typeface="Arial" charset="0"/>
              </a:rPr>
              <a:t>»</a:t>
            </a:r>
            <a:r>
              <a:rPr lang="hu-HU" sz="2800" dirty="0" smtClean="0">
                <a:cs typeface="Arial" charset="0"/>
              </a:rPr>
              <a:t> a konfliktusforrás az új területek csatlakozása volt</a:t>
            </a:r>
          </a:p>
          <a:p>
            <a:pPr eaLnBrk="1" hangingPunct="1">
              <a:buFontTx/>
              <a:buNone/>
              <a:defRPr/>
            </a:pPr>
            <a:r>
              <a:rPr lang="hu-HU" sz="28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	</a:t>
            </a:r>
            <a:r>
              <a:rPr lang="hu-HU" sz="26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? Melyik struktúrát alkalmazzák rajta </a:t>
            </a:r>
          </a:p>
          <a:p>
            <a:pPr eaLnBrk="1" hangingPunct="1">
              <a:buFontTx/>
              <a:buNone/>
              <a:defRPr/>
            </a:pPr>
            <a:r>
              <a:rPr lang="hu-HU" sz="26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	? Engedélyezzék-e a rabszolgatartást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 smtClean="0">
                <a:cs typeface="Arial" charset="0"/>
              </a:rPr>
              <a:t>»</a:t>
            </a:r>
            <a:r>
              <a:rPr lang="hu-HU" sz="2800" dirty="0" smtClean="0">
                <a:cs typeface="Arial" charset="0"/>
              </a:rPr>
              <a:t> Északon előtérbe került a liberális gondolkodás</a:t>
            </a:r>
          </a:p>
          <a:p>
            <a:pPr eaLnBrk="1" hangingPunct="1">
              <a:buFontTx/>
              <a:buNone/>
              <a:defRPr/>
            </a:pPr>
            <a:r>
              <a:rPr lang="hu-HU" sz="2800" dirty="0" smtClean="0">
                <a:cs typeface="Arial" charset="0"/>
              </a:rPr>
              <a:t>	→ </a:t>
            </a:r>
            <a:r>
              <a:rPr lang="hu-HU" sz="2800" dirty="0" smtClean="0">
                <a:solidFill>
                  <a:srgbClr val="0000FF"/>
                </a:solidFill>
                <a:cs typeface="Arial" charset="0"/>
              </a:rPr>
              <a:t>a rabszolgaság eltörlése</a:t>
            </a:r>
            <a:r>
              <a:rPr lang="hu-HU" sz="2800" dirty="0" smtClean="0">
                <a:cs typeface="Arial" charset="0"/>
              </a:rPr>
              <a:t> (</a:t>
            </a:r>
            <a:r>
              <a:rPr lang="hu-HU" sz="2800" dirty="0" err="1" smtClean="0">
                <a:solidFill>
                  <a:srgbClr val="CC0000"/>
                </a:solidFill>
                <a:cs typeface="Arial" charset="0"/>
              </a:rPr>
              <a:t>abolicionista</a:t>
            </a:r>
            <a:r>
              <a:rPr lang="hu-HU" sz="2800" dirty="0" smtClean="0">
                <a:solidFill>
                  <a:srgbClr val="CC0000"/>
                </a:solidFill>
                <a:cs typeface="Arial" charset="0"/>
              </a:rPr>
              <a:t> mozgalom</a:t>
            </a:r>
            <a:r>
              <a:rPr lang="hu-HU" sz="2800" dirty="0" smtClean="0">
                <a:cs typeface="Arial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1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17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Út a polgárháború felé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513"/>
            <a:ext cx="5508625" cy="58054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altLang="en-US" smtClean="0"/>
              <a:t>1854 </a:t>
            </a:r>
            <a:r>
              <a:rPr lang="hu-HU" altLang="en-US" b="1" smtClean="0">
                <a:solidFill>
                  <a:srgbClr val="CC0000"/>
                </a:solidFill>
              </a:rPr>
              <a:t>Republikánus </a:t>
            </a:r>
            <a:r>
              <a:rPr lang="hu-HU" altLang="en-US" sz="2800" b="1" smtClean="0">
                <a:solidFill>
                  <a:srgbClr val="CC0000"/>
                </a:solidFill>
              </a:rPr>
              <a:t>Párt</a:t>
            </a:r>
            <a:r>
              <a:rPr lang="hu-HU" altLang="en-US" smtClean="0"/>
              <a:t> északon</a:t>
            </a:r>
          </a:p>
          <a:p>
            <a:pPr eaLnBrk="1" hangingPunct="1"/>
            <a:r>
              <a:rPr lang="hu-HU" altLang="en-US" sz="2800" smtClean="0">
                <a:solidFill>
                  <a:srgbClr val="0000FF"/>
                </a:solidFill>
              </a:rPr>
              <a:t>védvám bevezetése</a:t>
            </a:r>
            <a:r>
              <a:rPr lang="hu-HU" altLang="en-US" sz="2800" smtClean="0"/>
              <a:t> </a:t>
            </a:r>
            <a:r>
              <a:rPr lang="hu-HU" altLang="en-US" sz="2600" smtClean="0"/>
              <a:t>(hazai gazdaság védelme)</a:t>
            </a:r>
          </a:p>
          <a:p>
            <a:pPr eaLnBrk="1" hangingPunct="1"/>
            <a:r>
              <a:rPr lang="hu-HU" altLang="en-US" sz="2800" smtClean="0">
                <a:solidFill>
                  <a:srgbClr val="0000FF"/>
                </a:solidFill>
              </a:rPr>
              <a:t>rabszolgafelszabadítás</a:t>
            </a:r>
            <a:r>
              <a:rPr lang="hu-HU" altLang="en-US" sz="2800" smtClean="0"/>
              <a:t> kérdése</a:t>
            </a:r>
          </a:p>
          <a:p>
            <a:pPr eaLnBrk="1" hangingPunct="1"/>
            <a:r>
              <a:rPr lang="hu-HU" altLang="en-US" sz="2800" smtClean="0">
                <a:solidFill>
                  <a:srgbClr val="0000FF"/>
                </a:solidFill>
              </a:rPr>
              <a:t>szabad földfoglalás</a:t>
            </a:r>
            <a:r>
              <a:rPr lang="hu-HU" altLang="en-US" sz="2800" smtClean="0"/>
              <a:t> a farmereknek</a:t>
            </a:r>
          </a:p>
          <a:p>
            <a:pPr eaLnBrk="1" hangingPunct="1">
              <a:buFontTx/>
              <a:buNone/>
            </a:pPr>
            <a:r>
              <a:rPr lang="hu-HU" altLang="en-US" sz="2800" smtClean="0"/>
              <a:t>1860 elnökválasztás </a:t>
            </a:r>
            <a:r>
              <a:rPr lang="en-US" altLang="en-US" sz="2800" smtClean="0">
                <a:cs typeface="Arial" panose="020B0604020202020204" pitchFamily="34" charset="0"/>
              </a:rPr>
              <a:t>»</a:t>
            </a:r>
            <a:r>
              <a:rPr lang="hu-HU" altLang="en-US" sz="2800" b="1" smtClean="0">
                <a:solidFill>
                  <a:srgbClr val="CC0000"/>
                </a:solidFill>
                <a:cs typeface="Arial" panose="020B0604020202020204" pitchFamily="34" charset="0"/>
              </a:rPr>
              <a:t>Abraham Lincoln</a:t>
            </a:r>
            <a:r>
              <a:rPr lang="hu-HU" altLang="en-US" sz="2800" smtClean="0">
                <a:cs typeface="Arial" panose="020B0604020202020204" pitchFamily="34" charset="0"/>
              </a:rPr>
              <a:t> </a:t>
            </a:r>
            <a:r>
              <a:rPr lang="hu-HU" altLang="en-US" sz="2400" smtClean="0">
                <a:cs typeface="Arial" panose="020B0604020202020204" pitchFamily="34" charset="0"/>
              </a:rPr>
              <a:t>(republikánus)</a:t>
            </a:r>
          </a:p>
          <a:p>
            <a:pPr eaLnBrk="1" hangingPunct="1">
              <a:buFontTx/>
              <a:buNone/>
            </a:pPr>
            <a:r>
              <a:rPr lang="hu-HU" altLang="en-US" sz="2400" smtClean="0">
                <a:cs typeface="Arial" panose="020B0604020202020204" pitchFamily="34" charset="0"/>
              </a:rPr>
              <a:t>→ 11 déli állam kilép az Unióból → Amerika két részre bomlik</a:t>
            </a:r>
          </a:p>
        </p:txBody>
      </p:sp>
      <p:pic>
        <p:nvPicPr>
          <p:cNvPr id="10244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613" y="1196975"/>
            <a:ext cx="4243387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5157788"/>
            <a:ext cx="38354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2875" y="981075"/>
            <a:ext cx="8858250" cy="3340100"/>
          </a:xfrm>
        </p:spPr>
        <p:txBody>
          <a:bodyPr/>
          <a:lstStyle/>
          <a:p>
            <a:pPr eaLnBrk="1" hangingPunct="1">
              <a:defRPr/>
            </a:pPr>
            <a:r>
              <a:rPr lang="hu-HU" sz="2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Unió </a:t>
            </a:r>
            <a:r>
              <a:rPr lang="hu-HU" sz="2600" dirty="0">
                <a:cs typeface="Arial" charset="0"/>
              </a:rPr>
              <a:t>(északi csapatok) - </a:t>
            </a:r>
            <a:r>
              <a:rPr lang="hu-HU" sz="2600" dirty="0"/>
              <a:t>Amerikai Egyesült Államok </a:t>
            </a:r>
            <a:endParaRPr lang="hu-HU" sz="2600" dirty="0">
              <a:cs typeface="Arial" charset="0"/>
            </a:endParaRPr>
          </a:p>
          <a:p>
            <a:pPr eaLnBrk="1" hangingPunct="1">
              <a:defRPr/>
            </a:pPr>
            <a:r>
              <a:rPr lang="hu-HU" sz="2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Konföderáció</a:t>
            </a:r>
            <a:r>
              <a:rPr lang="hu-HU" sz="2600" dirty="0">
                <a:cs typeface="Arial" charset="0"/>
              </a:rPr>
              <a:t> (déli csapatok) - </a:t>
            </a:r>
            <a:r>
              <a:rPr lang="hu-HU" sz="2600" dirty="0"/>
              <a:t>Amerikai Konföderációs Államok </a:t>
            </a:r>
          </a:p>
          <a:p>
            <a:pPr eaLnBrk="1" hangingPunct="1">
              <a:buFontTx/>
              <a:buNone/>
              <a:defRPr/>
            </a:pPr>
            <a:r>
              <a:rPr lang="hu-HU" sz="2600" b="1" dirty="0">
                <a:cs typeface="Arial" charset="0"/>
              </a:rPr>
              <a:t>1861–1865 </a:t>
            </a:r>
            <a:r>
              <a:rPr lang="hu-HU" sz="2600" b="1" dirty="0">
                <a:solidFill>
                  <a:srgbClr val="CC0000"/>
                </a:solidFill>
                <a:cs typeface="Arial" charset="0"/>
              </a:rPr>
              <a:t>Polgárháború</a:t>
            </a:r>
            <a:endParaRPr lang="hu-HU" sz="2600" dirty="0">
              <a:cs typeface="Arial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2600" dirty="0">
                <a:cs typeface="Arial" charset="0"/>
              </a:rPr>
              <a:t>»</a:t>
            </a:r>
            <a:r>
              <a:rPr lang="hu-HU" sz="2600" dirty="0">
                <a:cs typeface="Arial" charset="0"/>
              </a:rPr>
              <a:t> az „első modern” háború (vasút, gőzhajó, stb.)</a:t>
            </a:r>
          </a:p>
          <a:p>
            <a:pPr eaLnBrk="1" hangingPunct="1">
              <a:buFontTx/>
              <a:buNone/>
              <a:defRPr/>
            </a:pPr>
            <a:r>
              <a:rPr lang="en-US" sz="2600" dirty="0">
                <a:cs typeface="Arial" charset="0"/>
              </a:rPr>
              <a:t>»</a:t>
            </a:r>
            <a:r>
              <a:rPr lang="hu-HU" sz="2600" dirty="0">
                <a:cs typeface="Arial" charset="0"/>
              </a:rPr>
              <a:t> észak jobb feltételekkel és adottságokkal rendelkezett</a:t>
            </a:r>
            <a:endParaRPr lang="en-US" sz="2600" dirty="0">
              <a:cs typeface="Arial" charset="0"/>
            </a:endParaRPr>
          </a:p>
          <a:p>
            <a:pPr eaLnBrk="1" hangingPunct="1">
              <a:defRPr/>
            </a:pPr>
            <a:endParaRPr lang="en-US" sz="2600" dirty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750"/>
            <a:ext cx="8229600" cy="706438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Út a polgárháború felé</a:t>
            </a:r>
          </a:p>
        </p:txBody>
      </p:sp>
      <p:pic>
        <p:nvPicPr>
          <p:cNvPr id="11268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4076700"/>
            <a:ext cx="4170363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933825"/>
            <a:ext cx="4071937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147050" cy="1125538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b="1" u="sng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Az amerikai polgárháború</a:t>
            </a:r>
            <a:r>
              <a:rPr lang="hu-HU" sz="4000" smtClean="0"/>
              <a:t> </a:t>
            </a:r>
            <a:br>
              <a:rPr lang="hu-HU" sz="4000" smtClean="0"/>
            </a:br>
            <a:r>
              <a:rPr lang="hu-HU" sz="3600" b="1" smtClean="0">
                <a:solidFill>
                  <a:schemeClr val="accent2"/>
                </a:solidFill>
              </a:rPr>
              <a:t>(1861-1865)</a:t>
            </a:r>
            <a:r>
              <a:rPr lang="hu-HU" sz="4000" smtClean="0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2292" name="Picture 5" descr="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96975"/>
            <a:ext cx="8351837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16050" y="115888"/>
            <a:ext cx="6769100" cy="346075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hlinkClick r:id="rId2" tooltip="Nagyít"/>
              </a:rPr>
              <a:t> </a:t>
            </a:r>
            <a:r>
              <a:rPr lang="hu-HU" sz="40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hu-HU" sz="40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sz="40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szemben álló államok</a:t>
            </a:r>
            <a:br>
              <a:rPr lang="hu-HU" sz="40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hu-HU" sz="2800" b="1" u="sng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6613"/>
            <a:ext cx="8686800" cy="52895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altLang="en-US" sz="2000" smtClean="0"/>
              <a:t>vörös: </a:t>
            </a:r>
            <a:r>
              <a:rPr lang="hu-HU" altLang="en-US" sz="2000" smtClean="0">
                <a:solidFill>
                  <a:srgbClr val="CC0000"/>
                </a:solidFill>
              </a:rPr>
              <a:t>Konföderáció,</a:t>
            </a:r>
            <a:r>
              <a:rPr lang="hu-HU" altLang="en-US" sz="2000" smtClean="0"/>
              <a:t> </a:t>
            </a:r>
          </a:p>
          <a:p>
            <a:pPr eaLnBrk="1" hangingPunct="1">
              <a:buFontTx/>
              <a:buNone/>
            </a:pPr>
            <a:r>
              <a:rPr lang="hu-HU" altLang="en-US" sz="2000" smtClean="0"/>
              <a:t>kék: </a:t>
            </a:r>
            <a:r>
              <a:rPr lang="hu-HU" altLang="en-US" sz="2000" smtClean="0">
                <a:solidFill>
                  <a:srgbClr val="0000FF"/>
                </a:solidFill>
              </a:rPr>
              <a:t>Unió,</a:t>
            </a:r>
            <a:r>
              <a:rPr lang="hu-HU" altLang="en-US" sz="2000" smtClean="0"/>
              <a:t> </a:t>
            </a:r>
          </a:p>
          <a:p>
            <a:pPr eaLnBrk="1" hangingPunct="1">
              <a:buFontTx/>
              <a:buNone/>
            </a:pPr>
            <a:r>
              <a:rPr lang="hu-HU" altLang="en-US" sz="2000" smtClean="0"/>
              <a:t>Világoskék: </a:t>
            </a:r>
            <a:r>
              <a:rPr lang="hu-HU" altLang="en-US" sz="2000" smtClean="0">
                <a:solidFill>
                  <a:srgbClr val="3399FF"/>
                </a:solidFill>
              </a:rPr>
              <a:t>Uniós államok, amelyikekben engedélyezték a rabszolgaságot</a:t>
            </a:r>
          </a:p>
        </p:txBody>
      </p:sp>
      <p:pic>
        <p:nvPicPr>
          <p:cNvPr id="1331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02163"/>
            <a:ext cx="3924300" cy="225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Fájl:USA Map 1864 including Civil War Divisions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25" y="2205038"/>
            <a:ext cx="6772275" cy="42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3"/>
            <a:ext cx="8229600" cy="706437"/>
          </a:xfrm>
        </p:spPr>
        <p:txBody>
          <a:bodyPr/>
          <a:lstStyle/>
          <a:p>
            <a:pPr eaLnBrk="1" hangingPunct="1">
              <a:defRPr/>
            </a:pPr>
            <a:r>
              <a:rPr lang="hu-HU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Az amerikai polgárháború lefolyása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711200"/>
            <a:ext cx="8964612" cy="57324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>
                <a:cs typeface="Arial" panose="020B0604020202020204" pitchFamily="34" charset="0"/>
              </a:rPr>
              <a:t>»</a:t>
            </a:r>
            <a:r>
              <a:rPr lang="hu-HU" altLang="en-US" sz="2800" smtClean="0">
                <a:cs typeface="Arial" panose="020B0604020202020204" pitchFamily="34" charset="0"/>
              </a:rPr>
              <a:t> </a:t>
            </a:r>
            <a:r>
              <a:rPr lang="hu-HU" altLang="en-US" sz="2800" smtClean="0"/>
              <a:t>Kezdeti déli sikerek (itt vannak az amerikai haderő </a:t>
            </a:r>
            <a:r>
              <a:rPr lang="hu-HU" altLang="en-US" sz="2800" smtClean="0">
                <a:solidFill>
                  <a:schemeClr val="accent2"/>
                </a:solidFill>
              </a:rPr>
              <a:t>képzett parancsnokai</a:t>
            </a:r>
            <a:r>
              <a:rPr lang="hu-HU" altLang="en-US" sz="2800" smtClean="0"/>
              <a:t>, pl. Lee tábornok)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>
                <a:cs typeface="Arial" panose="020B0604020202020204" pitchFamily="34" charset="0"/>
              </a:rPr>
              <a:t>»</a:t>
            </a:r>
            <a:r>
              <a:rPr lang="hu-HU" altLang="en-US" sz="2800" smtClean="0">
                <a:cs typeface="Arial" panose="020B0604020202020204" pitchFamily="34" charset="0"/>
              </a:rPr>
              <a:t> </a:t>
            </a:r>
            <a:r>
              <a:rPr lang="hu-HU" altLang="en-US" sz="2800" smtClean="0"/>
              <a:t>Északi viszont a jobb adottságai miatt felülkerekedik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600" smtClean="0"/>
              <a:t>Kétszer annyi lakos mint délen (22 millió </a:t>
            </a:r>
            <a:r>
              <a:rPr lang="hu-HU" altLang="en-US" sz="2600" smtClean="0">
                <a:cs typeface="Arial" panose="020B0604020202020204" pitchFamily="34" charset="0"/>
              </a:rPr>
              <a:t>↔ 9 millió)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600" smtClean="0">
                <a:cs typeface="Arial" panose="020B0604020202020204" pitchFamily="34" charset="0"/>
              </a:rPr>
              <a:t>Az ipari erőforrások zöme északon volt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600" smtClean="0">
                <a:cs typeface="Arial" panose="020B0604020202020204" pitchFamily="34" charset="0"/>
              </a:rPr>
              <a:t>Az északiak flotta blokádja elvágta Dél utánpótlását (Eu.)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600" smtClean="0">
                <a:cs typeface="Arial" panose="020B0604020202020204" pitchFamily="34" charset="0"/>
              </a:rPr>
              <a:t>Háború az ipari forr. vívmányaival (vasút, gőzhajó)</a:t>
            </a:r>
          </a:p>
          <a:p>
            <a:pPr eaLnBrk="1" hangingPunct="1">
              <a:lnSpc>
                <a:spcPct val="90000"/>
              </a:lnSpc>
            </a:pPr>
            <a:endParaRPr lang="hu-HU" altLang="en-US" smtClean="0"/>
          </a:p>
        </p:txBody>
      </p:sp>
      <p:pic>
        <p:nvPicPr>
          <p:cNvPr id="14340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60800"/>
            <a:ext cx="7464425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388" y="836613"/>
            <a:ext cx="8518525" cy="31257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sz="2400" dirty="0">
                <a:cs typeface="Arial" charset="0"/>
              </a:rPr>
              <a:t>1862 Lincoln </a:t>
            </a:r>
            <a:r>
              <a:rPr lang="hu-HU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telepítési törvénye</a:t>
            </a:r>
            <a:r>
              <a:rPr lang="hu-HU" sz="2400" dirty="0">
                <a:cs typeface="Arial" charset="0"/>
              </a:rPr>
              <a:t> (113 hold szabad föld -Ny.)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sz="2400" dirty="0">
                <a:cs typeface="Arial" charset="0"/>
              </a:rPr>
              <a:t>1863 Lincoln </a:t>
            </a:r>
            <a:r>
              <a:rPr lang="hu-HU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felszabadítja a rabszolgákat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1865 Észak győzelmével ér véget a polgárháború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Az USA egységes maradt nagy belső piaccal (</a:t>
            </a:r>
            <a:r>
              <a:rPr lang="hu-HU" sz="2400" dirty="0" err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gazd</a:t>
            </a:r>
            <a:r>
              <a:rPr lang="hu-HU" sz="24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.+)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dirty="0"/>
              <a:t>A rabszolgaság </a:t>
            </a:r>
            <a:r>
              <a:rPr lang="hu-HU" sz="2400" dirty="0" smtClean="0"/>
              <a:t>megszűnt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sz="2400" dirty="0" smtClean="0"/>
              <a:t>Amerika </a:t>
            </a:r>
            <a:r>
              <a:rPr lang="hu-HU" sz="2400" dirty="0"/>
              <a:t>rövid időn belül a világgazdaság vezetője lett</a:t>
            </a:r>
          </a:p>
          <a:p>
            <a:pPr>
              <a:defRPr/>
            </a:pPr>
            <a:endParaRPr lang="en-US" sz="24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3"/>
            <a:ext cx="8229600" cy="706437"/>
          </a:xfrm>
        </p:spPr>
        <p:txBody>
          <a:bodyPr/>
          <a:lstStyle/>
          <a:p>
            <a:pPr eaLnBrk="1" hangingPunct="1">
              <a:defRPr/>
            </a:pPr>
            <a:r>
              <a:rPr lang="hu-HU" sz="36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Az amerikai polgárháború lefolyása</a:t>
            </a:r>
          </a:p>
        </p:txBody>
      </p:sp>
      <p:pic>
        <p:nvPicPr>
          <p:cNvPr id="15364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500438"/>
            <a:ext cx="5969000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-6350" y="4763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u="sng" dirty="0" smtClean="0">
                <a:solidFill>
                  <a:schemeClr val="accent2"/>
                </a:solidFill>
                <a:latin typeface="+mn-lt"/>
              </a:rPr>
              <a:t>Az amerikai polgárháború számvetése</a:t>
            </a:r>
            <a:br>
              <a:rPr lang="hu-HU" sz="4000" u="sng" dirty="0" smtClean="0">
                <a:solidFill>
                  <a:schemeClr val="accent2"/>
                </a:solidFill>
                <a:latin typeface="+mn-lt"/>
              </a:rPr>
            </a:br>
            <a:r>
              <a:rPr lang="hu-HU" sz="3600" i="1" dirty="0" smtClean="0">
                <a:latin typeface="+mn-lt"/>
              </a:rPr>
              <a:t>(„észak dél ellen”)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268413"/>
            <a:ext cx="8686800" cy="56451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400" dirty="0" smtClean="0"/>
              <a:t>Dátum: 1861. április 12. - 1865. április 9.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400" dirty="0" smtClean="0"/>
              <a:t>Helyszín: Főként az Egyesült Államok déli része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400" dirty="0" smtClean="0"/>
              <a:t>Eredmény: </a:t>
            </a:r>
            <a:r>
              <a:rPr lang="hu-HU" altLang="en-US" sz="2400" dirty="0" smtClean="0">
                <a:solidFill>
                  <a:schemeClr val="accent2"/>
                </a:solidFill>
              </a:rPr>
              <a:t>Az unió győzelme, a rabszolgaság eltörlése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400" dirty="0" smtClean="0"/>
              <a:t>Harcoló felek: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400" dirty="0" smtClean="0"/>
              <a:t>	Amerikai Egyesült Államok </a:t>
            </a:r>
            <a:r>
              <a:rPr lang="hu-HU" altLang="en-US" sz="2400" dirty="0" smtClean="0">
                <a:solidFill>
                  <a:srgbClr val="CC0000"/>
                </a:solidFill>
              </a:rPr>
              <a:t>("Unió")</a:t>
            </a:r>
            <a:r>
              <a:rPr lang="hu-HU" altLang="en-US" sz="2400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400" dirty="0" smtClean="0"/>
              <a:t>	Amerikai Konföderációs Államok </a:t>
            </a:r>
            <a:r>
              <a:rPr lang="hu-HU" altLang="en-US" sz="2400" dirty="0" smtClean="0">
                <a:solidFill>
                  <a:srgbClr val="CC0000"/>
                </a:solidFill>
              </a:rPr>
              <a:t>("Konföderáció")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400" dirty="0" smtClean="0"/>
              <a:t>Parancsnokok  	Észak: Abraham Lincoln, </a:t>
            </a:r>
            <a:r>
              <a:rPr lang="hu-HU" altLang="en-US" sz="2400" dirty="0" err="1" smtClean="0"/>
              <a:t>Ulysses</a:t>
            </a:r>
            <a:r>
              <a:rPr lang="hu-HU" altLang="en-US" sz="2400" dirty="0" smtClean="0"/>
              <a:t> S. Grant 			Dél: Jefferson Davis, Robert E. Lee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400" dirty="0" smtClean="0"/>
              <a:t>Haderő: 		É: 2 200 000  </a:t>
            </a:r>
            <a:r>
              <a:rPr lang="hu-HU" altLang="en-US" sz="2400" dirty="0" smtClean="0">
                <a:cs typeface="Arial" panose="020B0604020202020204" pitchFamily="34" charset="0"/>
              </a:rPr>
              <a:t>↔ </a:t>
            </a:r>
            <a:r>
              <a:rPr lang="hu-HU" altLang="en-US" sz="2400" dirty="0" smtClean="0"/>
              <a:t> D: 1 064 000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400" dirty="0" smtClean="0"/>
              <a:t>Veszteségek: 	Észak : </a:t>
            </a:r>
            <a:r>
              <a:rPr lang="hu-HU" altLang="en-US" sz="2200" dirty="0" smtClean="0"/>
              <a:t>360 000 halott + 275 200 sebesült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200" dirty="0" smtClean="0"/>
              <a:t>	</a:t>
            </a:r>
            <a:r>
              <a:rPr lang="hu-HU" altLang="en-US" sz="2000" dirty="0" smtClean="0"/>
              <a:t>			(ebből 110 000 a csaták során vesztette életét),</a:t>
            </a:r>
            <a:br>
              <a:rPr lang="hu-HU" altLang="en-US" sz="2000" dirty="0" smtClean="0"/>
            </a:br>
            <a:r>
              <a:rPr lang="hu-HU" altLang="en-US" sz="2200" dirty="0" smtClean="0"/>
              <a:t>	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200" dirty="0" smtClean="0"/>
              <a:t>				Dél: 258 000 halott + 137 000 sebesült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en-US" sz="2200" dirty="0" smtClean="0"/>
              <a:t>				</a:t>
            </a:r>
            <a:r>
              <a:rPr lang="hu-HU" altLang="en-US" sz="2000" dirty="0" smtClean="0"/>
              <a:t>(ebből 93 000 a csaták során vesztette életét),</a:t>
            </a:r>
            <a:br>
              <a:rPr lang="hu-HU" altLang="en-US" sz="2000" dirty="0" smtClean="0"/>
            </a:br>
            <a:r>
              <a:rPr lang="hu-HU" altLang="en-US" sz="2400" dirty="0" smtClean="0"/>
              <a:t>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9600" cy="1143000"/>
          </a:xfrm>
        </p:spPr>
        <p:txBody>
          <a:bodyPr/>
          <a:lstStyle/>
          <a:p>
            <a:r>
              <a:rPr lang="hu-HU" sz="5500" dirty="0" smtClean="0"/>
              <a:t>Köszönöm a figyelmet!</a:t>
            </a:r>
            <a:endParaRPr lang="hu-HU" sz="5500" dirty="0"/>
          </a:p>
        </p:txBody>
      </p:sp>
    </p:spTree>
    <p:extLst>
      <p:ext uri="{BB962C8B-B14F-4D97-AF65-F5344CB8AC3E}">
        <p14:creationId xmlns:p14="http://schemas.microsoft.com/office/powerpoint/2010/main" val="1756441723"/>
      </p:ext>
    </p:extLst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647</Words>
  <Application>Microsoft Office PowerPoint</Application>
  <PresentationFormat>Diavetítés a képernyőre (4:3 oldalarány)</PresentationFormat>
  <Paragraphs>95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19" baseType="lpstr">
      <vt:lpstr>Arial</vt:lpstr>
      <vt:lpstr>Alapértelmezett terv</vt:lpstr>
      <vt:lpstr>Az Amerikai Egyesült Államok kialakulása</vt:lpstr>
      <vt:lpstr>Bevándorlók északon és délen</vt:lpstr>
      <vt:lpstr>Előzmények</vt:lpstr>
      <vt:lpstr>Az amerikai gyarmatok betelepülése</vt:lpstr>
      <vt:lpstr>PowerPoint-bemutató</vt:lpstr>
      <vt:lpstr>Új nagyhatalom születése</vt:lpstr>
      <vt:lpstr>PowerPoint-bemutató</vt:lpstr>
      <vt:lpstr>Az Egyesült Államok terjeszkedése a XIX. század első felében </vt:lpstr>
      <vt:lpstr>Út a polgárháború felé</vt:lpstr>
      <vt:lpstr>Út a polgárháború felé</vt:lpstr>
      <vt:lpstr>Út a polgárháború felé</vt:lpstr>
      <vt:lpstr>Az amerikai polgárháború  (1861-1865) </vt:lpstr>
      <vt:lpstr>  A szemben álló államok </vt:lpstr>
      <vt:lpstr>Az amerikai polgárháború lefolyása</vt:lpstr>
      <vt:lpstr>Az amerikai polgárháború lefolyása</vt:lpstr>
      <vt:lpstr>Az amerikai polgárháború számvetése („észak dél ellen”)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Amerikai Egyesült Államok kialakulása</dc:title>
  <dc:creator>Pósch László</dc:creator>
  <cp:lastModifiedBy>Ambruzs Attila Péter</cp:lastModifiedBy>
  <cp:revision>33</cp:revision>
  <dcterms:created xsi:type="dcterms:W3CDTF">2003-10-31T17:00:39Z</dcterms:created>
  <dcterms:modified xsi:type="dcterms:W3CDTF">2021-10-05T07:16:00Z</dcterms:modified>
</cp:coreProperties>
</file>