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59" r:id="rId6"/>
    <p:sldId id="266" r:id="rId7"/>
    <p:sldId id="260" r:id="rId8"/>
    <p:sldId id="261" r:id="rId9"/>
    <p:sldId id="265" r:id="rId10"/>
    <p:sldId id="262" r:id="rId11"/>
    <p:sldId id="264" r:id="rId12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F1CDB-0ECA-4F71-B972-A24B8CA77402}" type="datetimeFigureOut">
              <a:rPr lang="hu-HU" smtClean="0"/>
              <a:t>2019.10.11.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49607-9903-4827-A650-B9090E215FE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20201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F1CDB-0ECA-4F71-B972-A24B8CA77402}" type="datetimeFigureOut">
              <a:rPr lang="hu-HU" smtClean="0"/>
              <a:t>2019.10.11.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49607-9903-4827-A650-B9090E215FE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19623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F1CDB-0ECA-4F71-B972-A24B8CA77402}" type="datetimeFigureOut">
              <a:rPr lang="hu-HU" smtClean="0"/>
              <a:t>2019.10.11.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49607-9903-4827-A650-B9090E215FE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0193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F1CDB-0ECA-4F71-B972-A24B8CA77402}" type="datetimeFigureOut">
              <a:rPr lang="hu-HU" smtClean="0"/>
              <a:t>2019.10.11.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49607-9903-4827-A650-B9090E215FE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43531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F1CDB-0ECA-4F71-B972-A24B8CA77402}" type="datetimeFigureOut">
              <a:rPr lang="hu-HU" smtClean="0"/>
              <a:t>2019.10.11.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49607-9903-4827-A650-B9090E215FE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21482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F1CDB-0ECA-4F71-B972-A24B8CA77402}" type="datetimeFigureOut">
              <a:rPr lang="hu-HU" smtClean="0"/>
              <a:t>2019.10.11.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49607-9903-4827-A650-B9090E215FE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09343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F1CDB-0ECA-4F71-B972-A24B8CA77402}" type="datetimeFigureOut">
              <a:rPr lang="hu-HU" smtClean="0"/>
              <a:t>2019.10.11.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49607-9903-4827-A650-B9090E215FE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61665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F1CDB-0ECA-4F71-B972-A24B8CA77402}" type="datetimeFigureOut">
              <a:rPr lang="hu-HU" smtClean="0"/>
              <a:t>2019.10.11.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49607-9903-4827-A650-B9090E215FE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3231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F1CDB-0ECA-4F71-B972-A24B8CA77402}" type="datetimeFigureOut">
              <a:rPr lang="hu-HU" smtClean="0"/>
              <a:t>2019.10.11.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49607-9903-4827-A650-B9090E215FE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67789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F1CDB-0ECA-4F71-B972-A24B8CA77402}" type="datetimeFigureOut">
              <a:rPr lang="hu-HU" smtClean="0"/>
              <a:t>2019.10.11.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49607-9903-4827-A650-B9090E215FE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50413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F1CDB-0ECA-4F71-B972-A24B8CA77402}" type="datetimeFigureOut">
              <a:rPr lang="hu-HU" smtClean="0"/>
              <a:t>2019.10.11.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49607-9903-4827-A650-B9090E215FE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24854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F1CDB-0ECA-4F71-B972-A24B8CA77402}" type="datetimeFigureOut">
              <a:rPr lang="hu-HU" smtClean="0"/>
              <a:t>2019.10.11.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649607-9903-4827-A650-B9090E215FE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33955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55576" y="0"/>
            <a:ext cx="7772400" cy="792088"/>
          </a:xfrm>
        </p:spPr>
        <p:txBody>
          <a:bodyPr/>
          <a:lstStyle/>
          <a:p>
            <a:r>
              <a:rPr lang="hu-HU" dirty="0" smtClean="0"/>
              <a:t>Az Olasz egység megvalósulása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95239" y="792088"/>
            <a:ext cx="6400800" cy="1752600"/>
          </a:xfrm>
        </p:spPr>
        <p:txBody>
          <a:bodyPr/>
          <a:lstStyle/>
          <a:p>
            <a:r>
              <a:rPr lang="hu-HU" dirty="0" err="1" smtClean="0"/>
              <a:t>Tk</a:t>
            </a:r>
            <a:r>
              <a:rPr lang="hu-HU" dirty="0" smtClean="0"/>
              <a:t>. 11-13. olda</a:t>
            </a:r>
            <a:r>
              <a:rPr lang="hu-HU" dirty="0"/>
              <a:t>l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356690"/>
            <a:ext cx="6039965" cy="4711172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3707904" y="6044346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Camillo Cavour </a:t>
            </a:r>
            <a:endParaRPr lang="en-US" dirty="0"/>
          </a:p>
        </p:txBody>
      </p:sp>
      <p:sp>
        <p:nvSpPr>
          <p:cNvPr id="6" name="Szövegdoboz 5"/>
          <p:cNvSpPr txBox="1"/>
          <p:nvPr/>
        </p:nvSpPr>
        <p:spPr>
          <a:xfrm>
            <a:off x="1475656" y="5871438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Giuseppe Mazzini </a:t>
            </a:r>
            <a:endParaRPr lang="en-US" dirty="0"/>
          </a:p>
        </p:txBody>
      </p:sp>
      <p:sp>
        <p:nvSpPr>
          <p:cNvPr id="7" name="Szövegdoboz 6"/>
          <p:cNvSpPr txBox="1"/>
          <p:nvPr/>
        </p:nvSpPr>
        <p:spPr>
          <a:xfrm>
            <a:off x="5645163" y="5908933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Giuseppe Garibaldi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763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Hatalmi játszma az egységes Itáliáért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7053" y="836712"/>
            <a:ext cx="6057116" cy="5760640"/>
          </a:xfrm>
        </p:spPr>
        <p:txBody>
          <a:bodyPr>
            <a:normAutofit fontScale="92500" lnSpcReduction="10000"/>
          </a:bodyPr>
          <a:lstStyle/>
          <a:p>
            <a:r>
              <a:rPr lang="hu-HU" dirty="0" smtClean="0"/>
              <a:t>Észak-, Közép- és Dél-Itália társadalmi és gazdasági különbségei (észak-fejlett ipar, dél – visszamaradott mezőgazd.</a:t>
            </a:r>
            <a:r>
              <a:rPr lang="en-US" dirty="0" smtClean="0"/>
              <a:t>; </a:t>
            </a:r>
            <a:r>
              <a:rPr lang="en-US" dirty="0" err="1" smtClean="0"/>
              <a:t>az</a:t>
            </a:r>
            <a:r>
              <a:rPr lang="en-US" dirty="0" smtClean="0"/>
              <a:t> </a:t>
            </a:r>
            <a:r>
              <a:rPr lang="sk-SK" dirty="0" smtClean="0"/>
              <a:t>északiaknak olcsóbb behozni terményeket, mint Dél-Itáliából venni</a:t>
            </a:r>
            <a:r>
              <a:rPr lang="hu-HU" dirty="0" smtClean="0"/>
              <a:t>)</a:t>
            </a:r>
          </a:p>
          <a:p>
            <a:r>
              <a:rPr lang="hu-HU" dirty="0"/>
              <a:t>T</a:t>
            </a:r>
            <a:r>
              <a:rPr lang="hu-HU" dirty="0" smtClean="0"/>
              <a:t>öbb állam + osztrák uralom - nincs egység.</a:t>
            </a:r>
          </a:p>
          <a:p>
            <a:r>
              <a:rPr lang="hu-HU" dirty="0" smtClean="0"/>
              <a:t>XIX. század első fele: itáliai forradalmi mozgalom. </a:t>
            </a:r>
          </a:p>
          <a:p>
            <a:r>
              <a:rPr lang="hu-HU" dirty="0"/>
              <a:t>C</a:t>
            </a:r>
            <a:r>
              <a:rPr lang="hu-HU" dirty="0" smtClean="0"/>
              <a:t>él: Itália felszabadítása, egységes olasz nemzetállam létrehozása.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70" y="1124743"/>
            <a:ext cx="3030984" cy="469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481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8640"/>
            <a:ext cx="8388424" cy="6543850"/>
          </a:xfrm>
        </p:spPr>
      </p:pic>
    </p:spTree>
    <p:extLst>
      <p:ext uri="{BB962C8B-B14F-4D97-AF65-F5344CB8AC3E}">
        <p14:creationId xmlns:p14="http://schemas.microsoft.com/office/powerpoint/2010/main" val="1089589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Hatalmi játszma az egységes Itáliáért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1499469"/>
            <a:ext cx="8229600" cy="4925144"/>
          </a:xfrm>
        </p:spPr>
        <p:txBody>
          <a:bodyPr>
            <a:normAutofit/>
          </a:bodyPr>
          <a:lstStyle/>
          <a:p>
            <a:r>
              <a:rPr lang="hu-HU" dirty="0" smtClean="0"/>
              <a:t>Camillo Cavour: a Szárd-Piemonti Királyság miniszterelnöke. (1852-1861)</a:t>
            </a:r>
          </a:p>
          <a:p>
            <a:pPr>
              <a:lnSpc>
                <a:spcPct val="90000"/>
              </a:lnSpc>
            </a:pPr>
            <a:r>
              <a:rPr lang="hu-HU" dirty="0"/>
              <a:t>A</a:t>
            </a:r>
            <a:r>
              <a:rPr lang="hu-HU" dirty="0" smtClean="0"/>
              <a:t> nemzeti mozgalom csak egy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hu-HU" dirty="0" smtClean="0"/>
              <a:t>   európai nagyhatalom </a:t>
            </a:r>
            <a:r>
              <a:rPr lang="hu-HU" dirty="0" err="1" smtClean="0"/>
              <a:t>támogatá-</a:t>
            </a:r>
            <a:endParaRPr lang="hu-HU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hu-HU" dirty="0" smtClean="0"/>
              <a:t>   </a:t>
            </a:r>
            <a:r>
              <a:rPr lang="hu-HU" dirty="0" err="1" smtClean="0"/>
              <a:t>sával</a:t>
            </a:r>
            <a:r>
              <a:rPr lang="hu-HU" dirty="0" smtClean="0"/>
              <a:t> lehet sikeres </a:t>
            </a:r>
            <a:r>
              <a:rPr lang="cs-CZ" dirty="0" smtClean="0"/>
              <a:t>=</a:t>
            </a:r>
            <a:r>
              <a:rPr lang="hu-HU" dirty="0" smtClean="0"/>
              <a:t> szövetség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hu-HU" dirty="0" smtClean="0"/>
              <a:t>   III. Napóleon francia császárral.</a:t>
            </a:r>
          </a:p>
          <a:p>
            <a:pPr>
              <a:lnSpc>
                <a:spcPct val="90000"/>
              </a:lnSpc>
            </a:pPr>
            <a:r>
              <a:rPr lang="hu-HU" dirty="0"/>
              <a:t>K</a:t>
            </a:r>
            <a:r>
              <a:rPr lang="hu-HU" dirty="0" smtClean="0"/>
              <a:t>atonai támogatásért </a:t>
            </a:r>
            <a:r>
              <a:rPr lang="hu-HU" dirty="0" err="1" smtClean="0"/>
              <a:t>Savoya</a:t>
            </a:r>
            <a:r>
              <a:rPr lang="hu-HU" dirty="0" smtClean="0"/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hu-HU" dirty="0" smtClean="0"/>
              <a:t>   és Nizza átengedését kérték a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hu-HU" dirty="0" smtClean="0"/>
              <a:t>   franciák.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86" t="31738" r="37982" b="30159"/>
          <a:stretch>
            <a:fillRect/>
          </a:stretch>
        </p:blipFill>
        <p:spPr bwMode="auto">
          <a:xfrm>
            <a:off x="6084168" y="2564904"/>
            <a:ext cx="2917825" cy="3716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525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88572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Hatalmi játszma az egységes Itáliáért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434458"/>
            <a:ext cx="8229600" cy="2260848"/>
          </a:xfrm>
        </p:spPr>
        <p:txBody>
          <a:bodyPr>
            <a:normAutofit fontScale="92500" lnSpcReduction="10000"/>
          </a:bodyPr>
          <a:lstStyle/>
          <a:p>
            <a:r>
              <a:rPr lang="hu-HU" dirty="0" smtClean="0"/>
              <a:t>1859. Francia-Szárd-Osztrák háború -</a:t>
            </a:r>
            <a:r>
              <a:rPr lang="en-US" dirty="0" smtClean="0">
                <a:sym typeface="Wingdings"/>
              </a:rPr>
              <a:t>--&gt; </a:t>
            </a:r>
            <a:r>
              <a:rPr lang="hu-HU" dirty="0" smtClean="0">
                <a:sym typeface="Wingdings" pitchFamily="2" charset="2"/>
              </a:rPr>
              <a:t>Osztrák vereség (Solferinoi csata)</a:t>
            </a:r>
            <a:r>
              <a:rPr lang="en-US" dirty="0" smtClean="0">
                <a:sym typeface="Wingdings" pitchFamily="2" charset="2"/>
              </a:rPr>
              <a:t> 30.000 </a:t>
            </a:r>
            <a:r>
              <a:rPr lang="en-US" dirty="0" err="1" smtClean="0">
                <a:sym typeface="Wingdings" pitchFamily="2" charset="2"/>
              </a:rPr>
              <a:t>sebes</a:t>
            </a:r>
            <a:r>
              <a:rPr lang="sk-SK" dirty="0" smtClean="0">
                <a:sym typeface="Wingdings" pitchFamily="2" charset="2"/>
              </a:rPr>
              <a:t>ü</a:t>
            </a:r>
            <a:r>
              <a:rPr lang="en-US" dirty="0" err="1" smtClean="0">
                <a:sym typeface="Wingdings" pitchFamily="2" charset="2"/>
              </a:rPr>
              <a:t>lt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vagy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err="1" smtClean="0">
                <a:sym typeface="Wingdings" pitchFamily="2" charset="2"/>
              </a:rPr>
              <a:t>halott</a:t>
            </a:r>
            <a:r>
              <a:rPr lang="en-US" dirty="0" smtClean="0">
                <a:sym typeface="Wingdings" pitchFamily="2" charset="2"/>
              </a:rPr>
              <a:t>, </a:t>
            </a:r>
            <a:r>
              <a:rPr lang="sk-SK" dirty="0" smtClean="0">
                <a:sym typeface="Wingdings" pitchFamily="2" charset="2"/>
              </a:rPr>
              <a:t>rossz orvosi ellátás</a:t>
            </a:r>
            <a:endParaRPr lang="hu-HU" dirty="0" smtClean="0">
              <a:sym typeface="Wingdings" pitchFamily="2" charset="2"/>
            </a:endParaRPr>
          </a:p>
          <a:p>
            <a:r>
              <a:rPr lang="hu-HU" dirty="0">
                <a:latin typeface="Calibri" panose="020F0502020204030204" pitchFamily="34" charset="0"/>
              </a:rPr>
              <a:t>S</a:t>
            </a:r>
            <a:r>
              <a:rPr lang="hu-HU" dirty="0" smtClean="0">
                <a:latin typeface="Calibri" panose="020F0502020204030204" pitchFamily="34" charset="0"/>
              </a:rPr>
              <a:t>olferinoi csata ---</a:t>
            </a:r>
            <a:r>
              <a:rPr lang="en-US" dirty="0" smtClean="0">
                <a:latin typeface="Calibri" panose="020F0502020204030204" pitchFamily="34" charset="0"/>
              </a:rPr>
              <a:t>&gt;</a:t>
            </a:r>
            <a:r>
              <a:rPr lang="hu-HU" dirty="0" smtClean="0">
                <a:latin typeface="Calibri" panose="020F0502020204030204" pitchFamily="34" charset="0"/>
              </a:rPr>
              <a:t> Henry </a:t>
            </a:r>
            <a:r>
              <a:rPr lang="hu-HU" dirty="0" err="1" smtClean="0">
                <a:latin typeface="Calibri" panose="020F0502020204030204" pitchFamily="34" charset="0"/>
              </a:rPr>
              <a:t>Dunant</a:t>
            </a:r>
            <a:r>
              <a:rPr lang="hu-HU" dirty="0" smtClean="0">
                <a:latin typeface="Calibri" panose="020F0502020204030204" pitchFamily="34" charset="0"/>
              </a:rPr>
              <a:t>: Vöröskereszt létrehozása.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781905"/>
            <a:ext cx="2016224" cy="201622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3733899"/>
            <a:ext cx="3168352" cy="2112235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889248" y="5949280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Svájc</a:t>
            </a:r>
            <a:endParaRPr lang="hu-HU" dirty="0"/>
          </a:p>
        </p:txBody>
      </p:sp>
      <p:sp>
        <p:nvSpPr>
          <p:cNvPr id="7" name="Szövegdoboz 6"/>
          <p:cNvSpPr txBox="1"/>
          <p:nvPr/>
        </p:nvSpPr>
        <p:spPr>
          <a:xfrm>
            <a:off x="3437874" y="5949280"/>
            <a:ext cx="1692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Vöröskereszt</a:t>
            </a:r>
            <a:endParaRPr lang="hu-HU" dirty="0"/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392" y="3478932"/>
            <a:ext cx="3238500" cy="283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835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A solferinoi csata, 1859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454"/>
            <a:ext cx="9144000" cy="595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016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Hatalmi játszma az egységes Itáliáért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2836912"/>
          </a:xfrm>
        </p:spPr>
        <p:txBody>
          <a:bodyPr/>
          <a:lstStyle/>
          <a:p>
            <a:r>
              <a:rPr lang="hu-HU" dirty="0" smtClean="0"/>
              <a:t>III. Napóleon békét kötött az osztrákokkal.</a:t>
            </a:r>
          </a:p>
          <a:p>
            <a:r>
              <a:rPr lang="hu-HU" dirty="0" smtClean="0"/>
              <a:t>Közép-itáliai Habsburg ellenes mozgalmak alakulása </a:t>
            </a:r>
            <a:r>
              <a:rPr lang="hu-HU" dirty="0" smtClean="0">
                <a:sym typeface="Wingdings" pitchFamily="2" charset="2"/>
              </a:rPr>
              <a:t> Osztrákok nem tudták leverni.</a:t>
            </a:r>
          </a:p>
          <a:p>
            <a:r>
              <a:rPr lang="hu-HU" dirty="0" smtClean="0">
                <a:sym typeface="Wingdings" pitchFamily="2" charset="2"/>
              </a:rPr>
              <a:t>1860 a közép-itáliai kis államok  kimondták az egyesülésüket Piemonttal.</a:t>
            </a:r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1644816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Az egység győzelme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12107" y="1417638"/>
            <a:ext cx="5904656" cy="4925144"/>
          </a:xfrm>
        </p:spPr>
        <p:txBody>
          <a:bodyPr>
            <a:normAutofit fontScale="77500" lnSpcReduction="20000"/>
          </a:bodyPr>
          <a:lstStyle/>
          <a:p>
            <a:r>
              <a:rPr lang="hu-HU" dirty="0" smtClean="0"/>
              <a:t>Észak egységének megvalósulásakor a tömegmozgalmak D-Itáliára is kiterjedtek.</a:t>
            </a:r>
          </a:p>
          <a:p>
            <a:r>
              <a:rPr lang="hu-HU" dirty="0" smtClean="0"/>
              <a:t>Giuseppe Garibaldi (több forradalom vezetője) támadást indította Nápoly-Szicíliai Királyság ellen. </a:t>
            </a:r>
          </a:p>
          <a:p>
            <a:r>
              <a:rPr lang="hu-HU" dirty="0" smtClean="0"/>
              <a:t>„</a:t>
            </a:r>
            <a:r>
              <a:rPr lang="hu-HU" dirty="0" err="1" smtClean="0"/>
              <a:t>Vörösingesek</a:t>
            </a:r>
            <a:r>
              <a:rPr lang="hu-HU" dirty="0" smtClean="0"/>
              <a:t>” partra-szállása Szicíliában.</a:t>
            </a:r>
          </a:p>
          <a:p>
            <a:r>
              <a:rPr lang="hu-HU" dirty="0" smtClean="0"/>
              <a:t>1860 megdöntötték a nápolyi király hatalmát. </a:t>
            </a:r>
          </a:p>
          <a:p>
            <a:r>
              <a:rPr lang="hu-HU" dirty="0" smtClean="0"/>
              <a:t>Megnyílt az út D-Itália csatlakozásához. </a:t>
            </a:r>
          </a:p>
          <a:p>
            <a:r>
              <a:rPr lang="hu-HU" b="1" dirty="0" err="1" smtClean="0"/>
              <a:t>Torinó</a:t>
            </a:r>
            <a:r>
              <a:rPr lang="hu-HU" b="1" dirty="0" smtClean="0"/>
              <a:t>, 1861. </a:t>
            </a:r>
            <a:r>
              <a:rPr lang="hu-HU" b="1" dirty="0"/>
              <a:t>a</a:t>
            </a:r>
            <a:r>
              <a:rPr lang="hu-HU" b="1" dirty="0" smtClean="0"/>
              <a:t> parlament kikiáltotta az egységes Olasz Királyságot.</a:t>
            </a:r>
            <a:r>
              <a:rPr lang="hu-HU" dirty="0" smtClean="0"/>
              <a:t> (Velence és Róma nélkül)</a:t>
            </a:r>
            <a:endParaRPr lang="hu-HU" i="1" dirty="0" smtClean="0"/>
          </a:p>
          <a:p>
            <a:r>
              <a:rPr lang="hu-HU" dirty="0" smtClean="0"/>
              <a:t>Uralkodó: II. Viktor Emánuel, főváros: Firenze.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763" y="1988840"/>
            <a:ext cx="3023572" cy="3848182"/>
          </a:xfrm>
          <a:prstGeom prst="rect">
            <a:avLst/>
          </a:prstGeom>
          <a:effectLst/>
        </p:spPr>
      </p:pic>
      <p:sp>
        <p:nvSpPr>
          <p:cNvPr id="5" name="Szövegdoboz 4"/>
          <p:cNvSpPr txBox="1"/>
          <p:nvPr/>
        </p:nvSpPr>
        <p:spPr>
          <a:xfrm>
            <a:off x="6152221" y="5898456"/>
            <a:ext cx="2950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Giuseppe Garibaldi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42559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8"/>
            <a:ext cx="9140694" cy="6855521"/>
          </a:xfrm>
        </p:spPr>
      </p:pic>
    </p:spTree>
    <p:extLst>
      <p:ext uri="{BB962C8B-B14F-4D97-AF65-F5344CB8AC3E}">
        <p14:creationId xmlns:p14="http://schemas.microsoft.com/office/powerpoint/2010/main" val="1242579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4170"/>
            <a:ext cx="8229600" cy="778098"/>
          </a:xfrm>
        </p:spPr>
        <p:txBody>
          <a:bodyPr/>
          <a:lstStyle/>
          <a:p>
            <a:r>
              <a:rPr lang="hu-HU" dirty="0" smtClean="0"/>
              <a:t>Az egység győzelme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1052736"/>
            <a:ext cx="6480720" cy="4525963"/>
          </a:xfrm>
        </p:spPr>
        <p:txBody>
          <a:bodyPr>
            <a:normAutofit lnSpcReduction="10000"/>
          </a:bodyPr>
          <a:lstStyle/>
          <a:p>
            <a:r>
              <a:rPr lang="hu-HU" dirty="0" smtClean="0"/>
              <a:t>1866 Olaszország szövetségre lép </a:t>
            </a:r>
            <a:r>
              <a:rPr lang="hu-HU" dirty="0"/>
              <a:t>P</a:t>
            </a:r>
            <a:r>
              <a:rPr lang="hu-HU" dirty="0" smtClean="0"/>
              <a:t>oroszországgal. (</a:t>
            </a:r>
            <a:r>
              <a:rPr lang="en-US" dirty="0" smtClean="0"/>
              <a:t>A </a:t>
            </a:r>
            <a:r>
              <a:rPr lang="hu-HU" dirty="0" smtClean="0"/>
              <a:t>Német egységért)</a:t>
            </a:r>
          </a:p>
          <a:p>
            <a:r>
              <a:rPr lang="hu-HU" dirty="0" smtClean="0"/>
              <a:t>Hadüzenet Ausztriának </a:t>
            </a:r>
            <a:r>
              <a:rPr lang="en-US" dirty="0" smtClean="0"/>
              <a:t>---&gt;</a:t>
            </a:r>
            <a:r>
              <a:rPr lang="hu-HU" dirty="0" smtClean="0">
                <a:sym typeface="Wingdings" pitchFamily="2" charset="2"/>
              </a:rPr>
              <a:t> Olasz vereség.</a:t>
            </a:r>
          </a:p>
          <a:p>
            <a:r>
              <a:rPr lang="hu-HU" dirty="0" smtClean="0">
                <a:sym typeface="Wingdings" pitchFamily="2" charset="2"/>
              </a:rPr>
              <a:t>A </a:t>
            </a:r>
            <a:r>
              <a:rPr lang="hu-HU" b="1" dirty="0" smtClean="0">
                <a:sym typeface="Wingdings" pitchFamily="2" charset="2"/>
              </a:rPr>
              <a:t>vereség ellenére </a:t>
            </a:r>
            <a:r>
              <a:rPr lang="hu-HU" dirty="0" smtClean="0">
                <a:sym typeface="Wingdings" pitchFamily="2" charset="2"/>
              </a:rPr>
              <a:t>Olaszország megkapta Velencét.</a:t>
            </a:r>
          </a:p>
          <a:p>
            <a:r>
              <a:rPr lang="hu-HU" dirty="0" smtClean="0">
                <a:sym typeface="Wingdings" pitchFamily="2" charset="2"/>
              </a:rPr>
              <a:t>1870 </a:t>
            </a:r>
            <a:r>
              <a:rPr lang="hu-HU" dirty="0" smtClean="0">
                <a:sym typeface="Wingdings" pitchFamily="2" charset="2"/>
              </a:rPr>
              <a:t>Német-Porosz </a:t>
            </a:r>
            <a:r>
              <a:rPr lang="hu-HU" dirty="0" smtClean="0">
                <a:sym typeface="Wingdings" pitchFamily="2" charset="2"/>
              </a:rPr>
              <a:t>háború </a:t>
            </a:r>
            <a:r>
              <a:rPr lang="en-US" dirty="0" smtClean="0">
                <a:sym typeface="Wingdings" pitchFamily="2" charset="2"/>
              </a:rPr>
              <a:t>---&gt;</a:t>
            </a:r>
            <a:r>
              <a:rPr lang="hu-HU" dirty="0" smtClean="0">
                <a:sym typeface="Wingdings" pitchFamily="2" charset="2"/>
              </a:rPr>
              <a:t> Olaszok bevonultak Rómába.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788" y="1562029"/>
            <a:ext cx="3013166" cy="4039096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6729780" y="571426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II. Viktor Emánuel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310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2420888"/>
            <a:ext cx="8229600" cy="1143000"/>
          </a:xfrm>
        </p:spPr>
        <p:txBody>
          <a:bodyPr/>
          <a:lstStyle/>
          <a:p>
            <a:r>
              <a:rPr lang="en-US" dirty="0" smtClean="0"/>
              <a:t>K</a:t>
            </a:r>
            <a:r>
              <a:rPr lang="sk-SK" dirty="0" smtClean="0"/>
              <a:t>öszönöm a figyelmet!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9311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</TotalTime>
  <Words>325</Words>
  <Application>Microsoft Office PowerPoint</Application>
  <PresentationFormat>Diavetítés a képernyőre (4:3 oldalarány)</PresentationFormat>
  <Paragraphs>45</Paragraphs>
  <Slides>11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5" baseType="lpstr">
      <vt:lpstr>Arial</vt:lpstr>
      <vt:lpstr>Calibri</vt:lpstr>
      <vt:lpstr>Wingdings</vt:lpstr>
      <vt:lpstr>Office-téma</vt:lpstr>
      <vt:lpstr>Az Olasz egység megvalósulása</vt:lpstr>
      <vt:lpstr>Hatalmi játszma az egységes Itáliáért</vt:lpstr>
      <vt:lpstr>PowerPoint-bemutató</vt:lpstr>
      <vt:lpstr>Hatalmi játszma az egységes Itáliáért</vt:lpstr>
      <vt:lpstr>Hatalmi játszma az egységes Itáliáért</vt:lpstr>
      <vt:lpstr>A solferinoi csata, 1859</vt:lpstr>
      <vt:lpstr>Hatalmi játszma az egységes Itáliáért</vt:lpstr>
      <vt:lpstr>Az egység győzelme</vt:lpstr>
      <vt:lpstr>PowerPoint-bemutató</vt:lpstr>
      <vt:lpstr>Az egység győzelme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Olasz egység megvalósulása</dc:title>
  <dc:creator>OS</dc:creator>
  <cp:lastModifiedBy>OS</cp:lastModifiedBy>
  <cp:revision>29</cp:revision>
  <dcterms:created xsi:type="dcterms:W3CDTF">2018-09-01T10:00:23Z</dcterms:created>
  <dcterms:modified xsi:type="dcterms:W3CDTF">2019-10-11T04:30:09Z</dcterms:modified>
</cp:coreProperties>
</file>