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66" r:id="rId8"/>
    <p:sldId id="259" r:id="rId9"/>
    <p:sldId id="260" r:id="rId10"/>
    <p:sldId id="261" r:id="rId11"/>
    <p:sldId id="262" r:id="rId12"/>
    <p:sldId id="264" r:id="rId13"/>
    <p:sldId id="265" r:id="rId14"/>
    <p:sldId id="271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736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803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110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675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916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608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0039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841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099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997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429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70944-25D6-4FB6-A4ED-B8428A9DE166}" type="datetimeFigureOut">
              <a:rPr lang="hu-HU" smtClean="0"/>
              <a:t>2023.10.16.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A7BE8-90F5-47A3-9041-50BD8435BF5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046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973"/>
            <a:ext cx="7772400" cy="833739"/>
          </a:xfrm>
        </p:spPr>
        <p:txBody>
          <a:bodyPr/>
          <a:lstStyle/>
          <a:p>
            <a:r>
              <a:rPr lang="hu-HU" dirty="0"/>
              <a:t>A német egység létrejötte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69368" y="692696"/>
            <a:ext cx="6400800" cy="1752600"/>
          </a:xfrm>
        </p:spPr>
        <p:txBody>
          <a:bodyPr/>
          <a:lstStyle/>
          <a:p>
            <a:r>
              <a:rPr lang="hu-H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Tk</a:t>
            </a:r>
            <a:r>
              <a:rPr lang="hu-H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14-18. oldal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20924"/>
            <a:ext cx="5958774" cy="553707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185992" y="6021288"/>
            <a:ext cx="3168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b="1" dirty="0"/>
              <a:t>A német tartományok 1789-ben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01175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" y="31573"/>
            <a:ext cx="8686800" cy="733131"/>
          </a:xfrm>
        </p:spPr>
        <p:txBody>
          <a:bodyPr>
            <a:normAutofit fontScale="90000"/>
          </a:bodyPr>
          <a:lstStyle/>
          <a:p>
            <a:r>
              <a:rPr lang="sk-SK" dirty="0"/>
              <a:t>Németország egyesítésének előzményei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5652120" cy="5400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altLang="en-US" dirty="0"/>
              <a:t>a Német-római Birodalom szétesett</a:t>
            </a:r>
          </a:p>
          <a:p>
            <a:pPr>
              <a:lnSpc>
                <a:spcPct val="90000"/>
              </a:lnSpc>
            </a:pPr>
            <a:r>
              <a:rPr lang="hu-HU" altLang="en-US" dirty="0"/>
              <a:t>több száz kis fejedelemség</a:t>
            </a:r>
          </a:p>
          <a:p>
            <a:pPr>
              <a:lnSpc>
                <a:spcPct val="90000"/>
              </a:lnSpc>
            </a:pPr>
            <a:r>
              <a:rPr lang="hu-HU" altLang="en-US" dirty="0"/>
              <a:t>19. század eleje: egységes Németország vágya</a:t>
            </a:r>
            <a:endParaRPr lang="hu-HU" altLang="en-US" i="1" dirty="0"/>
          </a:p>
          <a:p>
            <a:pPr>
              <a:lnSpc>
                <a:spcPct val="90000"/>
              </a:lnSpc>
            </a:pPr>
            <a:r>
              <a:rPr lang="hu-HU" altLang="en-US" dirty="0"/>
              <a:t>két elképzelés:</a:t>
            </a:r>
          </a:p>
          <a:p>
            <a:pPr>
              <a:lnSpc>
                <a:spcPct val="90000"/>
              </a:lnSpc>
            </a:pPr>
            <a:r>
              <a:rPr lang="hu-HU" altLang="en-US" b="1" dirty="0"/>
              <a:t>„nagynémet egység”: </a:t>
            </a:r>
            <a:r>
              <a:rPr lang="hu-HU" altLang="en-US" dirty="0"/>
              <a:t>Ausztria és a Habsburgok vezetésével</a:t>
            </a:r>
          </a:p>
          <a:p>
            <a:pPr>
              <a:lnSpc>
                <a:spcPct val="90000"/>
              </a:lnSpc>
            </a:pPr>
            <a:r>
              <a:rPr lang="hu-HU" altLang="en-US" b="1" dirty="0"/>
              <a:t>„</a:t>
            </a:r>
            <a:r>
              <a:rPr lang="hu-HU" altLang="en-US" b="1" dirty="0" err="1"/>
              <a:t>kisnémet</a:t>
            </a:r>
            <a:r>
              <a:rPr lang="hu-HU" altLang="en-US" b="1" dirty="0"/>
              <a:t> egység”: </a:t>
            </a:r>
            <a:r>
              <a:rPr lang="hu-HU" altLang="en-US" dirty="0"/>
              <a:t>Poroszország és a Hohenzollernek vezetésével, az osztrák területek nélkül</a:t>
            </a:r>
          </a:p>
          <a:p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187" y="1052737"/>
            <a:ext cx="3580813" cy="501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72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5914" y="15321"/>
            <a:ext cx="8579296" cy="893399"/>
          </a:xfrm>
        </p:spPr>
        <p:txBody>
          <a:bodyPr>
            <a:normAutofit fontScale="90000"/>
          </a:bodyPr>
          <a:lstStyle/>
          <a:p>
            <a:r>
              <a:rPr lang="sk-SK" dirty="0"/>
              <a:t>A Habsburg és a Hohenzollern dinasztia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3319"/>
            <a:ext cx="4032448" cy="524491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756" y="1123319"/>
            <a:ext cx="3693603" cy="524491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331640" y="639816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Ferenc József császár</a:t>
            </a:r>
            <a:endParaRPr lang="en-US" b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6142071" y="6419129"/>
            <a:ext cx="1814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I. Vilmos császár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254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dirty="0"/>
              <a:t>Az aranygyapjas rend és a „kiválóságért“ – legmagasabb porosz kitüntetés</a:t>
            </a:r>
            <a:endParaRPr lang="en-US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47" y="1417638"/>
            <a:ext cx="3017368" cy="544036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67" y="1417638"/>
            <a:ext cx="4632978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egységesítés kérdése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  <a:defRPr/>
            </a:pPr>
            <a:r>
              <a:rPr lang="hu-HU" dirty="0"/>
              <a:t>1848-as forradalmak (Berlin, München) leverése, de:</a:t>
            </a:r>
          </a:p>
          <a:p>
            <a:pPr>
              <a:defRPr/>
            </a:pPr>
            <a:r>
              <a:rPr lang="hu-HU" dirty="0"/>
              <a:t>alkotmány született (Frankfurt)</a:t>
            </a:r>
          </a:p>
          <a:p>
            <a:pPr>
              <a:defRPr/>
            </a:pPr>
            <a:r>
              <a:rPr lang="hu-HU" dirty="0"/>
              <a:t>jobbágyság megszűnt (jobbágyfelszabadítás)</a:t>
            </a:r>
          </a:p>
          <a:p>
            <a:pPr>
              <a:defRPr/>
            </a:pPr>
            <a:r>
              <a:rPr lang="hu-HU" dirty="0"/>
              <a:t>megindult az ipari, gazdasági fejlődés</a:t>
            </a:r>
          </a:p>
          <a:p>
            <a:pPr>
              <a:buNone/>
              <a:defRPr/>
            </a:pPr>
            <a:r>
              <a:rPr lang="hu-HU" dirty="0"/>
              <a:t>	(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Ruhr-vidék, Szilézia</a:t>
            </a:r>
            <a:r>
              <a:rPr lang="hu-HU" dirty="0"/>
              <a:t> nehézipar központja)</a:t>
            </a:r>
          </a:p>
          <a:p>
            <a:pPr>
              <a:buNone/>
              <a:defRPr/>
            </a:pPr>
            <a:r>
              <a:rPr lang="hu-HU" dirty="0">
                <a:cs typeface="Arial" charset="0"/>
              </a:rPr>
              <a:t>→ </a:t>
            </a:r>
            <a:r>
              <a:rPr lang="hu-HU" dirty="0"/>
              <a:t>Az angol tőke segítette a nehézipar fejlődését</a:t>
            </a:r>
          </a:p>
          <a:p>
            <a:pPr>
              <a:buNone/>
              <a:defRPr/>
            </a:pPr>
            <a:r>
              <a:rPr lang="en-US" dirty="0">
                <a:cs typeface="Arial" charset="0"/>
              </a:rPr>
              <a:t>»</a:t>
            </a:r>
            <a:r>
              <a:rPr lang="hu-HU" dirty="0">
                <a:cs typeface="Arial" charset="0"/>
              </a:rPr>
              <a:t> a német területek nem egységesek, széttagoltak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A gazdasági </a:t>
            </a:r>
            <a:r>
              <a:rPr lang="hu-HU" dirty="0" err="1">
                <a:cs typeface="Arial" charset="0"/>
              </a:rPr>
              <a:t>fejl</a:t>
            </a:r>
            <a:r>
              <a:rPr lang="hu-HU" dirty="0">
                <a:cs typeface="Arial" charset="0"/>
              </a:rPr>
              <a:t>. miatt Poroszország szerepe nő</a:t>
            </a:r>
          </a:p>
          <a:p>
            <a:pPr>
              <a:defRPr/>
            </a:pPr>
            <a:r>
              <a:rPr lang="en-US" dirty="0">
                <a:cs typeface="Arial" charset="0"/>
              </a:rPr>
              <a:t>→</a:t>
            </a:r>
            <a:r>
              <a:rPr lang="hu-HU" dirty="0">
                <a:cs typeface="Arial" charset="0"/>
              </a:rPr>
              <a:t> a fejlődés tarthatatlanná tette a politikai széttagoltságot</a:t>
            </a:r>
          </a:p>
          <a:p>
            <a:pPr>
              <a:buNone/>
              <a:defRPr/>
            </a:pPr>
            <a:r>
              <a:rPr lang="en-US" dirty="0">
                <a:cs typeface="Arial" charset="0"/>
              </a:rPr>
              <a:t>»</a:t>
            </a:r>
            <a:r>
              <a:rPr lang="hu-HU" dirty="0">
                <a:cs typeface="Arial" charset="0"/>
              </a:rPr>
              <a:t> az egység csak </a:t>
            </a:r>
            <a:r>
              <a:rPr lang="hu-HU" b="1" u="sng" dirty="0">
                <a:cs typeface="Arial" charset="0"/>
              </a:rPr>
              <a:t>egy dinasztia </a:t>
            </a:r>
            <a:r>
              <a:rPr lang="hu-HU" dirty="0">
                <a:cs typeface="Arial" charset="0"/>
              </a:rPr>
              <a:t>vezetésével jöhet létre</a:t>
            </a:r>
            <a:r>
              <a:rPr lang="hu-HU" dirty="0"/>
              <a:t>.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61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-27384"/>
            <a:ext cx="8686800" cy="936104"/>
          </a:xfrm>
        </p:spPr>
        <p:txBody>
          <a:bodyPr>
            <a:normAutofit fontScale="90000"/>
          </a:bodyPr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gazdaság a XIX. század közepén</a:t>
            </a:r>
            <a:endParaRPr lang="hu-HU" dirty="0"/>
          </a:p>
        </p:txBody>
      </p:sp>
      <p:pic>
        <p:nvPicPr>
          <p:cNvPr id="4" name="Picture 4" descr="0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42135"/>
            <a:ext cx="8856984" cy="613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667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7t-109_nemet-egys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7"/>
            <a:ext cx="9144000" cy="443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722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hu-HU" b="1" u="sng" dirty="0"/>
              <a:t>Az egységesítés kérdése</a:t>
            </a:r>
            <a:r>
              <a:rPr lang="hu-HU" u="sng" dirty="0"/>
              <a:t> </a:t>
            </a:r>
            <a:br>
              <a:rPr lang="hu-HU" u="sng" dirty="0"/>
            </a:br>
            <a:r>
              <a:rPr lang="hu-HU" sz="2700" u="sng" dirty="0"/>
              <a:t>(2 út - 2 dinasztia)</a:t>
            </a:r>
            <a:endParaRPr lang="hu-HU" sz="27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53958" y="1052736"/>
            <a:ext cx="5399673" cy="5585266"/>
          </a:xfrm>
        </p:spPr>
        <p:txBody>
          <a:bodyPr>
            <a:noAutofit/>
          </a:bodyPr>
          <a:lstStyle/>
          <a:p>
            <a:pPr marL="609600" indent="-609600">
              <a:buNone/>
              <a:defRPr/>
            </a:pPr>
            <a:r>
              <a:rPr lang="hu-HU" sz="21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1. Nagy német egység</a:t>
            </a:r>
            <a:r>
              <a:rPr lang="hu-HU" sz="2100" dirty="0"/>
              <a:t> </a:t>
            </a:r>
            <a:r>
              <a:rPr lang="hu-HU" sz="2100" dirty="0">
                <a:cs typeface="Arial" charset="0"/>
              </a:rPr>
              <a:t>→ Ausztria vezetésével</a:t>
            </a:r>
          </a:p>
          <a:p>
            <a:pPr marL="609600" indent="-609600">
              <a:buNone/>
              <a:defRPr/>
            </a:pPr>
            <a:r>
              <a:rPr lang="hu-HU" sz="2100" dirty="0">
                <a:cs typeface="Arial" charset="0"/>
              </a:rPr>
              <a:t>- </a:t>
            </a:r>
            <a:r>
              <a:rPr lang="hu-HU" sz="21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cél</a:t>
            </a:r>
            <a:r>
              <a:rPr lang="hu-HU" sz="2100" dirty="0">
                <a:cs typeface="Arial" charset="0"/>
              </a:rPr>
              <a:t>: a német államok lazább szövetsége </a:t>
            </a:r>
            <a:r>
              <a:rPr lang="hu-HU" sz="2100" b="1" dirty="0">
                <a:cs typeface="Arial" charset="0"/>
              </a:rPr>
              <a:t>/HABSBURG/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dirty="0">
                <a:cs typeface="Arial" charset="0"/>
              </a:rPr>
              <a:t>a tagállamok önállósága maradt volna (</a:t>
            </a:r>
            <a:r>
              <a:rPr lang="hu-HU" sz="21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föderáció</a:t>
            </a:r>
            <a:r>
              <a:rPr lang="hu-HU" sz="2100" dirty="0">
                <a:cs typeface="Arial" charset="0"/>
              </a:rPr>
              <a:t>)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dirty="0">
                <a:cs typeface="Arial" charset="0"/>
              </a:rPr>
              <a:t>soknemzetiségű, osztrák vezetésű birodalom </a:t>
            </a:r>
          </a:p>
          <a:p>
            <a:pPr marL="609600" indent="-609600">
              <a:buNone/>
              <a:defRPr/>
            </a:pPr>
            <a:r>
              <a:rPr lang="hu-HU" sz="2100" b="1" dirty="0">
                <a:cs typeface="Arial" charset="0"/>
              </a:rPr>
              <a:t>2. Kis német egység </a:t>
            </a:r>
            <a:r>
              <a:rPr lang="hu-HU" sz="2100" dirty="0">
                <a:cs typeface="Arial" charset="0"/>
              </a:rPr>
              <a:t>→ Poroszország vezetésével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cél</a:t>
            </a:r>
            <a:r>
              <a:rPr lang="hu-HU" sz="2100" dirty="0">
                <a:cs typeface="Arial" charset="0"/>
              </a:rPr>
              <a:t>: modern, egységes (német) nemzetállam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dirty="0">
                <a:cs typeface="Arial" charset="0"/>
              </a:rPr>
              <a:t>Ausztria nélküli, porosz vezetés </a:t>
            </a:r>
            <a:r>
              <a:rPr lang="hu-HU" sz="2100" b="1" dirty="0">
                <a:cs typeface="Arial" charset="0"/>
              </a:rPr>
              <a:t>/HOHENZOLLERN/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dirty="0">
                <a:cs typeface="Arial" charset="0"/>
              </a:rPr>
              <a:t> I. Vilmos liberális reformjai</a:t>
            </a:r>
          </a:p>
          <a:p>
            <a:pPr marL="609600" indent="-609600">
              <a:buFontTx/>
              <a:buChar char="-"/>
              <a:defRPr/>
            </a:pPr>
            <a:r>
              <a:rPr lang="hu-HU" sz="2100" dirty="0">
                <a:cs typeface="Arial" charset="0"/>
              </a:rPr>
              <a:t>Bismarck a porosz kormányfő (kancellár)→ diplomata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8" y="1531260"/>
            <a:ext cx="3672408" cy="499408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971600" y="648469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Otto von Bismarck</a:t>
            </a:r>
          </a:p>
        </p:txBody>
      </p:sp>
    </p:spTree>
    <p:extLst>
      <p:ext uri="{BB962C8B-B14F-4D97-AF65-F5344CB8AC3E}">
        <p14:creationId xmlns:p14="http://schemas.microsoft.com/office/powerpoint/2010/main" val="283471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osztrák és a porosz egység kérdése</a:t>
            </a:r>
            <a:endParaRPr lang="hu-HU" dirty="0"/>
          </a:p>
        </p:txBody>
      </p:sp>
      <p:pic>
        <p:nvPicPr>
          <p:cNvPr id="4" name="Picture 4" descr="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18424"/>
            <a:ext cx="9108504" cy="59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192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503" y="116632"/>
            <a:ext cx="9144000" cy="850106"/>
          </a:xfrm>
        </p:spPr>
        <p:txBody>
          <a:bodyPr>
            <a:normAutofit/>
          </a:bodyPr>
          <a:lstStyle/>
          <a:p>
            <a:r>
              <a:rPr lang="hu-HU" sz="3500" u="sng" dirty="0"/>
              <a:t>Bismarck hatalmi játszmája az egység érdekében</a:t>
            </a:r>
            <a:endParaRPr lang="hu-HU" sz="35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5472608" cy="5949280"/>
          </a:xfrm>
        </p:spPr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en-US" dirty="0">
                <a:cs typeface="Arial" charset="0"/>
              </a:rPr>
              <a:t>»</a:t>
            </a:r>
            <a:r>
              <a:rPr lang="hu-HU" dirty="0">
                <a:cs typeface="Arial" charset="0"/>
              </a:rPr>
              <a:t> </a:t>
            </a:r>
            <a:r>
              <a:rPr lang="hu-HU" dirty="0"/>
              <a:t>Bismarck hadseregreformot hoz létre</a:t>
            </a:r>
          </a:p>
          <a:p>
            <a:pPr>
              <a:defRPr/>
            </a:pPr>
            <a:r>
              <a:rPr lang="hu-HU" dirty="0"/>
              <a:t>bevezette az </a:t>
            </a:r>
            <a:r>
              <a:rPr lang="hu-HU" b="1" dirty="0"/>
              <a:t>általános hadkötelezettséget</a:t>
            </a:r>
          </a:p>
          <a:p>
            <a:pPr>
              <a:defRPr/>
            </a:pPr>
            <a:r>
              <a:rPr lang="hu-HU" b="1" dirty="0"/>
              <a:t>modernizálta</a:t>
            </a:r>
            <a:r>
              <a:rPr lang="hu-HU" dirty="0"/>
              <a:t> a hadsereg felszerelését </a:t>
            </a:r>
            <a:r>
              <a:rPr lang="hu-HU" sz="2800" dirty="0"/>
              <a:t>(hátultöltős p.)</a:t>
            </a:r>
          </a:p>
          <a:p>
            <a:pPr>
              <a:buNone/>
              <a:defRPr/>
            </a:pPr>
            <a:r>
              <a:rPr lang="en-US" dirty="0">
                <a:cs typeface="Arial" charset="0"/>
              </a:rPr>
              <a:t>»</a:t>
            </a:r>
            <a:r>
              <a:rPr lang="hu-HU" dirty="0">
                <a:cs typeface="Arial" charset="0"/>
              </a:rPr>
              <a:t> Anglia gazdasági és politikai támogatottsága</a:t>
            </a:r>
          </a:p>
          <a:p>
            <a:pPr>
              <a:buNone/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hatalmi vetélytársak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»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hu-HU" dirty="0">
                <a:cs typeface="Arial" charset="0"/>
              </a:rPr>
              <a:t>franciák, osztrákok, oroszok, ezért: 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Az </a:t>
            </a:r>
            <a:r>
              <a:rPr lang="hu-HU" b="1" dirty="0">
                <a:cs typeface="Arial" charset="0"/>
              </a:rPr>
              <a:t>oroszokat támogatta</a:t>
            </a:r>
            <a:r>
              <a:rPr lang="hu-HU" dirty="0">
                <a:cs typeface="Arial" charset="0"/>
              </a:rPr>
              <a:t> a lengyel felkelésben (1863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A franciáknak </a:t>
            </a:r>
            <a:r>
              <a:rPr lang="hu-HU" b="1" dirty="0">
                <a:cs typeface="Arial" charset="0"/>
              </a:rPr>
              <a:t>területeket ígért </a:t>
            </a:r>
            <a:r>
              <a:rPr lang="hu-HU" dirty="0">
                <a:cs typeface="Arial" charset="0"/>
              </a:rPr>
              <a:t>a Rajna mentén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Az osztrák Habsburgok ellen </a:t>
            </a:r>
            <a:r>
              <a:rPr lang="hu-HU" b="1" dirty="0">
                <a:cs typeface="Arial" charset="0"/>
              </a:rPr>
              <a:t>sereget indított (Klapka)</a:t>
            </a:r>
          </a:p>
          <a:p>
            <a:pPr>
              <a:buNone/>
              <a:defRPr/>
            </a:pPr>
            <a:r>
              <a:rPr lang="hu-HU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1866 </a:t>
            </a:r>
            <a:r>
              <a:rPr lang="hu-HU" b="1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Königgratz</a:t>
            </a:r>
            <a:r>
              <a:rPr lang="hu-HU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»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poroszok győzelme Ausztria ellen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Ausztria elfogadta a porosz vezetésű német egységet</a:t>
            </a:r>
          </a:p>
          <a:p>
            <a:pPr>
              <a:defRPr/>
            </a:pPr>
            <a:r>
              <a:rPr lang="hu-HU" dirty="0">
                <a:cs typeface="Arial" charset="0"/>
              </a:rPr>
              <a:t>Velence visszakerült az olaszokhoz + 1867 kiegyezés</a:t>
            </a:r>
            <a:endParaRPr lang="en-US" dirty="0">
              <a:cs typeface="Arial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99906" y="1981421"/>
            <a:ext cx="5781300" cy="36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35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egység kialakulása</a:t>
            </a:r>
            <a:r>
              <a:rPr lang="hu-HU" dirty="0"/>
              <a:t> </a:t>
            </a:r>
          </a:p>
        </p:txBody>
      </p:sp>
      <p:pic>
        <p:nvPicPr>
          <p:cNvPr id="4" name="Picture 4" descr="0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94816"/>
            <a:ext cx="7776864" cy="608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46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egység létrejötte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56290"/>
            <a:ext cx="4320480" cy="3024335"/>
          </a:xfrm>
        </p:spPr>
        <p:txBody>
          <a:bodyPr>
            <a:normAutofit fontScale="77500" lnSpcReduction="20000"/>
          </a:bodyPr>
          <a:lstStyle/>
          <a:p>
            <a:pPr>
              <a:buNone/>
              <a:defRPr/>
            </a:pPr>
            <a:r>
              <a:rPr lang="hu-HU" dirty="0"/>
              <a:t>1834 gazdasági egység</a:t>
            </a:r>
            <a:r>
              <a:rPr lang="hu-HU" dirty="0">
                <a:cs typeface="Arial" charset="0"/>
              </a:rPr>
              <a:t>→ </a:t>
            </a:r>
            <a:r>
              <a:rPr lang="hu-HU" dirty="0"/>
              <a:t>vámszövetség</a:t>
            </a:r>
          </a:p>
          <a:p>
            <a:pPr>
              <a:buNone/>
              <a:defRPr/>
            </a:pPr>
            <a:r>
              <a:rPr lang="hu-HU" dirty="0"/>
              <a:t>1866 </a:t>
            </a:r>
            <a:r>
              <a:rPr lang="hu-HU" dirty="0" err="1"/>
              <a:t>Königgrätz</a:t>
            </a:r>
            <a:r>
              <a:rPr lang="hu-HU" dirty="0"/>
              <a:t> </a:t>
            </a:r>
            <a:r>
              <a:rPr lang="hu-HU" dirty="0">
                <a:cs typeface="Arial" charset="0"/>
              </a:rPr>
              <a:t>→ Ausztria legyőzése →Észak-német Szövetség</a:t>
            </a:r>
            <a:endParaRPr lang="hu-HU" sz="2800" dirty="0">
              <a:cs typeface="Arial" charset="0"/>
            </a:endParaRPr>
          </a:p>
          <a:p>
            <a:pPr>
              <a:buNone/>
              <a:defRPr/>
            </a:pPr>
            <a:r>
              <a:rPr lang="hu-HU" dirty="0">
                <a:cs typeface="Arial" charset="0"/>
              </a:rPr>
              <a:t>1870 </a:t>
            </a:r>
            <a:r>
              <a:rPr lang="hu-HU" dirty="0" err="1">
                <a:cs typeface="Arial" charset="0"/>
              </a:rPr>
              <a:t>Sedan</a:t>
            </a:r>
            <a:r>
              <a:rPr lang="hu-HU" dirty="0">
                <a:cs typeface="Arial" charset="0"/>
              </a:rPr>
              <a:t> → a franciák legyőzése</a:t>
            </a:r>
          </a:p>
          <a:p>
            <a:pPr>
              <a:buNone/>
              <a:defRPr/>
            </a:pPr>
            <a:r>
              <a:rPr lang="en-US" sz="2800" dirty="0">
                <a:cs typeface="Arial" charset="0"/>
              </a:rPr>
              <a:t>»</a:t>
            </a:r>
            <a:r>
              <a:rPr lang="hu-HU" sz="2800" dirty="0">
                <a:cs typeface="Arial" charset="0"/>
              </a:rPr>
              <a:t> a délnémet államok csatlakozása a szövetséghez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06" y="3846002"/>
            <a:ext cx="6787954" cy="303938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355976" y="764704"/>
            <a:ext cx="47880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defRPr/>
            </a:pPr>
            <a:r>
              <a:rPr lang="hu-HU" sz="2000" b="1" dirty="0">
                <a:cs typeface="Arial" charset="0"/>
              </a:rPr>
              <a:t>1871. jan.18. </a:t>
            </a:r>
            <a:r>
              <a:rPr lang="hu-HU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 versailles-i palota tükörterme</a:t>
            </a:r>
          </a:p>
          <a:p>
            <a:pPr>
              <a:buNone/>
              <a:defRPr/>
            </a:pPr>
            <a:r>
              <a:rPr lang="en-US" sz="2000" dirty="0">
                <a:cs typeface="Arial" charset="0"/>
              </a:rPr>
              <a:t>»</a:t>
            </a:r>
            <a:r>
              <a:rPr lang="hu-HU" sz="2000" dirty="0">
                <a:cs typeface="Arial" charset="0"/>
              </a:rPr>
              <a:t> I. Vilmos kihirdeti a </a:t>
            </a:r>
            <a:r>
              <a:rPr lang="hu-HU" sz="2000" b="1" dirty="0">
                <a:cs typeface="Arial" charset="0"/>
              </a:rPr>
              <a:t>Német Császárság</a:t>
            </a:r>
            <a:r>
              <a:rPr lang="hu-HU" sz="2000" dirty="0">
                <a:cs typeface="Arial" charset="0"/>
              </a:rPr>
              <a:t> létrejöttét</a:t>
            </a:r>
          </a:p>
          <a:p>
            <a:pPr>
              <a:buNone/>
              <a:defRPr/>
            </a:pPr>
            <a:r>
              <a:rPr lang="en-US" sz="2000" dirty="0">
                <a:cs typeface="Arial" charset="0"/>
              </a:rPr>
              <a:t>»</a:t>
            </a:r>
            <a:r>
              <a:rPr lang="hu-HU" sz="2000" dirty="0">
                <a:cs typeface="Arial" charset="0"/>
              </a:rPr>
              <a:t> III. Napóleon bukása → </a:t>
            </a:r>
            <a:r>
              <a:rPr lang="hu-HU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Franciaország köztársaság</a:t>
            </a:r>
          </a:p>
          <a:p>
            <a:pPr>
              <a:buNone/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»</a:t>
            </a:r>
            <a:r>
              <a:rPr lang="hu-HU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Elzászt és </a:t>
            </a:r>
            <a:r>
              <a:rPr lang="hu-HU" sz="20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Lotharingiát</a:t>
            </a:r>
            <a:r>
              <a:rPr lang="hu-HU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Németországhoz csatolták</a:t>
            </a:r>
          </a:p>
          <a:p>
            <a:pPr>
              <a:buNone/>
              <a:defRPr/>
            </a:pPr>
            <a:r>
              <a:rPr lang="hu-HU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 A „</a:t>
            </a:r>
            <a:r>
              <a:rPr lang="hu-HU" sz="20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Revans</a:t>
            </a:r>
            <a:r>
              <a:rPr lang="hu-HU" sz="2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” hagyomány/politika kifejlődése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7479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3712" y="116632"/>
            <a:ext cx="8229600" cy="719981"/>
          </a:xfrm>
        </p:spPr>
        <p:txBody>
          <a:bodyPr>
            <a:normAutofit fontScale="90000"/>
          </a:bodyPr>
          <a:lstStyle/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Német Császárság államrendszere</a:t>
            </a:r>
            <a:r>
              <a:rPr lang="hu-HU" dirty="0"/>
              <a:t> </a:t>
            </a:r>
          </a:p>
        </p:txBody>
      </p:sp>
      <p:pic>
        <p:nvPicPr>
          <p:cNvPr id="4" name="Picture 4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8569325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166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06C88E4-CCB2-4E8E-985C-B3BE4D7B6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110" y="0"/>
            <a:ext cx="6437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9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229600" cy="1143000"/>
          </a:xfrm>
        </p:spPr>
        <p:txBody>
          <a:bodyPr/>
          <a:lstStyle/>
          <a:p>
            <a:r>
              <a:rPr lang="sk-SK" dirty="0"/>
              <a:t>Köszönöm a figyelmet!</a:t>
            </a:r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AD29D6E-D500-4184-96EE-F17E8EE95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005634"/>
            <a:ext cx="4023827" cy="582761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E55CF47-5381-4C0C-8007-01407D425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793" y="1084251"/>
            <a:ext cx="5426727" cy="567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77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Microsoft Office PowerPoint</Application>
  <PresentationFormat>Diavetítés a képernyőre (4:3 oldalarány)</PresentationFormat>
  <Paragraphs>63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Office-téma</vt:lpstr>
      <vt:lpstr>A német egység létrejötte</vt:lpstr>
      <vt:lpstr>Németország egyesítésének előzményei</vt:lpstr>
      <vt:lpstr>A Habsburg és a Hohenzollern dinasztia</vt:lpstr>
      <vt:lpstr>Az aranygyapjas rend és a „kiválóságért“ – legmagasabb porosz kitüntetés</vt:lpstr>
      <vt:lpstr>A német egységesítés kérdése</vt:lpstr>
      <vt:lpstr>A német gazdaság a XIX. század közepén</vt:lpstr>
      <vt:lpstr>PowerPoint-bemutató</vt:lpstr>
      <vt:lpstr>Az egységesítés kérdése  (2 út - 2 dinasztia)</vt:lpstr>
      <vt:lpstr>Az osztrák és a porosz egység kérdése</vt:lpstr>
      <vt:lpstr>Bismarck hatalmi játszmája az egység érdekében</vt:lpstr>
      <vt:lpstr>A német egység kialakulása </vt:lpstr>
      <vt:lpstr>A német egység létrejötte</vt:lpstr>
      <vt:lpstr>A Német Császárság államrendszere 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német egység létrejötte</dc:title>
  <dc:creator>OS</dc:creator>
  <cp:lastModifiedBy>tanari</cp:lastModifiedBy>
  <cp:revision>23</cp:revision>
  <dcterms:created xsi:type="dcterms:W3CDTF">2018-09-01T15:53:20Z</dcterms:created>
  <dcterms:modified xsi:type="dcterms:W3CDTF">2023-10-16T07:25:51Z</dcterms:modified>
</cp:coreProperties>
</file>