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3" r:id="rId5"/>
    <p:sldId id="259" r:id="rId6"/>
    <p:sldId id="260" r:id="rId7"/>
    <p:sldId id="268" r:id="rId8"/>
    <p:sldId id="261" r:id="rId9"/>
    <p:sldId id="262" r:id="rId10"/>
    <p:sldId id="263" r:id="rId11"/>
    <p:sldId id="264" r:id="rId12"/>
    <p:sldId id="271" r:id="rId13"/>
    <p:sldId id="269" r:id="rId14"/>
    <p:sldId id="265" r:id="rId15"/>
    <p:sldId id="266" r:id="rId16"/>
    <p:sldId id="267" r:id="rId17"/>
    <p:sldId id="272" r:id="rId18"/>
    <p:sldId id="270" r:id="rId1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0366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2058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4919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4146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6026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3971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30935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772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1969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6579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8811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6559F-C81C-478C-BA43-4145429172F4}" type="datetimeFigureOut">
              <a:rPr lang="hu-HU" smtClean="0"/>
              <a:t>2024. 09. 09.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04BA63-98C8-4F4F-A1BB-BCD3975F0FA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0631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16632"/>
            <a:ext cx="7772400" cy="1470025"/>
          </a:xfrm>
        </p:spPr>
        <p:txBody>
          <a:bodyPr/>
          <a:lstStyle/>
          <a:p>
            <a:r>
              <a:rPr lang="hu-HU" dirty="0"/>
              <a:t>Az ipari forradalom újabb hulláma (második IF)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1616786"/>
            <a:ext cx="6400800" cy="1752600"/>
          </a:xfrm>
        </p:spPr>
        <p:txBody>
          <a:bodyPr/>
          <a:lstStyle/>
          <a:p>
            <a:r>
              <a:rPr lang="hu-HU" dirty="0" err="1"/>
              <a:t>Tk</a:t>
            </a:r>
            <a:r>
              <a:rPr lang="hu-HU" dirty="0"/>
              <a:t>. 19-23. oldal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276872"/>
            <a:ext cx="4734263" cy="4437112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50218" y="2544055"/>
            <a:ext cx="3888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i="1" dirty="0" err="1"/>
              <a:t>Úgy</a:t>
            </a:r>
            <a:r>
              <a:rPr lang="en-US" sz="3000" i="1" dirty="0"/>
              <a:t> </a:t>
            </a:r>
            <a:r>
              <a:rPr lang="en-US" sz="3000" i="1" dirty="0" err="1"/>
              <a:t>vélem</a:t>
            </a:r>
            <a:r>
              <a:rPr lang="en-US" sz="3000" i="1" dirty="0"/>
              <a:t>, </a:t>
            </a:r>
            <a:r>
              <a:rPr lang="en-US" sz="3000" i="1" dirty="0" err="1"/>
              <a:t>semmi</a:t>
            </a:r>
            <a:r>
              <a:rPr lang="en-US" sz="3000" i="1" dirty="0"/>
              <a:t> </a:t>
            </a:r>
            <a:r>
              <a:rPr lang="en-US" sz="3000" i="1" dirty="0" err="1"/>
              <a:t>sem</a:t>
            </a:r>
            <a:r>
              <a:rPr lang="en-US" sz="3000" i="1" dirty="0"/>
              <a:t> </a:t>
            </a:r>
            <a:r>
              <a:rPr lang="en-US" sz="3000" i="1" dirty="0" err="1"/>
              <a:t>fogható</a:t>
            </a:r>
            <a:r>
              <a:rPr lang="en-US" sz="3000" i="1" dirty="0"/>
              <a:t> </a:t>
            </a:r>
            <a:r>
              <a:rPr lang="en-US" sz="3000" i="1" dirty="0" err="1"/>
              <a:t>ahhoz</a:t>
            </a:r>
            <a:r>
              <a:rPr lang="en-US" sz="3000" i="1" dirty="0"/>
              <a:t> a </a:t>
            </a:r>
            <a:r>
              <a:rPr lang="en-US" sz="3000" i="1" dirty="0" err="1"/>
              <a:t>lázas</a:t>
            </a:r>
            <a:r>
              <a:rPr lang="en-US" sz="3000" i="1" dirty="0"/>
              <a:t> </a:t>
            </a:r>
            <a:r>
              <a:rPr lang="en-US" sz="3000" i="1" dirty="0" err="1"/>
              <a:t>izgalomhoz</a:t>
            </a:r>
            <a:r>
              <a:rPr lang="en-US" sz="3000" i="1" dirty="0"/>
              <a:t>, </a:t>
            </a:r>
            <a:r>
              <a:rPr lang="en-US" sz="3000" i="1" dirty="0" err="1"/>
              <a:t>ami</a:t>
            </a:r>
            <a:r>
              <a:rPr lang="en-US" sz="3000" i="1" dirty="0"/>
              <a:t> </a:t>
            </a:r>
            <a:r>
              <a:rPr lang="en-US" sz="3000" i="1" dirty="0" err="1"/>
              <a:t>akkor</a:t>
            </a:r>
            <a:r>
              <a:rPr lang="en-US" sz="3000" i="1" dirty="0"/>
              <a:t> </a:t>
            </a:r>
            <a:r>
              <a:rPr lang="en-US" sz="3000" i="1" dirty="0" err="1"/>
              <a:t>tölti</a:t>
            </a:r>
            <a:r>
              <a:rPr lang="en-US" sz="3000" i="1" dirty="0"/>
              <a:t> el a </a:t>
            </a:r>
            <a:r>
              <a:rPr lang="en-US" sz="3000" i="1" dirty="0" err="1"/>
              <a:t>feltaláló</a:t>
            </a:r>
            <a:r>
              <a:rPr lang="en-US" sz="3000" i="1" dirty="0"/>
              <a:t> </a:t>
            </a:r>
            <a:r>
              <a:rPr lang="en-US" sz="3000" i="1" dirty="0" err="1"/>
              <a:t>szívét</a:t>
            </a:r>
            <a:r>
              <a:rPr lang="en-US" sz="3000" i="1" dirty="0"/>
              <a:t>, </a:t>
            </a:r>
            <a:r>
              <a:rPr lang="en-US" sz="3000" i="1" dirty="0" err="1"/>
              <a:t>amikor</a:t>
            </a:r>
            <a:r>
              <a:rPr lang="en-US" sz="3000" i="1" dirty="0"/>
              <a:t> </a:t>
            </a:r>
            <a:r>
              <a:rPr lang="en-US" sz="3000" i="1" dirty="0" err="1"/>
              <a:t>látja</a:t>
            </a:r>
            <a:r>
              <a:rPr lang="en-US" sz="3000" i="1" dirty="0"/>
              <a:t>, </a:t>
            </a:r>
            <a:r>
              <a:rPr lang="en-US" sz="3000" i="1" dirty="0" err="1"/>
              <a:t>hogy</a:t>
            </a:r>
            <a:r>
              <a:rPr lang="en-US" sz="3000" i="1" dirty="0"/>
              <a:t> </a:t>
            </a:r>
            <a:r>
              <a:rPr lang="en-US" sz="3000" i="1" dirty="0" err="1"/>
              <a:t>valamely</a:t>
            </a:r>
            <a:r>
              <a:rPr lang="en-US" sz="3000" i="1" dirty="0"/>
              <a:t> </a:t>
            </a:r>
            <a:r>
              <a:rPr lang="en-US" sz="3000" i="1" dirty="0" err="1"/>
              <a:t>agyszüleménye</a:t>
            </a:r>
            <a:r>
              <a:rPr lang="en-US" sz="3000" i="1" dirty="0"/>
              <a:t> </a:t>
            </a:r>
            <a:r>
              <a:rPr lang="en-US" sz="3000" i="1" dirty="0" err="1"/>
              <a:t>sikeresen</a:t>
            </a:r>
            <a:r>
              <a:rPr lang="en-US" sz="3000" i="1" dirty="0"/>
              <a:t> </a:t>
            </a:r>
            <a:r>
              <a:rPr lang="en-US" sz="3000" i="1" dirty="0" err="1"/>
              <a:t>megvalósul</a:t>
            </a:r>
            <a:r>
              <a:rPr lang="en-US" sz="30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0365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ipari forradalom újabb hulláma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Átformálta a XIX. sz.-i Európát és az Amerikai Egyesült Államokat.</a:t>
            </a:r>
          </a:p>
          <a:p>
            <a:r>
              <a:rPr lang="hu-HU" dirty="0"/>
              <a:t>Gazdasági és technikai fejlődés:</a:t>
            </a:r>
          </a:p>
          <a:p>
            <a:pPr lvl="1"/>
            <a:r>
              <a:rPr lang="hu-HU" dirty="0"/>
              <a:t>Nehézipar (vasipar, gépgyártás, vegyipar)</a:t>
            </a:r>
          </a:p>
          <a:p>
            <a:pPr lvl="1"/>
            <a:r>
              <a:rPr lang="hu-HU" dirty="0"/>
              <a:t>Tudományos fejlődés (elektrotechnika, vegyészet)</a:t>
            </a:r>
          </a:p>
          <a:p>
            <a:r>
              <a:rPr lang="hu-HU" dirty="0"/>
              <a:t>Az iparban és a bankvilágban hatalmas tőke halmozódott fel.</a:t>
            </a:r>
          </a:p>
        </p:txBody>
      </p:sp>
    </p:spTree>
    <p:extLst>
      <p:ext uri="{BB962C8B-B14F-4D97-AF65-F5344CB8AC3E}">
        <p14:creationId xmlns:p14="http://schemas.microsoft.com/office/powerpoint/2010/main" val="1356983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hu-HU" dirty="0"/>
              <a:t>Az első és a második ipari forradalom</a:t>
            </a:r>
          </a:p>
        </p:txBody>
      </p:sp>
      <p:pic>
        <p:nvPicPr>
          <p:cNvPr id="5" name="Picture 4" descr="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370"/>
          <a:stretch>
            <a:fillRect/>
          </a:stretch>
        </p:blipFill>
        <p:spPr bwMode="auto">
          <a:xfrm>
            <a:off x="293688" y="908050"/>
            <a:ext cx="5237162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31"/>
          <a:stretch>
            <a:fillRect/>
          </a:stretch>
        </p:blipFill>
        <p:spPr bwMode="auto">
          <a:xfrm>
            <a:off x="5478463" y="908050"/>
            <a:ext cx="3414712" cy="576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53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FE4FD835-9AA2-4F31-AA26-B69EC6AB52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602"/>
            <a:ext cx="9144000" cy="636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13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ipar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XIX. sz. végén alapvető energiaforrás a SZÉN.</a:t>
            </a:r>
          </a:p>
          <a:p>
            <a:r>
              <a:rPr lang="hu-HU" dirty="0"/>
              <a:t>Alapanyag: Vas és terjed az ACÉL (kohókban állítják elő</a:t>
            </a:r>
            <a:r>
              <a:rPr lang="hu-HU" dirty="0">
                <a:sym typeface="Wingdings" pitchFamily="2" charset="2"/>
              </a:rPr>
              <a:t>)</a:t>
            </a:r>
          </a:p>
          <a:p>
            <a:r>
              <a:rPr lang="hu-HU" dirty="0">
                <a:sym typeface="Wingdings" pitchFamily="2" charset="2"/>
              </a:rPr>
              <a:t>Üzemek méretének folyamatos növekedése.</a:t>
            </a:r>
          </a:p>
          <a:p>
            <a:r>
              <a:rPr lang="hu-HU" dirty="0">
                <a:sym typeface="Wingdings" pitchFamily="2" charset="2"/>
              </a:rPr>
              <a:t>Új energiaforrás: Kőolaj  Kőolaj-finomítás (vegyipar)</a:t>
            </a:r>
          </a:p>
          <a:p>
            <a:endParaRPr lang="hu-HU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43564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hu-HU" dirty="0"/>
              <a:t>Az ipar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64704"/>
            <a:ext cx="9036496" cy="1296145"/>
          </a:xfrm>
        </p:spPr>
        <p:txBody>
          <a:bodyPr>
            <a:normAutofit fontScale="92500" lnSpcReduction="20000"/>
          </a:bodyPr>
          <a:lstStyle/>
          <a:p>
            <a:r>
              <a:rPr lang="hu-HU" dirty="0">
                <a:sym typeface="Wingdings" pitchFamily="2" charset="2"/>
              </a:rPr>
              <a:t>Új erőgép: Belsőégésű motor. (Otto, </a:t>
            </a:r>
            <a:r>
              <a:rPr lang="hu-HU" dirty="0" err="1">
                <a:sym typeface="Wingdings" pitchFamily="2" charset="2"/>
              </a:rPr>
              <a:t>Daimler</a:t>
            </a:r>
            <a:r>
              <a:rPr lang="hu-HU" dirty="0">
                <a:sym typeface="Wingdings" pitchFamily="2" charset="2"/>
              </a:rPr>
              <a:t>, Benz)</a:t>
            </a:r>
          </a:p>
          <a:p>
            <a:r>
              <a:rPr lang="hu-HU" dirty="0">
                <a:sym typeface="Wingdings" pitchFamily="2" charset="2"/>
              </a:rPr>
              <a:t>Közlekedés fejlődése  robbanómotor, autógyártás (Henry Ford)</a:t>
            </a:r>
          </a:p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64" y="2060849"/>
            <a:ext cx="2025278" cy="439248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726" y="1988840"/>
            <a:ext cx="6292770" cy="4727252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179512" y="6372036"/>
            <a:ext cx="2564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Négy ütemű </a:t>
            </a:r>
            <a:r>
              <a:rPr lang="hu-HU" dirty="0" err="1"/>
              <a:t>otto</a:t>
            </a:r>
            <a:r>
              <a:rPr lang="hu-HU" dirty="0"/>
              <a:t> motor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3779912" y="580526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Ford T modell</a:t>
            </a:r>
          </a:p>
        </p:txBody>
      </p:sp>
    </p:spTree>
    <p:extLst>
      <p:ext uri="{BB962C8B-B14F-4D97-AF65-F5344CB8AC3E}">
        <p14:creationId xmlns:p14="http://schemas.microsoft.com/office/powerpoint/2010/main" val="1863571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41" y="240438"/>
            <a:ext cx="8862806" cy="661756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/>
          <a:lstStyle/>
          <a:p>
            <a:r>
              <a:rPr lang="sk-SK" dirty="0"/>
              <a:t>Ford T-modell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645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hu-HU" dirty="0"/>
              <a:t>Az ipar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980729"/>
            <a:ext cx="9144000" cy="648072"/>
          </a:xfrm>
        </p:spPr>
        <p:txBody>
          <a:bodyPr/>
          <a:lstStyle/>
          <a:p>
            <a:r>
              <a:rPr lang="hu-HU" dirty="0"/>
              <a:t>Repülés fejlesztése </a:t>
            </a:r>
            <a:r>
              <a:rPr lang="hu-HU" dirty="0">
                <a:sym typeface="Wingdings" pitchFamily="2" charset="2"/>
              </a:rPr>
              <a:t> Amerikai Wright fivérek 1903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" y="155679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178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0735" y="188640"/>
            <a:ext cx="8229600" cy="778098"/>
          </a:xfrm>
        </p:spPr>
        <p:txBody>
          <a:bodyPr/>
          <a:lstStyle/>
          <a:p>
            <a:r>
              <a:rPr lang="hu-HU" dirty="0"/>
              <a:t>Az ipar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503" y="980728"/>
            <a:ext cx="9144000" cy="748680"/>
          </a:xfrm>
        </p:spPr>
        <p:txBody>
          <a:bodyPr>
            <a:normAutofit/>
          </a:bodyPr>
          <a:lstStyle/>
          <a:p>
            <a:r>
              <a:rPr lang="hu-HU" sz="3100" dirty="0"/>
              <a:t>Repülés fejlesztése </a:t>
            </a:r>
            <a:r>
              <a:rPr lang="hu-HU" sz="3100" dirty="0">
                <a:sym typeface="Wingdings" pitchFamily="2" charset="2"/>
              </a:rPr>
              <a:t> Német, </a:t>
            </a:r>
            <a:r>
              <a:rPr lang="hu-HU" sz="3100" dirty="0">
                <a:effectLst/>
              </a:rPr>
              <a:t>Ferdinand von Zeppelin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" r="9072"/>
          <a:stretch/>
        </p:blipFill>
        <p:spPr>
          <a:xfrm>
            <a:off x="0" y="1604779"/>
            <a:ext cx="9144000" cy="514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72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hu-HU" dirty="0"/>
              <a:t>Az ipar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846732"/>
            <a:ext cx="8229600" cy="532655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repülés két útja: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4824536" cy="321928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866" y="3778301"/>
            <a:ext cx="6166714" cy="3079699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5000244" y="220486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Kormányozható léghajó Zeppelintől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78663" y="5230852"/>
            <a:ext cx="2874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Wright fivérek repülőgépe</a:t>
            </a:r>
          </a:p>
        </p:txBody>
      </p:sp>
    </p:spTree>
    <p:extLst>
      <p:ext uri="{BB962C8B-B14F-4D97-AF65-F5344CB8AC3E}">
        <p14:creationId xmlns:p14="http://schemas.microsoft.com/office/powerpoint/2010/main" val="1678702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hu-HU" dirty="0"/>
              <a:t>Az ipar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735" y="764704"/>
            <a:ext cx="9144000" cy="1512168"/>
          </a:xfrm>
        </p:spPr>
        <p:txBody>
          <a:bodyPr>
            <a:normAutofit/>
          </a:bodyPr>
          <a:lstStyle/>
          <a:p>
            <a:r>
              <a:rPr lang="hu-HU" dirty="0"/>
              <a:t>XX. sz. hódít az elektromosság </a:t>
            </a:r>
            <a:r>
              <a:rPr lang="hu-HU" dirty="0">
                <a:sym typeface="Wingdings" pitchFamily="2" charset="2"/>
              </a:rPr>
              <a:t> Izzólámpa, Edison.</a:t>
            </a:r>
          </a:p>
          <a:p>
            <a:r>
              <a:rPr lang="hu-HU" dirty="0">
                <a:sym typeface="Wingdings" pitchFamily="2" charset="2"/>
              </a:rPr>
              <a:t>Transzformátor  az energia olcsó továbbítása.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6988"/>
            <a:ext cx="5404310" cy="4011012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9" t="11430" r="22847" b="12239"/>
          <a:stretch/>
        </p:blipFill>
        <p:spPr>
          <a:xfrm>
            <a:off x="5040024" y="2841412"/>
            <a:ext cx="4100946" cy="4016587"/>
          </a:xfrm>
          <a:prstGeom prst="rect">
            <a:avLst/>
          </a:prstGeom>
        </p:spPr>
      </p:pic>
      <p:sp>
        <p:nvSpPr>
          <p:cNvPr id="10" name="Szövegdoboz 9"/>
          <p:cNvSpPr txBox="1"/>
          <p:nvPr/>
        </p:nvSpPr>
        <p:spPr>
          <a:xfrm>
            <a:off x="35496" y="2411596"/>
            <a:ext cx="4860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Edison és az izzólámpa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5040024" y="2411596"/>
            <a:ext cx="3924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Ganz-gyár transzformátora</a:t>
            </a:r>
          </a:p>
        </p:txBody>
      </p:sp>
    </p:spTree>
    <p:extLst>
      <p:ext uri="{BB962C8B-B14F-4D97-AF65-F5344CB8AC3E}">
        <p14:creationId xmlns:p14="http://schemas.microsoft.com/office/powerpoint/2010/main" val="1308925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417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-8540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k-SK" dirty="0"/>
              <a:t>Az ipar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3528" y="476672"/>
            <a:ext cx="8568952" cy="4525963"/>
          </a:xfrm>
        </p:spPr>
        <p:txBody>
          <a:bodyPr/>
          <a:lstStyle/>
          <a:p>
            <a:r>
              <a:rPr lang="sk-SK" dirty="0"/>
              <a:t>Hangrögzítés és haglejátszás – T. A. Edison - fonográf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848"/>
            <a:ext cx="9144000" cy="424206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" y="4548377"/>
            <a:ext cx="2337007" cy="233700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3174"/>
            <a:ext cx="2597527" cy="292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569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hu-HU" dirty="0"/>
              <a:t>Az ipar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964703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A hírközlés fejlődése (Bell-telefon, Marconi-drót nélküli távíró)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910" y="2623205"/>
            <a:ext cx="6928090" cy="423479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0"/>
            <a:ext cx="3018711" cy="359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045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78098"/>
          </a:xfrm>
        </p:spPr>
        <p:txBody>
          <a:bodyPr/>
          <a:lstStyle/>
          <a:p>
            <a:r>
              <a:rPr lang="hu-HU" dirty="0"/>
              <a:t>Az ipar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2804" y="1019159"/>
            <a:ext cx="6277353" cy="5400600"/>
          </a:xfrm>
        </p:spPr>
        <p:txBody>
          <a:bodyPr>
            <a:normAutofit fontScale="85000" lnSpcReduction="10000"/>
          </a:bodyPr>
          <a:lstStyle/>
          <a:p>
            <a:r>
              <a:rPr lang="hu-HU" dirty="0"/>
              <a:t>A korszak találmányai </a:t>
            </a:r>
            <a:r>
              <a:rPr lang="hu-HU" dirty="0" err="1"/>
              <a:t>fejlesztőleg</a:t>
            </a:r>
            <a:r>
              <a:rPr lang="hu-HU" dirty="0"/>
              <a:t> hatottak egymásra.</a:t>
            </a:r>
          </a:p>
          <a:p>
            <a:pPr lvl="1"/>
            <a:r>
              <a:rPr lang="hu-HU" dirty="0"/>
              <a:t>Elektromos áram </a:t>
            </a:r>
            <a:r>
              <a:rPr lang="hu-HU" dirty="0">
                <a:sym typeface="Wingdings" pitchFamily="2" charset="2"/>
              </a:rPr>
              <a:t> három műszakos termelés, futószalagok.</a:t>
            </a:r>
          </a:p>
          <a:p>
            <a:pPr lvl="1"/>
            <a:r>
              <a:rPr lang="sk-SK" dirty="0">
                <a:sym typeface="Wingdings" pitchFamily="2" charset="2"/>
              </a:rPr>
              <a:t>A dinamó – Jedlik Ányos</a:t>
            </a:r>
          </a:p>
          <a:p>
            <a:pPr lvl="1"/>
            <a:r>
              <a:rPr lang="sk-SK" dirty="0">
                <a:sym typeface="Wingdings" pitchFamily="2" charset="2"/>
              </a:rPr>
              <a:t>A transzformátor – Déry-Bláthy-Zippernowszky</a:t>
            </a:r>
          </a:p>
          <a:p>
            <a:pPr lvl="1"/>
            <a:r>
              <a:rPr lang="sk-SK" dirty="0">
                <a:sym typeface="Wingdings" pitchFamily="2" charset="2"/>
              </a:rPr>
              <a:t>Az elektromosság TÖMEGES felhasználása</a:t>
            </a:r>
            <a:endParaRPr lang="hu-HU" dirty="0">
              <a:sym typeface="Wingdings" pitchFamily="2" charset="2"/>
            </a:endParaRPr>
          </a:p>
          <a:p>
            <a:pPr lvl="1"/>
            <a:r>
              <a:rPr lang="hu-HU" dirty="0">
                <a:sym typeface="Wingdings" pitchFamily="2" charset="2"/>
              </a:rPr>
              <a:t>Belsőégésű motor  autó és repülőgép gyártás.</a:t>
            </a:r>
          </a:p>
          <a:p>
            <a:pPr lvl="1"/>
            <a:r>
              <a:rPr lang="hu-HU" dirty="0">
                <a:sym typeface="Wingdings" pitchFamily="2" charset="2"/>
              </a:rPr>
              <a:t>Dinamit  bányászat, vegyipar és hadipar.</a:t>
            </a:r>
          </a:p>
          <a:p>
            <a:r>
              <a:rPr lang="hu-HU" dirty="0">
                <a:sym typeface="Wingdings" pitchFamily="2" charset="2"/>
              </a:rPr>
              <a:t>Tömegtermelés beindulása  fogyasztás növekedése.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19007"/>
            <a:ext cx="2648877" cy="3356992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958608" y="353479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Alfred Nobel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568" y="4524887"/>
            <a:ext cx="3052431" cy="215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663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106" y="4263176"/>
            <a:ext cx="3507894" cy="241473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6010"/>
          </a:xfrm>
        </p:spPr>
        <p:txBody>
          <a:bodyPr>
            <a:normAutofit fontScale="90000"/>
          </a:bodyPr>
          <a:lstStyle/>
          <a:p>
            <a:r>
              <a:rPr lang="hu-HU" dirty="0"/>
              <a:t>Új iparszervezési módszerek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1196752"/>
            <a:ext cx="6707088" cy="4525963"/>
          </a:xfrm>
        </p:spPr>
        <p:txBody>
          <a:bodyPr>
            <a:normAutofit fontScale="92500"/>
          </a:bodyPr>
          <a:lstStyle/>
          <a:p>
            <a:r>
              <a:rPr lang="hu-HU" dirty="0"/>
              <a:t>XIX. sz. második harmadáig szabad verseny </a:t>
            </a:r>
            <a:r>
              <a:rPr lang="hu-HU" dirty="0">
                <a:sym typeface="Wingdings" pitchFamily="2" charset="2"/>
              </a:rPr>
              <a:t> gazdaság növekedett.</a:t>
            </a:r>
          </a:p>
          <a:p>
            <a:r>
              <a:rPr lang="hu-HU" dirty="0">
                <a:sym typeface="Wingdings" pitchFamily="2" charset="2"/>
              </a:rPr>
              <a:t>Gazdasági versenyben a vesztesek tönkrementek.</a:t>
            </a:r>
          </a:p>
          <a:p>
            <a:r>
              <a:rPr lang="hu-HU" dirty="0"/>
              <a:t>Szabad versenyes kapitalizmusnak is nevezik ezt a korszakot.</a:t>
            </a:r>
          </a:p>
          <a:p>
            <a:r>
              <a:rPr lang="hu-HU" dirty="0"/>
              <a:t>Monopóliumok kialakulása </a:t>
            </a:r>
            <a:r>
              <a:rPr lang="hu-HU" dirty="0">
                <a:sym typeface="Wingdings" pitchFamily="2" charset="2"/>
              </a:rPr>
              <a:t> hatalmas tőkeigény  több vállalkozás összeolvadása (tőkekoncentráció).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073" y="887676"/>
            <a:ext cx="2517927" cy="288032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7066112" y="3830920"/>
            <a:ext cx="2077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Jedlik Ányos</a:t>
            </a:r>
            <a:endParaRPr lang="en-US" dirty="0"/>
          </a:p>
        </p:txBody>
      </p:sp>
      <p:sp>
        <p:nvSpPr>
          <p:cNvPr id="8" name="Szövegdoboz 7"/>
          <p:cNvSpPr txBox="1"/>
          <p:nvPr/>
        </p:nvSpPr>
        <p:spPr>
          <a:xfrm>
            <a:off x="7596336" y="6309320"/>
            <a:ext cx="1440160" cy="368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Dinamó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655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261E097-56CF-4A9C-84FF-38DA6083BD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008" y="0"/>
            <a:ext cx="4591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820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Köszönöm a figyelmet! 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8" y="1430318"/>
            <a:ext cx="8856984" cy="498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27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358</Words>
  <Application>Microsoft Office PowerPoint</Application>
  <PresentationFormat>Diavetítés a képernyőre (4:3 oldalarány)</PresentationFormat>
  <Paragraphs>56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</vt:lpstr>
      <vt:lpstr>Office-téma</vt:lpstr>
      <vt:lpstr>Az ipari forradalom újabb hulláma (második IF)</vt:lpstr>
      <vt:lpstr>Az ipari forradalom újabb hulláma</vt:lpstr>
      <vt:lpstr>Az első és a második ipari forradalom</vt:lpstr>
      <vt:lpstr>PowerPoint-bemutató</vt:lpstr>
      <vt:lpstr>Az ipar</vt:lpstr>
      <vt:lpstr>Az ipar</vt:lpstr>
      <vt:lpstr>Ford T-modell</vt:lpstr>
      <vt:lpstr>Az ipar</vt:lpstr>
      <vt:lpstr>Az ipar</vt:lpstr>
      <vt:lpstr>Az ipar</vt:lpstr>
      <vt:lpstr>Az ipar</vt:lpstr>
      <vt:lpstr>PowerPoint-bemutató</vt:lpstr>
      <vt:lpstr>Az ipar</vt:lpstr>
      <vt:lpstr>Az ipar</vt:lpstr>
      <vt:lpstr>Az ipar</vt:lpstr>
      <vt:lpstr>Új iparszervezési módszerek</vt:lpstr>
      <vt:lpstr>PowerPoint-bemutató</vt:lpstr>
      <vt:lpstr>Köszönöm a figyelmet!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ipari forradalom újabb hulláma</dc:title>
  <dc:creator>OS</dc:creator>
  <cp:lastModifiedBy>os</cp:lastModifiedBy>
  <cp:revision>24</cp:revision>
  <dcterms:created xsi:type="dcterms:W3CDTF">2018-09-02T11:32:08Z</dcterms:created>
  <dcterms:modified xsi:type="dcterms:W3CDTF">2024-09-09T04:22:13Z</dcterms:modified>
</cp:coreProperties>
</file>