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81" r:id="rId5"/>
    <p:sldId id="261" r:id="rId6"/>
    <p:sldId id="262" r:id="rId7"/>
    <p:sldId id="263" r:id="rId8"/>
    <p:sldId id="259" r:id="rId9"/>
    <p:sldId id="260" r:id="rId10"/>
    <p:sldId id="264" r:id="rId11"/>
    <p:sldId id="265" r:id="rId12"/>
    <p:sldId id="266" r:id="rId13"/>
    <p:sldId id="267" r:id="rId14"/>
    <p:sldId id="268" r:id="rId15"/>
    <p:sldId id="269" r:id="rId16"/>
    <p:sldId id="278" r:id="rId17"/>
    <p:sldId id="270" r:id="rId18"/>
    <p:sldId id="279" r:id="rId19"/>
    <p:sldId id="271" r:id="rId20"/>
    <p:sldId id="280" r:id="rId21"/>
    <p:sldId id="272" r:id="rId22"/>
    <p:sldId id="273" r:id="rId23"/>
    <p:sldId id="274" r:id="rId24"/>
    <p:sldId id="275" r:id="rId25"/>
    <p:sldId id="277" r:id="rId26"/>
    <p:sldId id="276" r:id="rId27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" initials="OS" lastIdx="1" clrIdx="0">
    <p:extLst>
      <p:ext uri="{19B8F6BF-5375-455C-9EA6-DF929625EA0E}">
        <p15:presenceInfo xmlns:p15="http://schemas.microsoft.com/office/powerpoint/2012/main" userId="O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1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09-23T23:40:46.739" idx="1">
    <p:pos x="5751" y="2084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559F-C81C-478C-BA43-4145429172F4}" type="datetimeFigureOut">
              <a:rPr lang="hu-HU" smtClean="0"/>
              <a:t>2024. 09. 09.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4BA63-98C8-4F4F-A1BB-BCD3975F0FA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90366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559F-C81C-478C-BA43-4145429172F4}" type="datetimeFigureOut">
              <a:rPr lang="hu-HU" smtClean="0"/>
              <a:t>2024. 09. 09.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4BA63-98C8-4F4F-A1BB-BCD3975F0FA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2058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559F-C81C-478C-BA43-4145429172F4}" type="datetimeFigureOut">
              <a:rPr lang="hu-HU" smtClean="0"/>
              <a:t>2024. 09. 09.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4BA63-98C8-4F4F-A1BB-BCD3975F0FA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34919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559F-C81C-478C-BA43-4145429172F4}" type="datetimeFigureOut">
              <a:rPr lang="hu-HU" smtClean="0"/>
              <a:t>2024. 09. 09.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4BA63-98C8-4F4F-A1BB-BCD3975F0FA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24146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559F-C81C-478C-BA43-4145429172F4}" type="datetimeFigureOut">
              <a:rPr lang="hu-HU" smtClean="0"/>
              <a:t>2024. 09. 09.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4BA63-98C8-4F4F-A1BB-BCD3975F0FA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06026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559F-C81C-478C-BA43-4145429172F4}" type="datetimeFigureOut">
              <a:rPr lang="hu-HU" smtClean="0"/>
              <a:t>2024. 09. 09.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4BA63-98C8-4F4F-A1BB-BCD3975F0FA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33971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559F-C81C-478C-BA43-4145429172F4}" type="datetimeFigureOut">
              <a:rPr lang="hu-HU" smtClean="0"/>
              <a:t>2024. 09. 09.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4BA63-98C8-4F4F-A1BB-BCD3975F0FA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30935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559F-C81C-478C-BA43-4145429172F4}" type="datetimeFigureOut">
              <a:rPr lang="hu-HU" smtClean="0"/>
              <a:t>2024. 09. 09.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4BA63-98C8-4F4F-A1BB-BCD3975F0FA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67728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559F-C81C-478C-BA43-4145429172F4}" type="datetimeFigureOut">
              <a:rPr lang="hu-HU" smtClean="0"/>
              <a:t>2024. 09. 09.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4BA63-98C8-4F4F-A1BB-BCD3975F0FA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81969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559F-C81C-478C-BA43-4145429172F4}" type="datetimeFigureOut">
              <a:rPr lang="hu-HU" smtClean="0"/>
              <a:t>2024. 09. 09.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4BA63-98C8-4F4F-A1BB-BCD3975F0FA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36579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559F-C81C-478C-BA43-4145429172F4}" type="datetimeFigureOut">
              <a:rPr lang="hu-HU" smtClean="0"/>
              <a:t>2024. 09. 09.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4BA63-98C8-4F4F-A1BB-BCD3975F0FA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38811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36559F-C81C-478C-BA43-4145429172F4}" type="datetimeFigureOut">
              <a:rPr lang="hu-HU" smtClean="0"/>
              <a:t>2024. 09. 09.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4BA63-98C8-4F4F-A1BB-BCD3975F0FA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00631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g"/><Relationship Id="rId7" Type="http://schemas.openxmlformats.org/officeDocument/2006/relationships/image" Target="../media/image1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79512" y="116632"/>
            <a:ext cx="8856984" cy="1470025"/>
          </a:xfrm>
        </p:spPr>
        <p:txBody>
          <a:bodyPr>
            <a:normAutofit fontScale="90000"/>
          </a:bodyPr>
          <a:lstStyle/>
          <a:p>
            <a:r>
              <a:rPr lang="en-US" b="1" dirty="0" err="1"/>
              <a:t>Népesedési</a:t>
            </a:r>
            <a:r>
              <a:rPr lang="en-US" b="1" dirty="0"/>
              <a:t> </a:t>
            </a:r>
            <a:r>
              <a:rPr lang="en-US" b="1" dirty="0" err="1"/>
              <a:t>folyamatok</a:t>
            </a:r>
            <a:r>
              <a:rPr lang="en-US" b="1" dirty="0"/>
              <a:t> </a:t>
            </a:r>
            <a:r>
              <a:rPr lang="hu-HU" b="1" dirty="0"/>
              <a:t>a 19. században </a:t>
            </a:r>
            <a:r>
              <a:rPr lang="en-US" b="1" dirty="0" err="1"/>
              <a:t>és</a:t>
            </a:r>
            <a:r>
              <a:rPr lang="en-US" b="1" dirty="0"/>
              <a:t> a </a:t>
            </a:r>
            <a:r>
              <a:rPr lang="en-US" b="1" dirty="0" err="1"/>
              <a:t>polgári</a:t>
            </a:r>
            <a:r>
              <a:rPr lang="en-US" b="1" dirty="0"/>
              <a:t> </a:t>
            </a:r>
            <a:r>
              <a:rPr lang="en-US" b="1" dirty="0" err="1"/>
              <a:t>állam</a:t>
            </a:r>
            <a:r>
              <a:rPr lang="en-US" b="1" dirty="0"/>
              <a:t> </a:t>
            </a:r>
            <a:r>
              <a:rPr lang="en-US" b="1" dirty="0" err="1"/>
              <a:t>jellemzői</a:t>
            </a:r>
            <a:endParaRPr lang="en-US" b="1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1616786"/>
            <a:ext cx="6400800" cy="1752600"/>
          </a:xfrm>
        </p:spPr>
        <p:txBody>
          <a:bodyPr/>
          <a:lstStyle/>
          <a:p>
            <a:r>
              <a:rPr lang="hu-HU" dirty="0" err="1"/>
              <a:t>Tk</a:t>
            </a:r>
            <a:r>
              <a:rPr lang="hu-HU" dirty="0"/>
              <a:t>. 24-28. oldal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5412" y="2996952"/>
            <a:ext cx="4410490" cy="3528392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0" y="2276872"/>
            <a:ext cx="4627373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365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44520"/>
            <a:ext cx="8229600" cy="809790"/>
          </a:xfrm>
        </p:spPr>
        <p:txBody>
          <a:bodyPr/>
          <a:lstStyle/>
          <a:p>
            <a:r>
              <a:rPr lang="en-US" b="1" u="sng" dirty="0" err="1"/>
              <a:t>Népességnövekedés</a:t>
            </a:r>
            <a:r>
              <a:rPr lang="en-US" b="1" u="sng" dirty="0"/>
              <a:t>, </a:t>
            </a:r>
            <a:r>
              <a:rPr lang="en-US" b="1" u="sng" dirty="0" err="1"/>
              <a:t>társadalom</a:t>
            </a:r>
            <a:endParaRPr lang="en-US" dirty="0"/>
          </a:p>
        </p:txBody>
      </p:sp>
      <p:sp>
        <p:nvSpPr>
          <p:cNvPr id="4" name="Jobb oldali kapcsos zárójel 3"/>
          <p:cNvSpPr/>
          <p:nvPr/>
        </p:nvSpPr>
        <p:spPr>
          <a:xfrm>
            <a:off x="-180528" y="1340768"/>
            <a:ext cx="155448" cy="914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Jobb oldali kapcsos zárójel 4"/>
          <p:cNvSpPr/>
          <p:nvPr/>
        </p:nvSpPr>
        <p:spPr>
          <a:xfrm>
            <a:off x="1403648" y="764704"/>
            <a:ext cx="155448" cy="914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251520" y="969346"/>
            <a:ext cx="8568952" cy="220060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440" tIns="45720" rIns="9144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Az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ipari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forradalom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fellendülése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és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tudományos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felfedezései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miatt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nőtt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az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európai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népesség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</a:t>
            </a:r>
            <a:endParaRPr lang="sk-SK" altLang="en-US" sz="2800" dirty="0">
              <a:latin typeface="+mn-lt"/>
            </a:endParaRPr>
          </a:p>
          <a:p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századforduló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előtti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és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utáni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években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(1880-1920)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jelentős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volt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az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USA -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ba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áramlás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(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főleg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írek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olaszok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lengyelek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magyarok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részéről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)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4984"/>
            <a:ext cx="5043304" cy="3360890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799" y="3678839"/>
            <a:ext cx="4017201" cy="2573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465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934038"/>
            <a:ext cx="2989685" cy="392396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7722"/>
            <a:ext cx="8229600" cy="756982"/>
          </a:xfrm>
        </p:spPr>
        <p:txBody>
          <a:bodyPr>
            <a:normAutofit fontScale="90000"/>
          </a:bodyPr>
          <a:lstStyle/>
          <a:p>
            <a:r>
              <a:rPr lang="en-US" b="1" u="sng" dirty="0" err="1"/>
              <a:t>Népességnövekedés</a:t>
            </a:r>
            <a:r>
              <a:rPr lang="en-US" b="1" u="sng" dirty="0"/>
              <a:t>, </a:t>
            </a:r>
            <a:r>
              <a:rPr lang="en-US" b="1" u="sng" dirty="0" err="1"/>
              <a:t>társadalom</a:t>
            </a:r>
            <a:endParaRPr lang="en-US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00100" y="608100"/>
            <a:ext cx="8964488" cy="220060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440" tIns="45720" rIns="9144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Csökkent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a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mezőgazdaságból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és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nőtt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az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gyáripari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álláslehetőségekből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élők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száma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Kelet-Európában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kialakultak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a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torlódó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társadalmak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.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Egymás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mellett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léteztek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a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régi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társadalmi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rétegek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(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paraszt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földesúr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) </a:t>
            </a:r>
            <a:r>
              <a:rPr kumimoji="0" lang="sk-SK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é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s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az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újak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(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munkás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gyáros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polgár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). 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808702"/>
            <a:ext cx="2915016" cy="3718824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4454006" y="6515033"/>
            <a:ext cx="4879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A swechati Dréher Antal – 1862 kőbányai sörgyár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899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2E5518C9-7ED6-4236-85CA-7ADCC91EA6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8602"/>
            <a:ext cx="9144000" cy="6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46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2987824" cy="1805384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1"/>
            <a:ext cx="2504910" cy="1565569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5940152" y="188640"/>
            <a:ext cx="28803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200" dirty="0"/>
              <a:t>1869 - Pick Márk</a:t>
            </a:r>
          </a:p>
          <a:p>
            <a:endParaRPr lang="sk-SK" sz="2200" dirty="0"/>
          </a:p>
          <a:p>
            <a:r>
              <a:rPr lang="sk-SK" sz="2200" dirty="0"/>
              <a:t>1888 - Herz Ármin</a:t>
            </a:r>
            <a:endParaRPr lang="en-US" sz="2200" dirty="0"/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1" y="1805385"/>
            <a:ext cx="2099601" cy="2780928"/>
          </a:xfrm>
          <a:prstGeom prst="rect">
            <a:avLst/>
          </a:prstGeom>
        </p:spPr>
      </p:pic>
      <p:sp>
        <p:nvSpPr>
          <p:cNvPr id="9" name="Szövegdoboz 8"/>
          <p:cNvSpPr txBox="1"/>
          <p:nvPr/>
        </p:nvSpPr>
        <p:spPr>
          <a:xfrm>
            <a:off x="2159732" y="2564903"/>
            <a:ext cx="19442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200" dirty="0"/>
              <a:t>Dr. Zwack - Unicum</a:t>
            </a:r>
            <a:endParaRPr lang="en-US" sz="2200" dirty="0"/>
          </a:p>
        </p:txBody>
      </p:sp>
      <p:pic>
        <p:nvPicPr>
          <p:cNvPr id="10" name="Kép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773" y="1805385"/>
            <a:ext cx="2524321" cy="2524321"/>
          </a:xfrm>
          <a:prstGeom prst="rect">
            <a:avLst/>
          </a:prstGeom>
        </p:spPr>
      </p:pic>
      <p:sp>
        <p:nvSpPr>
          <p:cNvPr id="11" name="Szövegdoboz 10"/>
          <p:cNvSpPr txBox="1"/>
          <p:nvPr/>
        </p:nvSpPr>
        <p:spPr>
          <a:xfrm>
            <a:off x="6433836" y="2381017"/>
            <a:ext cx="2771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200" dirty="0"/>
              <a:t>1868 – Zsolnay Vilmos – porcelánygártó manufaktúra</a:t>
            </a:r>
            <a:endParaRPr lang="en-US" sz="2200" dirty="0"/>
          </a:p>
        </p:txBody>
      </p:sp>
      <p:pic>
        <p:nvPicPr>
          <p:cNvPr id="12" name="Kép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41168"/>
            <a:ext cx="2555776" cy="1699482"/>
          </a:xfrm>
          <a:prstGeom prst="rect">
            <a:avLst/>
          </a:prstGeom>
        </p:spPr>
      </p:pic>
      <p:sp>
        <p:nvSpPr>
          <p:cNvPr id="13" name="Szövegdoboz 12"/>
          <p:cNvSpPr txBox="1"/>
          <p:nvPr/>
        </p:nvSpPr>
        <p:spPr>
          <a:xfrm>
            <a:off x="2599373" y="5329039"/>
            <a:ext cx="17281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200" dirty="0"/>
              <a:t>Törley József</a:t>
            </a:r>
            <a:endParaRPr lang="en-US" sz="2200" dirty="0"/>
          </a:p>
        </p:txBody>
      </p:sp>
      <p:pic>
        <p:nvPicPr>
          <p:cNvPr id="14" name="Kép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918" y="4357688"/>
            <a:ext cx="1988840" cy="1988840"/>
          </a:xfrm>
          <a:prstGeom prst="rect">
            <a:avLst/>
          </a:prstGeom>
        </p:spPr>
      </p:pic>
      <p:pic>
        <p:nvPicPr>
          <p:cNvPr id="15" name="Kép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6057" y="4357687"/>
            <a:ext cx="1920928" cy="1885911"/>
          </a:xfrm>
          <a:prstGeom prst="rect">
            <a:avLst/>
          </a:prstGeom>
        </p:spPr>
      </p:pic>
      <p:sp>
        <p:nvSpPr>
          <p:cNvPr id="16" name="Szövegdoboz 15"/>
          <p:cNvSpPr txBox="1"/>
          <p:nvPr/>
        </p:nvSpPr>
        <p:spPr>
          <a:xfrm>
            <a:off x="4384295" y="6346528"/>
            <a:ext cx="49830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200" dirty="0"/>
              <a:t>Stühmer Frigyes </a:t>
            </a:r>
            <a:r>
              <a:rPr lang="sk-SK" sz="2200"/>
              <a:t>– 1866-ban </a:t>
            </a:r>
            <a:r>
              <a:rPr lang="sk-SK" sz="2200" dirty="0"/>
              <a:t>Hamburgból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846265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06615" cy="2251893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14248" y="2258067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/>
              <a:t>A soproni Kugler Henrik – 1870 – cukrászda (francia mignon-ok)</a:t>
            </a:r>
            <a:endParaRPr lang="en-US" b="1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358" y="2622466"/>
            <a:ext cx="2791197" cy="2791197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3468980" y="3503214"/>
            <a:ext cx="31683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200" dirty="0"/>
              <a:t>Émile Gerbeaud, Svájcból</a:t>
            </a:r>
            <a:endParaRPr lang="en-US" sz="2200" dirty="0"/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656" y="0"/>
            <a:ext cx="5090759" cy="3503214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6" y="3587178"/>
            <a:ext cx="3329056" cy="2496792"/>
          </a:xfrm>
          <a:prstGeom prst="rect">
            <a:avLst/>
          </a:prstGeom>
        </p:spPr>
      </p:pic>
      <p:sp>
        <p:nvSpPr>
          <p:cNvPr id="10" name="Szövegdoboz 9"/>
          <p:cNvSpPr txBox="1"/>
          <p:nvPr/>
        </p:nvSpPr>
        <p:spPr>
          <a:xfrm>
            <a:off x="47559" y="6083970"/>
            <a:ext cx="34443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200" dirty="0"/>
              <a:t>Dobos C. József – találmánya – a kakaóvajkrém 1885</a:t>
            </a:r>
            <a:endParaRPr lang="en-US" sz="2200" dirty="0"/>
          </a:p>
        </p:txBody>
      </p:sp>
      <p:sp>
        <p:nvSpPr>
          <p:cNvPr id="12" name="Szövegdoboz 11"/>
          <p:cNvSpPr txBox="1"/>
          <p:nvPr/>
        </p:nvSpPr>
        <p:spPr>
          <a:xfrm>
            <a:off x="3599469" y="6468690"/>
            <a:ext cx="52930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200" dirty="0"/>
              <a:t>Kotányi János, 1881, Szeged - paprikamalom</a:t>
            </a:r>
            <a:endParaRPr lang="en-US" sz="2200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205" y="3934101"/>
            <a:ext cx="2265130" cy="2581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863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0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79"/>
            <a:ext cx="4475642" cy="3341813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299178" y="3356992"/>
            <a:ext cx="41764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200" dirty="0"/>
              <a:t>Patika – 1901 – Richter Gedeon</a:t>
            </a:r>
            <a:endParaRPr lang="en-US" sz="2200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5179"/>
            <a:ext cx="3212976" cy="3212976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5534206" y="3356992"/>
            <a:ext cx="3600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200" dirty="0"/>
              <a:t>Milka csokoládé – 1901, Svájc</a:t>
            </a:r>
            <a:endParaRPr lang="en-US" sz="2200" dirty="0"/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703" y="3787879"/>
            <a:ext cx="2301871" cy="3070121"/>
          </a:xfrm>
          <a:prstGeom prst="rect">
            <a:avLst/>
          </a:prstGeom>
        </p:spPr>
      </p:pic>
      <p:sp>
        <p:nvSpPr>
          <p:cNvPr id="9" name="Szövegdoboz 8"/>
          <p:cNvSpPr txBox="1"/>
          <p:nvPr/>
        </p:nvSpPr>
        <p:spPr>
          <a:xfrm>
            <a:off x="1763688" y="4725144"/>
            <a:ext cx="674719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200" dirty="0"/>
              <a:t>COCA COLA - USA</a:t>
            </a:r>
          </a:p>
          <a:p>
            <a:r>
              <a:rPr lang="sk-SK" sz="2200" dirty="0"/>
              <a:t>1884 – John Stith Pemberton – Cocawine (bor + kokain)</a:t>
            </a:r>
          </a:p>
          <a:p>
            <a:r>
              <a:rPr lang="sk-SK" sz="2200" dirty="0"/>
              <a:t>1888 – 3 cég gyártja, alkoholmentes, szénsavas</a:t>
            </a:r>
          </a:p>
          <a:p>
            <a:r>
              <a:rPr lang="sk-SK" sz="2200" dirty="0"/>
              <a:t>1888 – Asa Grigs Candler egyesíti – Coca Cola Corporation</a:t>
            </a:r>
          </a:p>
          <a:p>
            <a:r>
              <a:rPr lang="sk-SK" sz="2200" dirty="0"/>
              <a:t>1904 – a kokaint lecserélik koffeinre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653821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4170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US" b="1" u="sng" dirty="0" err="1"/>
              <a:t>Városiasodás</a:t>
            </a:r>
            <a:r>
              <a:rPr lang="en-US" b="1" u="sng" dirty="0"/>
              <a:t> - </a:t>
            </a:r>
            <a:r>
              <a:rPr lang="en-US" b="1" u="sng" dirty="0" err="1"/>
              <a:t>urbanizáció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498" y="836712"/>
            <a:ext cx="5482952" cy="5760640"/>
          </a:xfrm>
        </p:spPr>
        <p:txBody>
          <a:bodyPr>
            <a:normAutofit fontScale="92500" lnSpcReduction="10000"/>
          </a:bodyPr>
          <a:lstStyle/>
          <a:p>
            <a:r>
              <a:rPr lang="sk-SK" dirty="0"/>
              <a:t>a településekből – városok, nagyvárosok</a:t>
            </a:r>
          </a:p>
          <a:p>
            <a:r>
              <a:rPr lang="en-US" dirty="0" err="1"/>
              <a:t>megjelent</a:t>
            </a:r>
            <a:r>
              <a:rPr lang="en-US" dirty="0"/>
              <a:t> a </a:t>
            </a:r>
            <a:r>
              <a:rPr lang="en-US" dirty="0" err="1"/>
              <a:t>tömegközlekedés</a:t>
            </a:r>
            <a:r>
              <a:rPr lang="en-US" dirty="0"/>
              <a:t>, </a:t>
            </a:r>
            <a:r>
              <a:rPr lang="en-US" dirty="0" err="1"/>
              <a:t>buszhálózat</a:t>
            </a:r>
            <a:r>
              <a:rPr lang="en-US" dirty="0"/>
              <a:t>, </a:t>
            </a:r>
            <a:r>
              <a:rPr lang="en-US" dirty="0" err="1"/>
              <a:t>majd</a:t>
            </a:r>
            <a:r>
              <a:rPr lang="en-US" dirty="0"/>
              <a:t> </a:t>
            </a:r>
            <a:r>
              <a:rPr lang="en-US" dirty="0" err="1"/>
              <a:t>Londonban</a:t>
            </a:r>
            <a:r>
              <a:rPr lang="en-US" dirty="0"/>
              <a:t> 1863-től </a:t>
            </a:r>
            <a:r>
              <a:rPr lang="en-US" dirty="0" err="1"/>
              <a:t>metró</a:t>
            </a:r>
            <a:r>
              <a:rPr lang="en-US" dirty="0"/>
              <a:t> is. (</a:t>
            </a:r>
            <a:r>
              <a:rPr lang="en-US" dirty="0" err="1"/>
              <a:t>Pesten</a:t>
            </a:r>
            <a:r>
              <a:rPr lang="en-US" dirty="0"/>
              <a:t>: 1896 -</a:t>
            </a:r>
            <a:r>
              <a:rPr lang="en-US" dirty="0" err="1"/>
              <a:t>tól</a:t>
            </a:r>
            <a:r>
              <a:rPr lang="en-US" dirty="0"/>
              <a:t> van </a:t>
            </a:r>
            <a:r>
              <a:rPr lang="en-US" dirty="0" err="1"/>
              <a:t>metró</a:t>
            </a:r>
            <a:r>
              <a:rPr lang="en-US" dirty="0"/>
              <a:t>)</a:t>
            </a:r>
            <a:endParaRPr lang="sk-SK" dirty="0"/>
          </a:p>
          <a:p>
            <a:r>
              <a:rPr lang="en-US" dirty="0" err="1"/>
              <a:t>Amerikában</a:t>
            </a:r>
            <a:r>
              <a:rPr lang="en-US" dirty="0"/>
              <a:t> 1900-tól </a:t>
            </a:r>
            <a:r>
              <a:rPr lang="en-US" dirty="0" err="1"/>
              <a:t>kezdtek</a:t>
            </a:r>
            <a:r>
              <a:rPr lang="en-US" dirty="0"/>
              <a:t> </a:t>
            </a:r>
            <a:r>
              <a:rPr lang="en-US" dirty="0" err="1"/>
              <a:t>megjelenni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első</a:t>
            </a:r>
            <a:r>
              <a:rPr lang="en-US" dirty="0"/>
              <a:t> 30 </a:t>
            </a:r>
            <a:r>
              <a:rPr lang="en-US" dirty="0" err="1"/>
              <a:t>emeletes</a:t>
            </a:r>
            <a:r>
              <a:rPr lang="en-US" dirty="0"/>
              <a:t> </a:t>
            </a:r>
            <a:r>
              <a:rPr lang="en-US" dirty="0" err="1"/>
              <a:t>házak</a:t>
            </a:r>
            <a:r>
              <a:rPr lang="en-US" dirty="0"/>
              <a:t>.</a:t>
            </a:r>
            <a:r>
              <a:rPr lang="sk-SK" dirty="0"/>
              <a:t> </a:t>
            </a:r>
            <a:r>
              <a:rPr lang="en-US" dirty="0" err="1"/>
              <a:t>Később</a:t>
            </a:r>
            <a:r>
              <a:rPr lang="en-US" dirty="0"/>
              <a:t>: Empire State Building: 1931-re </a:t>
            </a:r>
            <a:r>
              <a:rPr lang="en-US" dirty="0" err="1"/>
              <a:t>épült</a:t>
            </a:r>
            <a:r>
              <a:rPr lang="en-US" dirty="0"/>
              <a:t> meg: 448 </a:t>
            </a:r>
            <a:r>
              <a:rPr lang="en-US" dirty="0" err="1"/>
              <a:t>méteres</a:t>
            </a:r>
            <a:r>
              <a:rPr lang="en-US" dirty="0"/>
              <a:t>, 102 </a:t>
            </a:r>
            <a:r>
              <a:rPr lang="en-US" dirty="0" err="1"/>
              <a:t>emeletből</a:t>
            </a:r>
            <a:r>
              <a:rPr lang="en-US" dirty="0"/>
              <a:t> </a:t>
            </a:r>
            <a:r>
              <a:rPr lang="en-US" dirty="0" err="1"/>
              <a:t>áll</a:t>
            </a:r>
            <a:r>
              <a:rPr lang="en-US" dirty="0"/>
              <a:t>.)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252" y="1052736"/>
            <a:ext cx="3658550" cy="239513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103" y="3682270"/>
            <a:ext cx="3724746" cy="2877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9986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836712"/>
            <a:ext cx="8229600" cy="4525963"/>
          </a:xfrm>
        </p:spPr>
        <p:txBody>
          <a:bodyPr/>
          <a:lstStyle/>
          <a:p>
            <a:r>
              <a:rPr lang="sk-SK" dirty="0"/>
              <a:t>a</a:t>
            </a:r>
            <a:r>
              <a:rPr lang="en-US" dirty="0"/>
              <a:t> </a:t>
            </a:r>
            <a:r>
              <a:rPr lang="en-US" dirty="0" err="1"/>
              <a:t>lakásokban</a:t>
            </a:r>
            <a:r>
              <a:rPr lang="en-US" dirty="0"/>
              <a:t> </a:t>
            </a:r>
            <a:r>
              <a:rPr lang="en-US" dirty="0" err="1"/>
              <a:t>megjelentek</a:t>
            </a:r>
            <a:r>
              <a:rPr lang="en-US" dirty="0"/>
              <a:t> a </a:t>
            </a:r>
            <a:r>
              <a:rPr lang="en-US" dirty="0" err="1"/>
              <a:t>fürdőszobák</a:t>
            </a:r>
            <a:r>
              <a:rPr lang="en-US" dirty="0"/>
              <a:t>, </a:t>
            </a:r>
            <a:r>
              <a:rPr lang="en-US" dirty="0" err="1"/>
              <a:t>vízöblítéses</a:t>
            </a:r>
            <a:r>
              <a:rPr lang="en-US" dirty="0"/>
              <a:t> WC-k</a:t>
            </a:r>
            <a:endParaRPr lang="sk-SK" dirty="0"/>
          </a:p>
          <a:p>
            <a:r>
              <a:rPr lang="en-US" dirty="0"/>
              <a:t>a </a:t>
            </a:r>
            <a:r>
              <a:rPr lang="en-US" dirty="0" err="1"/>
              <a:t>középosztály</a:t>
            </a:r>
            <a:r>
              <a:rPr lang="en-US" dirty="0"/>
              <a:t> </a:t>
            </a:r>
            <a:r>
              <a:rPr lang="en-US" dirty="0" err="1"/>
              <a:t>bővülésével</a:t>
            </a:r>
            <a:r>
              <a:rPr lang="en-US" dirty="0"/>
              <a:t> </a:t>
            </a:r>
            <a:r>
              <a:rPr lang="en-US" dirty="0" err="1"/>
              <a:t>két</a:t>
            </a:r>
            <a:r>
              <a:rPr lang="en-US" dirty="0"/>
              <a:t> </a:t>
            </a:r>
            <a:r>
              <a:rPr lang="en-US" dirty="0" err="1"/>
              <a:t>új</a:t>
            </a:r>
            <a:r>
              <a:rPr lang="en-US" dirty="0"/>
              <a:t> </a:t>
            </a:r>
            <a:r>
              <a:rPr lang="en-US" dirty="0" err="1"/>
              <a:t>tevékenység</a:t>
            </a:r>
            <a:r>
              <a:rPr lang="en-US" dirty="0"/>
              <a:t> is </a:t>
            </a:r>
            <a:r>
              <a:rPr lang="en-US" dirty="0" err="1"/>
              <a:t>terjedni</a:t>
            </a:r>
            <a:r>
              <a:rPr lang="en-US" dirty="0"/>
              <a:t> </a:t>
            </a:r>
            <a:r>
              <a:rPr lang="en-US" dirty="0" err="1"/>
              <a:t>kezdett</a:t>
            </a:r>
            <a:r>
              <a:rPr lang="en-US" dirty="0"/>
              <a:t> a sport </a:t>
            </a:r>
            <a:r>
              <a:rPr lang="en-US" dirty="0" err="1"/>
              <a:t>és</a:t>
            </a:r>
            <a:r>
              <a:rPr lang="en-US" dirty="0"/>
              <a:t> a </a:t>
            </a:r>
            <a:r>
              <a:rPr lang="en-US" dirty="0" err="1"/>
              <a:t>mozi</a:t>
            </a:r>
            <a:r>
              <a:rPr lang="en-US" dirty="0"/>
              <a:t>.</a:t>
            </a:r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457200" y="4170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US" b="1" u="sng" dirty="0" err="1"/>
              <a:t>Városiasodás</a:t>
            </a:r>
            <a:r>
              <a:rPr lang="en-US" b="1" u="sng" dirty="0"/>
              <a:t> - </a:t>
            </a:r>
            <a:r>
              <a:rPr lang="en-US" b="1" u="sng" dirty="0" err="1"/>
              <a:t>urbanizáció</a:t>
            </a:r>
            <a:endParaRPr lang="en-US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4984"/>
            <a:ext cx="4427984" cy="3320988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888" y="3645024"/>
            <a:ext cx="4579915" cy="2646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370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85193" y="0"/>
            <a:ext cx="8229600" cy="1052736"/>
          </a:xfrm>
        </p:spPr>
        <p:txBody>
          <a:bodyPr>
            <a:normAutofit/>
          </a:bodyPr>
          <a:lstStyle/>
          <a:p>
            <a:pPr lvl="0"/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</a:rPr>
              <a:t>Sportágak</a:t>
            </a: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ea typeface="Times New Roman" panose="02020603050405020304" pitchFamily="18" charset="0"/>
              </a:rPr>
              <a:t>megjelenése</a:t>
            </a:r>
            <a:r>
              <a:rPr lang="sk-SK" altLang="en-US" sz="2400" dirty="0">
                <a:latin typeface="Arial" panose="020B0604020202020204" pitchFamily="34" charset="0"/>
              </a:rPr>
              <a:t>  </a:t>
            </a:r>
            <a:r>
              <a:rPr lang="sk-SK" altLang="en-US" sz="2800" dirty="0">
                <a:latin typeface="Arial" panose="020B0604020202020204" pitchFamily="34" charset="0"/>
              </a:rPr>
              <a:t>(szabadidő)</a:t>
            </a:r>
            <a:endParaRPr lang="en-US" sz="2800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79513" y="991182"/>
            <a:ext cx="8640960" cy="176971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Foci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játékszabályainak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megalkotása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 1848 (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Cambridgei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Egyetem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, Anglia)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algn="just"/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Tenisz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feltalálása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 1874 (Walter Wingfield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őrnagy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)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algn="just"/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Kosárlabda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: 1891 (James Naismith, USA)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7" y="2784976"/>
            <a:ext cx="4973786" cy="3024336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553" y="4159536"/>
            <a:ext cx="4828299" cy="2713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6701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93204" y="4170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US" b="1" u="sng" dirty="0"/>
              <a:t>A </a:t>
            </a:r>
            <a:r>
              <a:rPr lang="en-US" b="1" u="sng" dirty="0" err="1"/>
              <a:t>polgári</a:t>
            </a:r>
            <a:r>
              <a:rPr lang="en-US" b="1" u="sng" dirty="0"/>
              <a:t> </a:t>
            </a:r>
            <a:r>
              <a:rPr lang="en-US" b="1" u="sng" dirty="0" err="1"/>
              <a:t>állam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764704"/>
            <a:ext cx="8712968" cy="4525963"/>
          </a:xfrm>
        </p:spPr>
        <p:txBody>
          <a:bodyPr/>
          <a:lstStyle/>
          <a:p>
            <a:r>
              <a:rPr lang="en-US" b="1" u="sng" dirty="0" err="1"/>
              <a:t>Nemzeti</a:t>
            </a:r>
            <a:r>
              <a:rPr lang="en-US" b="1" u="sng" dirty="0"/>
              <a:t> </a:t>
            </a:r>
            <a:r>
              <a:rPr lang="en-US" b="1" u="sng" dirty="0" err="1"/>
              <a:t>államok</a:t>
            </a:r>
            <a:r>
              <a:rPr lang="en-US" dirty="0"/>
              <a:t>: </a:t>
            </a:r>
            <a:r>
              <a:rPr lang="en-US" dirty="0" err="1"/>
              <a:t>Európa</a:t>
            </a:r>
            <a:r>
              <a:rPr lang="en-US" dirty="0"/>
              <a:t> </a:t>
            </a:r>
            <a:r>
              <a:rPr lang="en-US" dirty="0" err="1"/>
              <a:t>országai</a:t>
            </a:r>
            <a:r>
              <a:rPr lang="en-US" dirty="0"/>
              <a:t> </a:t>
            </a:r>
            <a:r>
              <a:rPr lang="en-US" dirty="0" err="1"/>
              <a:t>igyekeztek</a:t>
            </a:r>
            <a:r>
              <a:rPr lang="en-US" dirty="0"/>
              <a:t> </a:t>
            </a:r>
            <a:r>
              <a:rPr lang="en-US" dirty="0" err="1"/>
              <a:t>államalkotó</a:t>
            </a:r>
            <a:r>
              <a:rPr lang="en-US" dirty="0"/>
              <a:t> </a:t>
            </a:r>
            <a:r>
              <a:rPr lang="en-US" dirty="0" err="1"/>
              <a:t>nemzetük</a:t>
            </a:r>
            <a:r>
              <a:rPr lang="en-US" dirty="0"/>
              <a:t> </a:t>
            </a:r>
            <a:r>
              <a:rPr lang="en-US" dirty="0" err="1"/>
              <a:t>érdekei</a:t>
            </a:r>
            <a:r>
              <a:rPr lang="en-US" dirty="0"/>
              <a:t> </a:t>
            </a:r>
            <a:r>
              <a:rPr lang="en-US" dirty="0" err="1"/>
              <a:t>mentén</a:t>
            </a:r>
            <a:r>
              <a:rPr lang="en-US" dirty="0"/>
              <a:t> </a:t>
            </a:r>
            <a:r>
              <a:rPr lang="en-US" dirty="0" err="1"/>
              <a:t>nemzeti</a:t>
            </a:r>
            <a:r>
              <a:rPr lang="en-US" dirty="0"/>
              <a:t> </a:t>
            </a:r>
            <a:r>
              <a:rPr lang="en-US" dirty="0" err="1"/>
              <a:t>államokká</a:t>
            </a:r>
            <a:r>
              <a:rPr lang="en-US" dirty="0"/>
              <a:t> </a:t>
            </a:r>
            <a:r>
              <a:rPr lang="en-US" dirty="0" err="1"/>
              <a:t>váni</a:t>
            </a:r>
            <a:r>
              <a:rPr lang="en-US" dirty="0"/>
              <a:t>, </a:t>
            </a:r>
            <a:r>
              <a:rPr lang="en-US" dirty="0" err="1"/>
              <a:t>visszaszorítva</a:t>
            </a:r>
            <a:r>
              <a:rPr lang="en-US" dirty="0"/>
              <a:t> </a:t>
            </a:r>
            <a:r>
              <a:rPr lang="en-US" dirty="0" err="1"/>
              <a:t>nemzetiségeiket</a:t>
            </a:r>
            <a:r>
              <a:rPr lang="en-US" dirty="0"/>
              <a:t>. 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angolok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íreket</a:t>
            </a:r>
            <a:r>
              <a:rPr lang="en-US" dirty="0"/>
              <a:t>,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oroszok</a:t>
            </a:r>
            <a:r>
              <a:rPr lang="en-US" dirty="0"/>
              <a:t> </a:t>
            </a:r>
            <a:r>
              <a:rPr lang="en-US" dirty="0" err="1"/>
              <a:t>pedig</a:t>
            </a:r>
            <a:r>
              <a:rPr lang="en-US" dirty="0"/>
              <a:t> a </a:t>
            </a:r>
            <a:r>
              <a:rPr lang="en-US" dirty="0" err="1"/>
              <a:t>lengyeleket</a:t>
            </a:r>
            <a:r>
              <a:rPr lang="en-US" dirty="0"/>
              <a:t> </a:t>
            </a:r>
            <a:r>
              <a:rPr lang="en-US" dirty="0" err="1"/>
              <a:t>nyomták</a:t>
            </a:r>
            <a:r>
              <a:rPr lang="en-US" dirty="0"/>
              <a:t> el.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498386"/>
            <a:ext cx="3356992" cy="3356992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967351"/>
            <a:ext cx="3213720" cy="3888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3483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836713"/>
            <a:ext cx="8712968" cy="3272510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országok</a:t>
            </a:r>
            <a:r>
              <a:rPr lang="en-US" dirty="0"/>
              <a:t> </a:t>
            </a:r>
            <a:r>
              <a:rPr lang="en-US" b="1" dirty="0" err="1"/>
              <a:t>többsége</a:t>
            </a:r>
            <a:r>
              <a:rPr lang="en-US" b="1" dirty="0"/>
              <a:t> </a:t>
            </a:r>
            <a:r>
              <a:rPr lang="en-US" b="1" dirty="0" err="1"/>
              <a:t>polgári</a:t>
            </a:r>
            <a:r>
              <a:rPr lang="en-US" b="1" dirty="0"/>
              <a:t> </a:t>
            </a:r>
            <a:r>
              <a:rPr lang="en-US" b="1" dirty="0" err="1"/>
              <a:t>állammá</a:t>
            </a:r>
            <a:r>
              <a:rPr lang="en-US" b="1" dirty="0"/>
              <a:t> </a:t>
            </a:r>
            <a:r>
              <a:rPr lang="en-US" b="1" dirty="0" err="1"/>
              <a:t>alakult</a:t>
            </a:r>
            <a:r>
              <a:rPr lang="en-US" dirty="0"/>
              <a:t>, </a:t>
            </a:r>
            <a:r>
              <a:rPr lang="en-US" dirty="0" err="1"/>
              <a:t>melyben</a:t>
            </a:r>
            <a:r>
              <a:rPr lang="en-US" dirty="0"/>
              <a:t> </a:t>
            </a:r>
            <a:r>
              <a:rPr lang="en-US" dirty="0" err="1"/>
              <a:t>megnőtt</a:t>
            </a:r>
            <a:r>
              <a:rPr lang="en-US" dirty="0"/>
              <a:t> a </a:t>
            </a:r>
            <a:r>
              <a:rPr lang="en-US" dirty="0" err="1"/>
              <a:t>hivatalok</a:t>
            </a:r>
            <a:r>
              <a:rPr lang="en-US" dirty="0"/>
              <a:t> </a:t>
            </a:r>
            <a:r>
              <a:rPr lang="en-US" dirty="0" err="1"/>
              <a:t>száma</a:t>
            </a:r>
            <a:r>
              <a:rPr lang="en-US" dirty="0"/>
              <a:t>, </a:t>
            </a:r>
            <a:r>
              <a:rPr lang="en-US" dirty="0" err="1"/>
              <a:t>és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országok</a:t>
            </a:r>
            <a:r>
              <a:rPr lang="en-US" dirty="0"/>
              <a:t> </a:t>
            </a:r>
            <a:r>
              <a:rPr lang="en-US" dirty="0" err="1"/>
              <a:t>vezetése</a:t>
            </a:r>
            <a:r>
              <a:rPr lang="en-US" dirty="0"/>
              <a:t> a </a:t>
            </a:r>
            <a:r>
              <a:rPr lang="en-US" dirty="0" err="1"/>
              <a:t>lakosságot</a:t>
            </a:r>
            <a:r>
              <a:rPr lang="en-US" dirty="0"/>
              <a:t> </a:t>
            </a:r>
            <a:r>
              <a:rPr lang="en-US" dirty="0" err="1"/>
              <a:t>illetően</a:t>
            </a:r>
            <a:r>
              <a:rPr lang="en-US" dirty="0"/>
              <a:t> </a:t>
            </a:r>
            <a:r>
              <a:rPr lang="en-US" dirty="0" err="1"/>
              <a:t>egyre</a:t>
            </a:r>
            <a:r>
              <a:rPr lang="en-US" dirty="0"/>
              <a:t> </a:t>
            </a:r>
            <a:r>
              <a:rPr lang="en-US" dirty="0" err="1"/>
              <a:t>több</a:t>
            </a:r>
            <a:r>
              <a:rPr lang="en-US" dirty="0"/>
              <a:t> </a:t>
            </a:r>
            <a:r>
              <a:rPr lang="en-US" dirty="0" err="1"/>
              <a:t>dologba</a:t>
            </a:r>
            <a:r>
              <a:rPr lang="en-US" dirty="0"/>
              <a:t> </a:t>
            </a:r>
            <a:r>
              <a:rPr lang="en-US" dirty="0" err="1"/>
              <a:t>szólt</a:t>
            </a:r>
            <a:r>
              <a:rPr lang="en-US" dirty="0"/>
              <a:t> </a:t>
            </a:r>
            <a:r>
              <a:rPr lang="en-US" dirty="0" err="1"/>
              <a:t>bele</a:t>
            </a:r>
            <a:r>
              <a:rPr lang="en-US" dirty="0"/>
              <a:t>. </a:t>
            </a:r>
            <a:r>
              <a:rPr lang="en-US" dirty="0" err="1"/>
              <a:t>Megemelkedett</a:t>
            </a:r>
            <a:r>
              <a:rPr lang="en-US" dirty="0"/>
              <a:t> a </a:t>
            </a:r>
            <a:r>
              <a:rPr lang="en-US" dirty="0" err="1"/>
              <a:t>választásra</a:t>
            </a:r>
            <a:r>
              <a:rPr lang="en-US" dirty="0"/>
              <a:t> </a:t>
            </a:r>
            <a:r>
              <a:rPr lang="en-US" dirty="0" err="1"/>
              <a:t>jogosultak</a:t>
            </a:r>
            <a:r>
              <a:rPr lang="en-US" dirty="0"/>
              <a:t> </a:t>
            </a:r>
            <a:r>
              <a:rPr lang="en-US" dirty="0" err="1"/>
              <a:t>száma</a:t>
            </a:r>
            <a:r>
              <a:rPr lang="en-US" dirty="0"/>
              <a:t> is, </a:t>
            </a:r>
            <a:r>
              <a:rPr lang="en-US" dirty="0" err="1"/>
              <a:t>sok</a:t>
            </a:r>
            <a:r>
              <a:rPr lang="en-US" dirty="0"/>
              <a:t> </a:t>
            </a:r>
            <a:r>
              <a:rPr lang="en-US" dirty="0" err="1"/>
              <a:t>helyen</a:t>
            </a:r>
            <a:r>
              <a:rPr lang="en-US" dirty="0"/>
              <a:t> </a:t>
            </a:r>
            <a:r>
              <a:rPr lang="en-US" dirty="0" err="1"/>
              <a:t>kialakult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b="1" dirty="0" err="1"/>
              <a:t>általános</a:t>
            </a:r>
            <a:r>
              <a:rPr lang="en-US" b="1" dirty="0"/>
              <a:t> </a:t>
            </a:r>
            <a:r>
              <a:rPr lang="en-US" b="1" dirty="0" err="1"/>
              <a:t>választójog</a:t>
            </a:r>
            <a:r>
              <a:rPr lang="en-US" dirty="0"/>
              <a:t>. A </a:t>
            </a:r>
            <a:r>
              <a:rPr lang="en-US" u="sng" dirty="0" err="1"/>
              <a:t>nők</a:t>
            </a:r>
            <a:r>
              <a:rPr lang="en-US" u="sng" dirty="0"/>
              <a:t> </a:t>
            </a:r>
            <a:r>
              <a:rPr lang="en-US" u="sng" dirty="0" err="1"/>
              <a:t>csak</a:t>
            </a:r>
            <a:r>
              <a:rPr lang="en-US" u="sng" dirty="0"/>
              <a:t> </a:t>
            </a:r>
            <a:r>
              <a:rPr lang="en-US" u="sng" dirty="0" err="1"/>
              <a:t>az</a:t>
            </a:r>
            <a:r>
              <a:rPr lang="en-US" u="sng" dirty="0"/>
              <a:t> </a:t>
            </a:r>
            <a:r>
              <a:rPr lang="en-US" u="sng" dirty="0" err="1"/>
              <a:t>első</a:t>
            </a:r>
            <a:r>
              <a:rPr lang="en-US" u="sng" dirty="0"/>
              <a:t> </a:t>
            </a:r>
            <a:r>
              <a:rPr lang="en-US" u="sng" dirty="0" err="1"/>
              <a:t>világháborút</a:t>
            </a:r>
            <a:r>
              <a:rPr lang="en-US" u="sng" dirty="0"/>
              <a:t> </a:t>
            </a:r>
            <a:r>
              <a:rPr lang="en-US" u="sng" dirty="0" err="1"/>
              <a:t>követően</a:t>
            </a:r>
            <a:r>
              <a:rPr lang="en-US" u="sng" dirty="0"/>
              <a:t> </a:t>
            </a:r>
            <a:r>
              <a:rPr lang="en-US" u="sng" dirty="0" err="1"/>
              <a:t>kaptak</a:t>
            </a:r>
            <a:r>
              <a:rPr lang="en-US" u="sng" dirty="0"/>
              <a:t> </a:t>
            </a:r>
            <a:r>
              <a:rPr lang="en-US" u="sng" dirty="0" err="1"/>
              <a:t>szavazati</a:t>
            </a:r>
            <a:r>
              <a:rPr lang="en-US" u="sng" dirty="0"/>
              <a:t> </a:t>
            </a:r>
            <a:r>
              <a:rPr lang="en-US" u="sng" dirty="0" err="1"/>
              <a:t>jogot</a:t>
            </a:r>
            <a:r>
              <a:rPr lang="en-US" u="sng" dirty="0"/>
              <a:t>.</a:t>
            </a:r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493204" y="4170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US" b="1" u="sng" dirty="0"/>
              <a:t>A </a:t>
            </a:r>
            <a:r>
              <a:rPr lang="en-US" b="1" u="sng" dirty="0" err="1"/>
              <a:t>polgári</a:t>
            </a:r>
            <a:r>
              <a:rPr lang="en-US" b="1" u="sng" dirty="0"/>
              <a:t> </a:t>
            </a:r>
            <a:r>
              <a:rPr lang="en-US" b="1" u="sng" dirty="0" err="1"/>
              <a:t>állam</a:t>
            </a:r>
            <a:endParaRPr lang="en-US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" y="3857816"/>
            <a:ext cx="4680520" cy="2977843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3428999"/>
            <a:ext cx="2481673" cy="3406660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2051720" y="3832224"/>
            <a:ext cx="27569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SZÜFRAZSETTEK</a:t>
            </a:r>
            <a:endParaRPr lang="en-US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587683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0200" y="0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sk-SK" dirty="0"/>
              <a:t>Oktatásügy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54" y="692696"/>
            <a:ext cx="9032241" cy="4525963"/>
          </a:xfrm>
        </p:spPr>
        <p:txBody>
          <a:bodyPr/>
          <a:lstStyle/>
          <a:p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oktatásért</a:t>
            </a:r>
            <a:r>
              <a:rPr lang="en-US" dirty="0"/>
              <a:t> a 18. </a:t>
            </a:r>
            <a:r>
              <a:rPr lang="en-US" dirty="0" err="1"/>
              <a:t>századig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egyház</a:t>
            </a:r>
            <a:r>
              <a:rPr lang="en-US" dirty="0"/>
              <a:t> volt a </a:t>
            </a:r>
            <a:r>
              <a:rPr lang="en-US" dirty="0" err="1"/>
              <a:t>felelős</a:t>
            </a:r>
            <a:r>
              <a:rPr lang="en-US" dirty="0"/>
              <a:t>, </a:t>
            </a:r>
            <a:r>
              <a:rPr lang="en-US" dirty="0" err="1"/>
              <a:t>ám</a:t>
            </a:r>
            <a:r>
              <a:rPr lang="en-US" dirty="0"/>
              <a:t> </a:t>
            </a:r>
            <a:r>
              <a:rPr lang="en-US" dirty="0" err="1"/>
              <a:t>ez</a:t>
            </a:r>
            <a:r>
              <a:rPr lang="en-US" dirty="0"/>
              <a:t> a 19. </a:t>
            </a:r>
            <a:r>
              <a:rPr lang="en-US" dirty="0" err="1"/>
              <a:t>század</a:t>
            </a:r>
            <a:r>
              <a:rPr lang="en-US" dirty="0"/>
              <a:t> </a:t>
            </a:r>
            <a:r>
              <a:rPr lang="en-US" dirty="0" err="1"/>
              <a:t>végére</a:t>
            </a:r>
            <a:r>
              <a:rPr lang="en-US" dirty="0"/>
              <a:t> </a:t>
            </a:r>
            <a:r>
              <a:rPr lang="en-US" dirty="0" err="1"/>
              <a:t>megváltozott</a:t>
            </a:r>
            <a:r>
              <a:rPr lang="en-US" dirty="0"/>
              <a:t>. A </a:t>
            </a:r>
            <a:r>
              <a:rPr lang="en-US" dirty="0" err="1"/>
              <a:t>legtöbb</a:t>
            </a:r>
            <a:r>
              <a:rPr lang="en-US" dirty="0"/>
              <a:t> </a:t>
            </a:r>
            <a:r>
              <a:rPr lang="en-US" dirty="0" err="1"/>
              <a:t>európai</a:t>
            </a:r>
            <a:r>
              <a:rPr lang="en-US" dirty="0"/>
              <a:t> </a:t>
            </a:r>
            <a:r>
              <a:rPr lang="en-US" dirty="0" err="1"/>
              <a:t>ország</a:t>
            </a:r>
            <a:r>
              <a:rPr lang="en-US" dirty="0"/>
              <a:t> </a:t>
            </a:r>
            <a:r>
              <a:rPr lang="en-US" dirty="0" err="1"/>
              <a:t>szétválasztotta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állam</a:t>
            </a:r>
            <a:r>
              <a:rPr lang="en-US" dirty="0"/>
              <a:t> </a:t>
            </a:r>
            <a:r>
              <a:rPr lang="en-US" dirty="0" err="1"/>
              <a:t>és</a:t>
            </a:r>
            <a:r>
              <a:rPr lang="en-US" dirty="0"/>
              <a:t> </a:t>
            </a:r>
            <a:r>
              <a:rPr lang="en-US" dirty="0" err="1"/>
              <a:t>egyház</a:t>
            </a:r>
            <a:r>
              <a:rPr lang="en-US" dirty="0"/>
              <a:t> </a:t>
            </a:r>
            <a:r>
              <a:rPr lang="en-US" dirty="0" err="1"/>
              <a:t>szerepköreit</a:t>
            </a:r>
            <a:r>
              <a:rPr lang="en-US" dirty="0"/>
              <a:t>, </a:t>
            </a:r>
            <a:r>
              <a:rPr lang="en-US" dirty="0" err="1"/>
              <a:t>és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oktatás</a:t>
            </a:r>
            <a:r>
              <a:rPr lang="en-US" dirty="0"/>
              <a:t> </a:t>
            </a:r>
            <a:r>
              <a:rPr lang="en-US" dirty="0" err="1"/>
              <a:t>állami</a:t>
            </a:r>
            <a:r>
              <a:rPr lang="en-US" dirty="0"/>
              <a:t> </a:t>
            </a:r>
            <a:r>
              <a:rPr lang="en-US" dirty="0" err="1"/>
              <a:t>feladattá</a:t>
            </a:r>
            <a:r>
              <a:rPr lang="en-US" dirty="0"/>
              <a:t> </a:t>
            </a:r>
            <a:r>
              <a:rPr lang="en-US" dirty="0" err="1"/>
              <a:t>változott</a:t>
            </a:r>
            <a:r>
              <a:rPr lang="en-US" dirty="0"/>
              <a:t>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8" y="3140968"/>
            <a:ext cx="6200226" cy="3717032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034" y="3140968"/>
            <a:ext cx="2901563" cy="2769674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6358797" y="5955743"/>
            <a:ext cx="277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000" dirty="0"/>
              <a:t>1894-től az állam vezeti az anyakönyveket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93644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9552" y="15321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sk-SK" dirty="0"/>
              <a:t>A gondoskodó állam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743135"/>
            <a:ext cx="8661648" cy="2994216"/>
          </a:xfrm>
        </p:spPr>
        <p:txBody>
          <a:bodyPr>
            <a:normAutofit fontScale="92500"/>
          </a:bodyPr>
          <a:lstStyle/>
          <a:p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állam</a:t>
            </a:r>
            <a:r>
              <a:rPr lang="en-US" dirty="0"/>
              <a:t> </a:t>
            </a:r>
            <a:r>
              <a:rPr lang="en-US" dirty="0" err="1"/>
              <a:t>védeni</a:t>
            </a:r>
            <a:r>
              <a:rPr lang="en-US" dirty="0"/>
              <a:t> </a:t>
            </a:r>
            <a:r>
              <a:rPr lang="en-US" dirty="0" err="1"/>
              <a:t>kezdte</a:t>
            </a:r>
            <a:r>
              <a:rPr lang="en-US" dirty="0"/>
              <a:t> a </a:t>
            </a:r>
            <a:r>
              <a:rPr lang="en-US" dirty="0" err="1"/>
              <a:t>munkavállalókat</a:t>
            </a:r>
            <a:r>
              <a:rPr lang="en-US" dirty="0"/>
              <a:t> is: 1840-Anglia, </a:t>
            </a:r>
            <a:r>
              <a:rPr lang="en-US" dirty="0" err="1"/>
              <a:t>gyári</a:t>
            </a:r>
            <a:r>
              <a:rPr lang="en-US" dirty="0"/>
              <a:t> </a:t>
            </a:r>
            <a:r>
              <a:rPr lang="en-US" dirty="0" err="1"/>
              <a:t>törvények</a:t>
            </a:r>
            <a:r>
              <a:rPr lang="en-US" dirty="0"/>
              <a:t>: 12 </a:t>
            </a:r>
            <a:r>
              <a:rPr lang="en-US" dirty="0" err="1"/>
              <a:t>óránál</a:t>
            </a:r>
            <a:r>
              <a:rPr lang="en-US" dirty="0"/>
              <a:t> </a:t>
            </a:r>
            <a:r>
              <a:rPr lang="en-US" dirty="0" err="1"/>
              <a:t>nem</a:t>
            </a:r>
            <a:r>
              <a:rPr lang="en-US" dirty="0"/>
              <a:t> </a:t>
            </a:r>
            <a:r>
              <a:rPr lang="en-US" dirty="0" err="1"/>
              <a:t>több</a:t>
            </a:r>
            <a:r>
              <a:rPr lang="en-US" dirty="0"/>
              <a:t> </a:t>
            </a:r>
            <a:r>
              <a:rPr lang="en-US" dirty="0" err="1"/>
              <a:t>munkaidő</a:t>
            </a:r>
            <a:r>
              <a:rPr lang="en-US" dirty="0"/>
              <a:t>, </a:t>
            </a:r>
            <a:r>
              <a:rPr lang="en-US" dirty="0" err="1"/>
              <a:t>gyermekmunka</a:t>
            </a:r>
            <a:r>
              <a:rPr lang="en-US" dirty="0"/>
              <a:t> </a:t>
            </a:r>
            <a:r>
              <a:rPr lang="sk-SK" dirty="0"/>
              <a:t>(már) </a:t>
            </a:r>
            <a:r>
              <a:rPr lang="en-US" dirty="0" err="1"/>
              <a:t>csak</a:t>
            </a:r>
            <a:r>
              <a:rPr lang="en-US" dirty="0"/>
              <a:t> </a:t>
            </a:r>
            <a:r>
              <a:rPr lang="en-US" dirty="0" err="1"/>
              <a:t>korlátozva</a:t>
            </a:r>
            <a:r>
              <a:rPr lang="en-US" dirty="0"/>
              <a:t>, </a:t>
            </a:r>
            <a:r>
              <a:rPr lang="en-US" dirty="0" err="1"/>
              <a:t>Németországban</a:t>
            </a:r>
            <a:r>
              <a:rPr lang="en-US" dirty="0"/>
              <a:t>: 1882-től </a:t>
            </a:r>
            <a:r>
              <a:rPr lang="en-US" dirty="0" err="1"/>
              <a:t>kötelező</a:t>
            </a:r>
            <a:r>
              <a:rPr lang="en-US" dirty="0"/>
              <a:t> </a:t>
            </a:r>
            <a:r>
              <a:rPr lang="en-US" dirty="0" err="1"/>
              <a:t>betegség</a:t>
            </a:r>
            <a:r>
              <a:rPr lang="en-US" dirty="0"/>
              <a:t> </a:t>
            </a:r>
            <a:r>
              <a:rPr lang="en-US" dirty="0" err="1"/>
              <a:t>és</a:t>
            </a:r>
            <a:r>
              <a:rPr lang="en-US" dirty="0"/>
              <a:t> </a:t>
            </a:r>
            <a:r>
              <a:rPr lang="en-US" dirty="0" err="1"/>
              <a:t>baleset-biztosítások</a:t>
            </a:r>
            <a:r>
              <a:rPr lang="en-US" dirty="0"/>
              <a:t> </a:t>
            </a:r>
            <a:r>
              <a:rPr lang="en-US" dirty="0" err="1"/>
              <a:t>bevezetése</a:t>
            </a:r>
            <a:r>
              <a:rPr lang="en-US" dirty="0"/>
              <a:t>, 1889-től </a:t>
            </a:r>
            <a:r>
              <a:rPr lang="en-US" dirty="0" err="1"/>
              <a:t>nyugdíj</a:t>
            </a:r>
            <a:r>
              <a:rPr lang="en-US" dirty="0"/>
              <a:t>. </a:t>
            </a:r>
            <a:endParaRPr lang="sk-SK" dirty="0"/>
          </a:p>
          <a:p>
            <a:r>
              <a:rPr lang="en-US" dirty="0" err="1"/>
              <a:t>Magyarországon</a:t>
            </a:r>
            <a:r>
              <a:rPr lang="en-US" dirty="0"/>
              <a:t> 1937 </a:t>
            </a:r>
            <a:r>
              <a:rPr lang="en-US" dirty="0" err="1"/>
              <a:t>óta</a:t>
            </a:r>
            <a:r>
              <a:rPr lang="en-US" dirty="0"/>
              <a:t> van 8 </a:t>
            </a:r>
            <a:r>
              <a:rPr lang="en-US" dirty="0" err="1"/>
              <a:t>órás</a:t>
            </a:r>
            <a:r>
              <a:rPr lang="en-US" dirty="0"/>
              <a:t> </a:t>
            </a:r>
            <a:r>
              <a:rPr lang="en-US" dirty="0" err="1"/>
              <a:t>munkaidő</a:t>
            </a:r>
            <a:r>
              <a:rPr lang="en-US" dirty="0"/>
              <a:t>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63253"/>
            <a:ext cx="4427984" cy="316022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075" y="3625963"/>
            <a:ext cx="4773926" cy="319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3916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sk-SK" dirty="0"/>
              <a:t>A gondoskodó állam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448" y="548680"/>
            <a:ext cx="9126551" cy="3456384"/>
          </a:xfrm>
        </p:spPr>
        <p:txBody>
          <a:bodyPr>
            <a:normAutofit lnSpcReduction="10000"/>
          </a:bodyPr>
          <a:lstStyle/>
          <a:p>
            <a:r>
              <a:rPr lang="hu-HU" dirty="0"/>
              <a:t>Korábban csak egyházak kezén voltak kórházak (középkorban: ispotályok)</a:t>
            </a:r>
          </a:p>
          <a:p>
            <a:r>
              <a:rPr lang="hu-HU" dirty="0"/>
              <a:t>az 1850 utáni időkben állami közkórházak létesültek. </a:t>
            </a:r>
          </a:p>
          <a:p>
            <a:r>
              <a:rPr lang="hu-HU" dirty="0"/>
              <a:t>Óriásit fejlődött az egészségügy: felfedezték a fecskendőt, a klórral történő fertőtlenítést (Semmelweis Ignác) és a műtéti érzéstelenítést.</a:t>
            </a: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3927203"/>
            <a:ext cx="6484809" cy="2930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8671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0"/>
            <a:ext cx="5472608" cy="7471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2813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4082"/>
          </a:xfrm>
        </p:spPr>
        <p:txBody>
          <a:bodyPr>
            <a:normAutofit/>
          </a:bodyPr>
          <a:lstStyle/>
          <a:p>
            <a:r>
              <a:rPr lang="hu-HU" sz="3200" b="1" u="sng" dirty="0"/>
              <a:t>Gondolkodók, művészek a változó világban</a:t>
            </a:r>
            <a:endParaRPr lang="en-US" sz="32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23528" y="670750"/>
            <a:ext cx="8229600" cy="2183296"/>
          </a:xfrm>
        </p:spPr>
        <p:txBody>
          <a:bodyPr>
            <a:normAutofit fontScale="92500" lnSpcReduction="10000"/>
          </a:bodyPr>
          <a:lstStyle/>
          <a:p>
            <a:r>
              <a:rPr lang="hu-HU" b="1" u="sng" dirty="0"/>
              <a:t>Charles Darwin</a:t>
            </a:r>
            <a:r>
              <a:rPr lang="hu-HU" dirty="0"/>
              <a:t> angol természettudós volt, aki az 1830-as években beutazta a világot, majd 1859-ben publikálta élete </a:t>
            </a:r>
            <a:r>
              <a:rPr lang="hu-HU" dirty="0" err="1"/>
              <a:t>főművét</a:t>
            </a:r>
            <a:r>
              <a:rPr lang="hu-HU" dirty="0"/>
              <a:t>, melynek címe: </a:t>
            </a:r>
            <a:r>
              <a:rPr lang="hu-HU" b="1" dirty="0"/>
              <a:t>"</a:t>
            </a:r>
            <a:r>
              <a:rPr lang="hu-HU" b="1" i="1" dirty="0"/>
              <a:t>A fajok eredete</a:t>
            </a:r>
            <a:r>
              <a:rPr lang="hu-HU" b="1" dirty="0"/>
              <a:t>„</a:t>
            </a:r>
            <a:r>
              <a:rPr lang="hu-HU" dirty="0"/>
              <a:t> </a:t>
            </a:r>
            <a:r>
              <a:rPr lang="en-US" dirty="0" err="1"/>
              <a:t>Ebben</a:t>
            </a:r>
            <a:r>
              <a:rPr lang="en-US" dirty="0"/>
              <a:t> </a:t>
            </a:r>
            <a:r>
              <a:rPr lang="en-US" dirty="0" err="1"/>
              <a:t>fejtette</a:t>
            </a:r>
            <a:r>
              <a:rPr lang="en-US" dirty="0"/>
              <a:t> </a:t>
            </a:r>
            <a:r>
              <a:rPr lang="en-US" dirty="0" err="1"/>
              <a:t>ki</a:t>
            </a:r>
            <a:r>
              <a:rPr lang="en-US" dirty="0"/>
              <a:t> </a:t>
            </a:r>
            <a:r>
              <a:rPr lang="en-US" b="1" dirty="0" err="1"/>
              <a:t>evolúcióelméletét</a:t>
            </a:r>
            <a:r>
              <a:rPr lang="en-US" b="1" dirty="0"/>
              <a:t>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820117"/>
            <a:ext cx="6104998" cy="404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6618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878FDDEF-AADC-4D36-BA40-66906369EC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378561"/>
            <a:ext cx="9104878" cy="607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304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6452" y="1532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u-HU" b="1" u="sng" dirty="0"/>
              <a:t>Filozófiai irányzatok, művészetek a 19. század második felében</a:t>
            </a:r>
            <a:r>
              <a:rPr lang="hu-HU" dirty="0"/>
              <a:t>: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6452" y="1268760"/>
            <a:ext cx="8229600" cy="4525963"/>
          </a:xfrm>
        </p:spPr>
        <p:txBody>
          <a:bodyPr/>
          <a:lstStyle/>
          <a:p>
            <a:r>
              <a:rPr lang="en-US" b="1" dirty="0" err="1"/>
              <a:t>Az</a:t>
            </a:r>
            <a:r>
              <a:rPr lang="en-US" b="1" dirty="0"/>
              <a:t> </a:t>
            </a:r>
            <a:r>
              <a:rPr lang="en-US" b="1" dirty="0" err="1"/>
              <a:t>irracionalizmus</a:t>
            </a:r>
            <a:r>
              <a:rPr lang="en-US" dirty="0"/>
              <a:t>: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egyént</a:t>
            </a:r>
            <a:r>
              <a:rPr lang="en-US" dirty="0"/>
              <a:t> </a:t>
            </a:r>
            <a:r>
              <a:rPr lang="en-US" dirty="0" err="1"/>
              <a:t>felfoghatatlan</a:t>
            </a:r>
            <a:r>
              <a:rPr lang="en-US" dirty="0"/>
              <a:t>, </a:t>
            </a:r>
            <a:r>
              <a:rPr lang="en-US" dirty="0" err="1"/>
              <a:t>irracionális</a:t>
            </a:r>
            <a:r>
              <a:rPr lang="en-US" dirty="0"/>
              <a:t> </a:t>
            </a:r>
            <a:r>
              <a:rPr lang="en-US" dirty="0" err="1"/>
              <a:t>erők</a:t>
            </a:r>
            <a:r>
              <a:rPr lang="en-US" dirty="0"/>
              <a:t> </a:t>
            </a:r>
            <a:r>
              <a:rPr lang="en-US" dirty="0" err="1"/>
              <a:t>befolyásolják</a:t>
            </a:r>
            <a:r>
              <a:rPr lang="en-US" dirty="0"/>
              <a:t>. </a:t>
            </a:r>
            <a:r>
              <a:rPr lang="en-US" dirty="0" err="1"/>
              <a:t>Pesszimista</a:t>
            </a:r>
            <a:r>
              <a:rPr lang="en-US" dirty="0"/>
              <a:t> (</a:t>
            </a:r>
            <a:r>
              <a:rPr lang="en-US" dirty="0" err="1"/>
              <a:t>borúlátó</a:t>
            </a:r>
            <a:r>
              <a:rPr lang="en-US" dirty="0"/>
              <a:t>) </a:t>
            </a:r>
            <a:r>
              <a:rPr lang="en-US" dirty="0" err="1"/>
              <a:t>filozófia</a:t>
            </a:r>
            <a:r>
              <a:rPr lang="en-US" dirty="0"/>
              <a:t> volt. </a:t>
            </a:r>
            <a:r>
              <a:rPr lang="en-US" dirty="0" err="1"/>
              <a:t>Fő</a:t>
            </a:r>
            <a:r>
              <a:rPr lang="en-US" dirty="0"/>
              <a:t> </a:t>
            </a:r>
            <a:r>
              <a:rPr lang="en-US" dirty="0" err="1"/>
              <a:t>képviselője</a:t>
            </a:r>
            <a:r>
              <a:rPr lang="en-US" dirty="0"/>
              <a:t>: </a:t>
            </a:r>
            <a:r>
              <a:rPr lang="en-US" b="1" u="sng" dirty="0"/>
              <a:t>Arthur Schopenhauer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3203590"/>
            <a:ext cx="4872546" cy="365441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52" y="3573016"/>
            <a:ext cx="3284984" cy="328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9352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2232DC4E-55BF-4F21-8802-EDFCA563A7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902" y="0"/>
            <a:ext cx="55501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411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1484784"/>
            <a:ext cx="8579296" cy="4525963"/>
          </a:xfrm>
        </p:spPr>
        <p:txBody>
          <a:bodyPr/>
          <a:lstStyle/>
          <a:p>
            <a:r>
              <a:rPr lang="hu-HU" b="1" u="sng" dirty="0"/>
              <a:t>Friedrich Nietzsche</a:t>
            </a:r>
            <a:r>
              <a:rPr lang="hu-HU" dirty="0"/>
              <a:t>, (Isten halott!), aki a magas erkölcsi elvárásokkal bíró, értelmileg független és felsőbbrendű emberek teremtette új világban hitt</a:t>
            </a:r>
            <a:endParaRPr lang="en-US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457200" y="264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u-HU" b="1" u="sng" dirty="0"/>
              <a:t>Filozófiai irányzatok, művészetek a 19. század második felében</a:t>
            </a:r>
            <a:r>
              <a:rPr lang="hu-HU" dirty="0"/>
              <a:t>:</a:t>
            </a:r>
            <a:endParaRPr lang="en-US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197" y="3573016"/>
            <a:ext cx="5364088" cy="3017300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207813" y="3733289"/>
            <a:ext cx="34563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i="1" dirty="0"/>
              <a:t>„</a:t>
            </a:r>
            <a:r>
              <a:rPr lang="en-US" sz="2400" i="1" dirty="0" err="1"/>
              <a:t>Életünk</a:t>
            </a:r>
            <a:r>
              <a:rPr lang="en-US" sz="2400" i="1" dirty="0"/>
              <a:t> </a:t>
            </a:r>
            <a:r>
              <a:rPr lang="en-US" sz="2400" i="1" dirty="0" err="1"/>
              <a:t>nagy</a:t>
            </a:r>
            <a:r>
              <a:rPr lang="en-US" sz="2400" i="1" dirty="0"/>
              <a:t> </a:t>
            </a:r>
            <a:r>
              <a:rPr lang="en-US" sz="2400" i="1" dirty="0" err="1"/>
              <a:t>korszakai</a:t>
            </a:r>
            <a:r>
              <a:rPr lang="en-US" sz="2400" i="1" dirty="0"/>
              <a:t> </a:t>
            </a:r>
            <a:r>
              <a:rPr lang="en-US" sz="2400" i="1" dirty="0" err="1"/>
              <a:t>azok</a:t>
            </a:r>
            <a:r>
              <a:rPr lang="en-US" sz="2400" i="1" dirty="0"/>
              <a:t> </a:t>
            </a:r>
            <a:r>
              <a:rPr lang="en-US" sz="2400" i="1" dirty="0" err="1"/>
              <a:t>az</a:t>
            </a:r>
            <a:r>
              <a:rPr lang="en-US" sz="2400" i="1" dirty="0"/>
              <a:t> </a:t>
            </a:r>
            <a:r>
              <a:rPr lang="en-US" sz="2400" i="1" dirty="0" err="1"/>
              <a:t>alkalmak</a:t>
            </a:r>
            <a:r>
              <a:rPr lang="en-US" sz="2400" i="1" dirty="0"/>
              <a:t>, </a:t>
            </a:r>
            <a:r>
              <a:rPr lang="en-US" sz="2400" i="1" dirty="0" err="1"/>
              <a:t>amikor</a:t>
            </a:r>
            <a:r>
              <a:rPr lang="en-US" sz="2400" i="1" dirty="0"/>
              <a:t> </a:t>
            </a:r>
            <a:r>
              <a:rPr lang="en-US" sz="2400" i="1" dirty="0" err="1"/>
              <a:t>elég</a:t>
            </a:r>
            <a:r>
              <a:rPr lang="en-US" sz="2400" i="1" dirty="0"/>
              <a:t> </a:t>
            </a:r>
            <a:r>
              <a:rPr lang="en-US" sz="2400" i="1" dirty="0" err="1"/>
              <a:t>bátrakká</a:t>
            </a:r>
            <a:r>
              <a:rPr lang="en-US" sz="2400" i="1" dirty="0"/>
              <a:t> </a:t>
            </a:r>
            <a:r>
              <a:rPr lang="en-US" sz="2400" i="1" dirty="0" err="1"/>
              <a:t>válunk</a:t>
            </a:r>
            <a:r>
              <a:rPr lang="en-US" sz="2400" i="1" dirty="0"/>
              <a:t> </a:t>
            </a:r>
            <a:r>
              <a:rPr lang="en-US" sz="2400" i="1" dirty="0" err="1"/>
              <a:t>ahhoz</a:t>
            </a:r>
            <a:r>
              <a:rPr lang="en-US" sz="2400" i="1" dirty="0"/>
              <a:t>, </a:t>
            </a:r>
            <a:r>
              <a:rPr lang="en-US" sz="2400" i="1" dirty="0" err="1"/>
              <a:t>hogy</a:t>
            </a:r>
            <a:r>
              <a:rPr lang="en-US" sz="2400" i="1" dirty="0"/>
              <a:t> </a:t>
            </a:r>
            <a:r>
              <a:rPr lang="en-US" sz="2400" i="1" dirty="0" err="1"/>
              <a:t>gonosz</a:t>
            </a:r>
            <a:r>
              <a:rPr lang="en-US" sz="2400" i="1" dirty="0"/>
              <a:t> </a:t>
            </a:r>
            <a:r>
              <a:rPr lang="en-US" sz="2400" i="1" dirty="0" err="1"/>
              <a:t>tulajdonságainkat</a:t>
            </a:r>
            <a:r>
              <a:rPr lang="en-US" sz="2400" i="1" dirty="0"/>
              <a:t> a </a:t>
            </a:r>
            <a:r>
              <a:rPr lang="en-US" sz="2400" i="1" dirty="0" err="1"/>
              <a:t>legjobb</a:t>
            </a:r>
            <a:r>
              <a:rPr lang="en-US" sz="2400" i="1" dirty="0"/>
              <a:t> </a:t>
            </a:r>
            <a:r>
              <a:rPr lang="en-US" sz="2400" i="1" dirty="0" err="1"/>
              <a:t>tulajdonságainkká</a:t>
            </a:r>
            <a:r>
              <a:rPr lang="en-US" sz="2400" i="1" dirty="0"/>
              <a:t> </a:t>
            </a:r>
            <a:r>
              <a:rPr lang="en-US" sz="2400" i="1" dirty="0" err="1"/>
              <a:t>kereszteljük</a:t>
            </a:r>
            <a:r>
              <a:rPr lang="en-US" sz="2400" i="1" dirty="0"/>
              <a:t> </a:t>
            </a:r>
            <a:r>
              <a:rPr lang="en-US" sz="2400" i="1" dirty="0" err="1"/>
              <a:t>át</a:t>
            </a:r>
            <a:r>
              <a:rPr lang="en-US" sz="2400" i="1" dirty="0"/>
              <a:t>.</a:t>
            </a:r>
            <a:r>
              <a:rPr lang="sk-SK" sz="2400" i="1" dirty="0"/>
              <a:t>“</a:t>
            </a:r>
            <a:endParaRPr lang="en-US" sz="2400" i="1" dirty="0"/>
          </a:p>
          <a:p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40668222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1203648"/>
            <a:ext cx="8784976" cy="4525963"/>
          </a:xfrm>
        </p:spPr>
        <p:txBody>
          <a:bodyPr/>
          <a:lstStyle/>
          <a:p>
            <a:r>
              <a:rPr lang="en-US" b="1" u="sng" dirty="0"/>
              <a:t>Sigmund Freud</a:t>
            </a:r>
            <a:r>
              <a:rPr lang="en-US" dirty="0"/>
              <a:t>, </a:t>
            </a:r>
            <a:r>
              <a:rPr lang="en-US" dirty="0" err="1"/>
              <a:t>aki</a:t>
            </a:r>
            <a:r>
              <a:rPr lang="en-US" dirty="0"/>
              <a:t> a </a:t>
            </a:r>
            <a:r>
              <a:rPr lang="en-US" dirty="0" err="1"/>
              <a:t>mindenkiben</a:t>
            </a:r>
            <a:r>
              <a:rPr lang="en-US" dirty="0"/>
              <a:t> </a:t>
            </a:r>
            <a:r>
              <a:rPr lang="en-US" dirty="0" err="1"/>
              <a:t>meglévő</a:t>
            </a:r>
            <a:r>
              <a:rPr lang="en-US" dirty="0"/>
              <a:t> </a:t>
            </a:r>
            <a:r>
              <a:rPr lang="en-US" dirty="0" err="1"/>
              <a:t>ösztön</a:t>
            </a:r>
            <a:r>
              <a:rPr lang="en-US" dirty="0"/>
              <a:t> </a:t>
            </a:r>
            <a:r>
              <a:rPr lang="en-US" dirty="0" err="1"/>
              <a:t>én</a:t>
            </a:r>
            <a:r>
              <a:rPr lang="en-US" dirty="0"/>
              <a:t>, </a:t>
            </a:r>
            <a:r>
              <a:rPr lang="en-US" dirty="0" err="1"/>
              <a:t>és</a:t>
            </a:r>
            <a:r>
              <a:rPr lang="en-US" dirty="0"/>
              <a:t> </a:t>
            </a:r>
            <a:r>
              <a:rPr lang="en-US" dirty="0" err="1"/>
              <a:t>felettes</a:t>
            </a:r>
            <a:r>
              <a:rPr lang="en-US" dirty="0"/>
              <a:t> </a:t>
            </a:r>
            <a:r>
              <a:rPr lang="en-US" dirty="0" err="1"/>
              <a:t>én</a:t>
            </a:r>
            <a:r>
              <a:rPr lang="en-US" dirty="0"/>
              <a:t> </a:t>
            </a:r>
            <a:r>
              <a:rPr lang="en-US" dirty="0" err="1"/>
              <a:t>konfliktusaiban</a:t>
            </a:r>
            <a:r>
              <a:rPr lang="en-US" dirty="0"/>
              <a:t> </a:t>
            </a:r>
            <a:r>
              <a:rPr lang="en-US" dirty="0" err="1"/>
              <a:t>látta</a:t>
            </a:r>
            <a:r>
              <a:rPr lang="en-US" dirty="0"/>
              <a:t> a </a:t>
            </a:r>
            <a:r>
              <a:rPr lang="en-US" dirty="0" err="1"/>
              <a:t>lelki</a:t>
            </a:r>
            <a:r>
              <a:rPr lang="en-US" dirty="0"/>
              <a:t> </a:t>
            </a:r>
            <a:r>
              <a:rPr lang="en-US" dirty="0" err="1"/>
              <a:t>problémák</a:t>
            </a:r>
            <a:r>
              <a:rPr lang="en-US" dirty="0"/>
              <a:t> </a:t>
            </a:r>
            <a:r>
              <a:rPr lang="en-US" dirty="0" err="1"/>
              <a:t>gyökereit</a:t>
            </a:r>
            <a:r>
              <a:rPr lang="en-US" dirty="0"/>
              <a:t>.</a:t>
            </a:r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457200" y="264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u-HU" b="1" u="sng" dirty="0"/>
              <a:t>Filozófiai irányzatok, művészetek a 19. század második felében</a:t>
            </a:r>
            <a:r>
              <a:rPr lang="hu-HU" dirty="0"/>
              <a:t>:</a:t>
            </a:r>
            <a:endParaRPr lang="en-US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791628"/>
            <a:ext cx="4176464" cy="4059001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4403886" y="3222107"/>
            <a:ext cx="460851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500" i="1" dirty="0"/>
              <a:t>„Az emberek nem tudnak titkot tartani. A szemükből, a </a:t>
            </a:r>
            <a:r>
              <a:rPr lang="hu-HU" sz="3500" i="1" dirty="0" err="1"/>
              <a:t>szavaikból</a:t>
            </a:r>
            <a:r>
              <a:rPr lang="hu-HU" sz="3500" i="1" dirty="0"/>
              <a:t>, minden rezdülésükből, a pórusaikból szivárog szörnyű titkuk…”</a:t>
            </a:r>
            <a:endParaRPr lang="en-US" sz="3500" i="1" dirty="0"/>
          </a:p>
        </p:txBody>
      </p:sp>
    </p:spTree>
    <p:extLst>
      <p:ext uri="{BB962C8B-B14F-4D97-AF65-F5344CB8AC3E}">
        <p14:creationId xmlns:p14="http://schemas.microsoft.com/office/powerpoint/2010/main" val="9359472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38697" y="4170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hu-HU" b="1" dirty="0"/>
              <a:t>A művészetek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710260"/>
            <a:ext cx="9036496" cy="4525963"/>
          </a:xfrm>
        </p:spPr>
        <p:txBody>
          <a:bodyPr/>
          <a:lstStyle/>
          <a:p>
            <a:r>
              <a:rPr lang="hu-HU" dirty="0"/>
              <a:t>A technika fejlődésével új művészeti ágak jelentek meg, mint a fényképészet és a film. Megkezdődött a tömegkultúra és a magas művészetek szétválása.</a:t>
            </a: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" y="2375643"/>
            <a:ext cx="4762500" cy="352425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897" y="2452856"/>
            <a:ext cx="4270103" cy="336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2038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77054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 </a:t>
            </a:r>
            <a:r>
              <a:rPr lang="en-US" b="1" dirty="0" err="1"/>
              <a:t>korszak</a:t>
            </a:r>
            <a:r>
              <a:rPr lang="en-US" b="1" dirty="0"/>
              <a:t> </a:t>
            </a:r>
            <a:r>
              <a:rPr lang="en-US" b="1" dirty="0" err="1"/>
              <a:t>nagy</a:t>
            </a:r>
            <a:r>
              <a:rPr lang="en-US" b="1" dirty="0"/>
              <a:t> </a:t>
            </a:r>
            <a:r>
              <a:rPr lang="en-US" b="1" dirty="0" err="1"/>
              <a:t>írói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0969" y="626871"/>
            <a:ext cx="5256584" cy="3816424"/>
          </a:xfrm>
        </p:spPr>
        <p:txBody>
          <a:bodyPr>
            <a:normAutofit fontScale="92500" lnSpcReduction="10000"/>
          </a:bodyPr>
          <a:lstStyle/>
          <a:p>
            <a:r>
              <a:rPr lang="sk-SK" dirty="0"/>
              <a:t>É</a:t>
            </a:r>
            <a:r>
              <a:rPr lang="en-US" dirty="0"/>
              <a:t>mile Zola (1840-1902)</a:t>
            </a:r>
            <a:r>
              <a:rPr lang="sk-SK" dirty="0"/>
              <a:t>, </a:t>
            </a:r>
            <a:r>
              <a:rPr lang="sk-SK" i="1" dirty="0"/>
              <a:t>Nana</a:t>
            </a:r>
          </a:p>
          <a:p>
            <a:r>
              <a:rPr lang="hu-HU" dirty="0" err="1"/>
              <a:t>Fjodor</a:t>
            </a:r>
            <a:r>
              <a:rPr lang="hu-HU" dirty="0"/>
              <a:t> </a:t>
            </a:r>
            <a:r>
              <a:rPr lang="hu-HU" dirty="0" err="1"/>
              <a:t>Mihajlovics</a:t>
            </a:r>
            <a:r>
              <a:rPr lang="hu-HU" dirty="0"/>
              <a:t> </a:t>
            </a:r>
            <a:r>
              <a:rPr lang="en-US" dirty="0" err="1"/>
              <a:t>Dosztojevszkij</a:t>
            </a:r>
            <a:r>
              <a:rPr lang="en-US" dirty="0"/>
              <a:t> (1821-1881)</a:t>
            </a:r>
            <a:r>
              <a:rPr lang="sk-SK" dirty="0"/>
              <a:t>, </a:t>
            </a:r>
            <a:r>
              <a:rPr lang="sk-SK" i="1" dirty="0"/>
              <a:t>Bűn és bűnhődés, A félkegyelmű, A Karamazov testvérek</a:t>
            </a:r>
          </a:p>
          <a:p>
            <a:r>
              <a:rPr lang="en-US" dirty="0"/>
              <a:t>Marcel Proust (1871-1922)</a:t>
            </a:r>
            <a:r>
              <a:rPr lang="sk-SK" dirty="0"/>
              <a:t>, </a:t>
            </a:r>
            <a:r>
              <a:rPr lang="sk-SK" i="1" dirty="0"/>
              <a:t>Az eltűnt idő nyomában</a:t>
            </a:r>
            <a:endParaRPr lang="en-US" i="1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662" y="850106"/>
            <a:ext cx="3563888" cy="2136941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553" y="3068960"/>
            <a:ext cx="3437136" cy="229505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4430302"/>
            <a:ext cx="3240360" cy="2427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2139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836712"/>
            <a:ext cx="82296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sk-SK" i="1" dirty="0"/>
              <a:t>„Az ember semmi, csupán a műve számít!“</a:t>
            </a:r>
            <a:br>
              <a:rPr lang="sk-SK" i="1" dirty="0"/>
            </a:br>
            <a:br>
              <a:rPr lang="sk-SK" dirty="0"/>
            </a:br>
            <a:r>
              <a:rPr lang="sk-SK" sz="3300" dirty="0"/>
              <a:t>- Gustave Flaubert levele George Sand-nek</a:t>
            </a:r>
            <a:endParaRPr lang="en-US" sz="33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972" y="2843247"/>
            <a:ext cx="6434372" cy="401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6485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780928"/>
            <a:ext cx="8229600" cy="1143000"/>
          </a:xfrm>
        </p:spPr>
        <p:txBody>
          <a:bodyPr/>
          <a:lstStyle/>
          <a:p>
            <a:r>
              <a:rPr lang="sk-SK" dirty="0"/>
              <a:t>Köszönöm a figyelmet!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7997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759</TotalTime>
  <Words>844</Words>
  <Application>Microsoft Office PowerPoint</Application>
  <PresentationFormat>Diavetítés a képernyőre (4:3 oldalarány)</PresentationFormat>
  <Paragraphs>71</Paragraphs>
  <Slides>26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26</vt:i4>
      </vt:variant>
    </vt:vector>
  </HeadingPairs>
  <TitlesOfParts>
    <vt:vector size="30" baseType="lpstr">
      <vt:lpstr>Arial</vt:lpstr>
      <vt:lpstr>Calibri</vt:lpstr>
      <vt:lpstr>Times New Roman</vt:lpstr>
      <vt:lpstr>Office-téma</vt:lpstr>
      <vt:lpstr>Népesedési folyamatok a 19. században és a polgári állam jellemzői</vt:lpstr>
      <vt:lpstr>Népességnövekedés, társadalom</vt:lpstr>
      <vt:lpstr>Népességnövekedés, társadalom</vt:lpstr>
      <vt:lpstr>PowerPoint-bemutató</vt:lpstr>
      <vt:lpstr>PowerPoint-bemutató</vt:lpstr>
      <vt:lpstr>PowerPoint-bemutató</vt:lpstr>
      <vt:lpstr>PowerPoint-bemutató</vt:lpstr>
      <vt:lpstr>Városiasodás - urbanizáció</vt:lpstr>
      <vt:lpstr>Városiasodás - urbanizáció</vt:lpstr>
      <vt:lpstr>Sportágak megjelenése  (szabadidő)</vt:lpstr>
      <vt:lpstr>A polgári állam</vt:lpstr>
      <vt:lpstr>A polgári állam</vt:lpstr>
      <vt:lpstr>Oktatásügy</vt:lpstr>
      <vt:lpstr>A gondoskodó állam</vt:lpstr>
      <vt:lpstr>A gondoskodó állam</vt:lpstr>
      <vt:lpstr>PowerPoint-bemutató</vt:lpstr>
      <vt:lpstr>Gondolkodók, művészek a változó világban</vt:lpstr>
      <vt:lpstr>PowerPoint-bemutató</vt:lpstr>
      <vt:lpstr>Filozófiai irányzatok, művészetek a 19. század második felében:</vt:lpstr>
      <vt:lpstr>PowerPoint-bemutató</vt:lpstr>
      <vt:lpstr>Filozófiai irányzatok, művészetek a 19. század második felében:</vt:lpstr>
      <vt:lpstr>Filozófiai irányzatok, művészetek a 19. század második felében:</vt:lpstr>
      <vt:lpstr>A művészetek</vt:lpstr>
      <vt:lpstr>A korszak nagy írói</vt:lpstr>
      <vt:lpstr>„Az ember semmi, csupán a műve számít!“  - Gustave Flaubert levele George Sand-nek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ipari forradalom újabb hulláma</dc:title>
  <dc:creator>OS</dc:creator>
  <cp:lastModifiedBy>os</cp:lastModifiedBy>
  <cp:revision>55</cp:revision>
  <dcterms:created xsi:type="dcterms:W3CDTF">2018-09-02T11:32:08Z</dcterms:created>
  <dcterms:modified xsi:type="dcterms:W3CDTF">2024-09-09T04:23:19Z</dcterms:modified>
</cp:coreProperties>
</file>